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57" r:id="rId3"/>
    <p:sldId id="358" r:id="rId4"/>
    <p:sldId id="341" r:id="rId5"/>
    <p:sldId id="331" r:id="rId6"/>
    <p:sldId id="352" r:id="rId7"/>
    <p:sldId id="354" r:id="rId8"/>
    <p:sldId id="355" r:id="rId9"/>
    <p:sldId id="360" r:id="rId10"/>
    <p:sldId id="361" r:id="rId11"/>
    <p:sldId id="362" r:id="rId12"/>
    <p:sldId id="356" r:id="rId13"/>
    <p:sldId id="363" r:id="rId14"/>
    <p:sldId id="364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343" autoAdjust="0"/>
  </p:normalViewPr>
  <p:slideViewPr>
    <p:cSldViewPr>
      <p:cViewPr varScale="1">
        <p:scale>
          <a:sx n="54" d="100"/>
          <a:sy n="54" d="100"/>
        </p:scale>
        <p:origin x="90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Kreditur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pinjaman</a:t>
            </a:r>
            <a:r>
              <a:rPr lang="en-ID" dirty="0"/>
              <a:t>)</a:t>
            </a:r>
          </a:p>
          <a:p>
            <a:r>
              <a:rPr lang="en-ID" dirty="0" err="1"/>
              <a:t>Debitur</a:t>
            </a:r>
            <a:r>
              <a:rPr lang="en-ID" dirty="0"/>
              <a:t> ;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pinjaman</a:t>
            </a:r>
            <a:endParaRPr lang="en-ID" dirty="0"/>
          </a:p>
          <a:p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46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Wanprestasi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b="1" dirty="0" err="1"/>
              <a:t>kegagalan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kelalaian</a:t>
            </a:r>
            <a:r>
              <a:rPr lang="en-ID" b="1" dirty="0"/>
              <a:t> </a:t>
            </a:r>
            <a:r>
              <a:rPr lang="en-ID" b="1" dirty="0" err="1"/>
              <a:t>seorang</a:t>
            </a:r>
            <a:r>
              <a:rPr lang="en-ID" b="1" dirty="0"/>
              <a:t> </a:t>
            </a:r>
            <a:r>
              <a:rPr lang="en-ID" b="1" dirty="0" err="1"/>
              <a:t>pihak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perjanjian</a:t>
            </a:r>
            <a:r>
              <a:rPr lang="en-ID" b="1" dirty="0"/>
              <a:t>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memenuhi</a:t>
            </a:r>
            <a:r>
              <a:rPr lang="en-ID" b="1" dirty="0"/>
              <a:t> </a:t>
            </a:r>
            <a:r>
              <a:rPr lang="en-ID" b="1" dirty="0" err="1"/>
              <a:t>kewajibannya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disepakati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6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JAMINAN 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C0F45E8-A2FF-4EE6-A2CA-50626AAD1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632848" cy="5472608"/>
          </a:xfrm>
        </p:spPr>
        <p:txBody>
          <a:bodyPr>
            <a:normAutofit fontScale="77500" lnSpcReduction="2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Objek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Jaminan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sz="2400" dirty="0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en-ID" sz="2400" dirty="0">
                <a:solidFill>
                  <a:schemeClr val="tx1"/>
                </a:solidFill>
              </a:rPr>
              <a:t>Benda </a:t>
            </a:r>
            <a:r>
              <a:rPr lang="en-ID" sz="2400" dirty="0" err="1">
                <a:solidFill>
                  <a:schemeClr val="tx1"/>
                </a:solidFill>
              </a:rPr>
              <a:t>bergerak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ID" sz="2400" dirty="0" err="1">
                <a:solidFill>
                  <a:schemeClr val="tx1"/>
                </a:solidFill>
              </a:rPr>
              <a:t>Kendaraan</a:t>
            </a:r>
            <a:endParaRPr lang="en-ID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ID" sz="2400" dirty="0" err="1">
                <a:solidFill>
                  <a:schemeClr val="tx1"/>
                </a:solidFill>
              </a:rPr>
              <a:t>Mesin</a:t>
            </a:r>
            <a:endParaRPr lang="en-ID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ID" sz="2400" dirty="0" err="1">
                <a:solidFill>
                  <a:schemeClr val="tx1"/>
                </a:solidFill>
              </a:rPr>
              <a:t>Persediaan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Barang</a:t>
            </a:r>
            <a:endParaRPr lang="en-ID" sz="2400" dirty="0">
              <a:solidFill>
                <a:schemeClr val="tx1"/>
              </a:solidFill>
            </a:endParaRPr>
          </a:p>
          <a:p>
            <a:pPr algn="l"/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2. Benda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bergerak</a:t>
            </a:r>
            <a:endParaRPr lang="en-ID" sz="240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sz="2400" dirty="0">
                <a:solidFill>
                  <a:schemeClr val="tx1"/>
                </a:solidFill>
              </a:rPr>
              <a:t>Tanah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sz="2400" dirty="0" err="1">
                <a:solidFill>
                  <a:schemeClr val="tx1"/>
                </a:solidFill>
              </a:rPr>
              <a:t>Bangunan</a:t>
            </a:r>
            <a:br>
              <a:rPr lang="en-ID" sz="2400" dirty="0">
                <a:solidFill>
                  <a:schemeClr val="tx1"/>
                </a:solidFill>
              </a:rPr>
            </a:br>
            <a:r>
              <a:rPr lang="en-ID" sz="2400" dirty="0">
                <a:solidFill>
                  <a:schemeClr val="tx1"/>
                </a:solidFill>
              </a:rPr>
              <a:t>HGU, HGB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ID" sz="2400" dirty="0" err="1">
                <a:solidFill>
                  <a:schemeClr val="tx1"/>
                </a:solidFill>
              </a:rPr>
              <a:t>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pakai</a:t>
            </a:r>
            <a:endParaRPr lang="en-ID" sz="2400" dirty="0">
              <a:solidFill>
                <a:schemeClr val="tx1"/>
              </a:solidFill>
            </a:endParaRPr>
          </a:p>
          <a:p>
            <a:pPr algn="l"/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3. Benda </a:t>
            </a:r>
            <a:r>
              <a:rPr lang="en-ID" sz="2400" dirty="0" err="1">
                <a:solidFill>
                  <a:schemeClr val="tx1"/>
                </a:solidFill>
              </a:rPr>
              <a:t>berwujud</a:t>
            </a:r>
            <a:r>
              <a:rPr lang="en-ID" sz="2400" dirty="0">
                <a:solidFill>
                  <a:schemeClr val="tx1"/>
                </a:solidFill>
              </a:rPr>
              <a:t> /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berwujud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Benda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berwujud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meliputi</a:t>
            </a:r>
            <a:r>
              <a:rPr lang="en-ID" sz="2400" dirty="0">
                <a:solidFill>
                  <a:schemeClr val="tx1"/>
                </a:solidFill>
              </a:rPr>
              <a:t>::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ID" sz="2400" dirty="0">
                <a:solidFill>
                  <a:schemeClr val="tx1"/>
                </a:solidFill>
              </a:rPr>
              <a:t>Benda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berwujud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meliputi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ID" sz="2400" dirty="0" err="1">
                <a:solidFill>
                  <a:schemeClr val="tx1"/>
                </a:solidFill>
              </a:rPr>
              <a:t>Tagihan</a:t>
            </a:r>
            <a:endParaRPr lang="en-ID" sz="2400" dirty="0">
              <a:solidFill>
                <a:schemeClr val="tx1"/>
              </a:solidFill>
            </a:endParaRP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ID" sz="2400" dirty="0">
                <a:solidFill>
                  <a:schemeClr val="tx1"/>
                </a:solidFill>
              </a:rPr>
              <a:t>Deposito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40104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72DF556-8469-4CED-94AA-4700E5EDFE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692696"/>
            <a:ext cx="7632848" cy="4946104"/>
          </a:xfrm>
        </p:spPr>
        <p:txBody>
          <a:bodyPr/>
          <a:lstStyle/>
          <a:p>
            <a:r>
              <a:rPr lang="en-ID" b="1" dirty="0" err="1"/>
              <a:t>Perjanjian</a:t>
            </a:r>
            <a:r>
              <a:rPr lang="en-ID" b="1" dirty="0"/>
              <a:t> </a:t>
            </a:r>
            <a:r>
              <a:rPr lang="en-ID" b="1" dirty="0" err="1"/>
              <a:t>Jaminan</a:t>
            </a:r>
            <a:endParaRPr lang="en-ID" b="1" dirty="0"/>
          </a:p>
          <a:p>
            <a:pPr algn="l"/>
            <a:r>
              <a:rPr lang="en-ID" dirty="0">
                <a:solidFill>
                  <a:schemeClr val="tx1"/>
                </a:solidFill>
              </a:rPr>
              <a:t>1.Identitas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3. Nilai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4.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5. </a:t>
            </a:r>
            <a:r>
              <a:rPr lang="en-ID" dirty="0" err="1">
                <a:solidFill>
                  <a:schemeClr val="tx1"/>
                </a:solidFill>
              </a:rPr>
              <a:t>Keadan</a:t>
            </a:r>
            <a:r>
              <a:rPr lang="en-ID" dirty="0">
                <a:solidFill>
                  <a:schemeClr val="tx1"/>
                </a:solidFill>
              </a:rPr>
              <a:t> wan </a:t>
            </a:r>
            <a:r>
              <a:rPr lang="en-ID" dirty="0" err="1">
                <a:solidFill>
                  <a:schemeClr val="tx1"/>
                </a:solidFill>
              </a:rPr>
              <a:t>prestasi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6. </a:t>
            </a:r>
            <a:r>
              <a:rPr lang="en-ID" dirty="0" err="1">
                <a:solidFill>
                  <a:schemeClr val="tx1"/>
                </a:solidFill>
              </a:rPr>
              <a:t>Pendaftaran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fidusia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algn="l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0647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632848" cy="5472608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Eksekusi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Parate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Eksekusi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putusan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hipotek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fidusia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tanggungan</a:t>
            </a:r>
            <a:r>
              <a:rPr lang="en-ID" dirty="0">
                <a:solidFill>
                  <a:schemeClr val="tx1"/>
                </a:solidFill>
              </a:rPr>
              <a:t>).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lelang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umum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Dibantu</a:t>
            </a:r>
            <a:r>
              <a:rPr lang="en-ID" dirty="0">
                <a:solidFill>
                  <a:schemeClr val="tx1"/>
                </a:solidFill>
              </a:rPr>
              <a:t> oleh Kantor </a:t>
            </a:r>
            <a:r>
              <a:rPr lang="en-ID" dirty="0" err="1">
                <a:solidFill>
                  <a:schemeClr val="tx1"/>
                </a:solidFill>
              </a:rPr>
              <a:t>Lelang</a:t>
            </a:r>
            <a:r>
              <a:rPr lang="en-ID" dirty="0">
                <a:solidFill>
                  <a:schemeClr val="tx1"/>
                </a:solidFill>
              </a:rPr>
              <a:t> negara.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ID" dirty="0" err="1">
                <a:solidFill>
                  <a:schemeClr val="tx1"/>
                </a:solidFill>
              </a:rPr>
              <a:t>Penjualan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bawah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tangan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Jika </a:t>
            </a:r>
            <a:r>
              <a:rPr lang="en-ID" dirty="0" err="1">
                <a:solidFill>
                  <a:schemeClr val="tx1"/>
                </a:solidFill>
              </a:rPr>
              <a:t>disepakati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menguntungkan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kedua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en-ID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melalui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212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82BDBBA-9278-4ACD-A1F0-9E0162D4B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6800800" cy="4874096"/>
          </a:xfrm>
        </p:spPr>
        <p:txBody>
          <a:bodyPr>
            <a:normAutofit fontScale="92500" lnSpcReduction="10000"/>
          </a:bodyPr>
          <a:lstStyle/>
          <a:p>
            <a:r>
              <a:rPr lang="en-ID" dirty="0" err="1">
                <a:solidFill>
                  <a:schemeClr val="tx1"/>
                </a:solidFill>
              </a:rPr>
              <a:t>Wanprestasi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b="1" dirty="0" err="1">
                <a:solidFill>
                  <a:schemeClr val="tx1"/>
                </a:solidFill>
              </a:rPr>
              <a:t>Bentuk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wanprestasi</a:t>
            </a:r>
            <a:r>
              <a:rPr lang="en-ID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membayar</a:t>
            </a:r>
            <a:r>
              <a:rPr lang="en-ID" dirty="0">
                <a:solidFill>
                  <a:schemeClr val="tx1"/>
                </a:solidFill>
              </a:rPr>
              <a:t> utang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membayar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Melanggar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kalusul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Merusak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menghilangkan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b="1" dirty="0" err="1">
                <a:solidFill>
                  <a:schemeClr val="tx1"/>
                </a:solidFill>
              </a:rPr>
              <a:t>Dampak</a:t>
            </a:r>
            <a:r>
              <a:rPr lang="en-ID" b="1" dirty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Penyitaan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Gugatan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ganti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rugi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118558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3EC6883-7F11-4FD4-BA00-68DB0A5C45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692696"/>
            <a:ext cx="6872808" cy="4946104"/>
          </a:xfrm>
        </p:spPr>
        <p:txBody>
          <a:bodyPr/>
          <a:lstStyle/>
          <a:p>
            <a:r>
              <a:rPr lang="nn-NO" b="1" dirty="0">
                <a:solidFill>
                  <a:schemeClr val="tx1"/>
                </a:solidFill>
              </a:rPr>
              <a:t>Perkembangan Hukum Jaminan di Indonesia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Digitalisasi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pendaftaran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Fidusia</a:t>
            </a:r>
            <a:r>
              <a:rPr lang="en-ID" dirty="0">
                <a:solidFill>
                  <a:schemeClr val="tx1"/>
                </a:solidFill>
              </a:rPr>
              <a:t> Online,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Elektronik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Potensi pembentukan </a:t>
            </a:r>
            <a:r>
              <a:rPr lang="fi-FI" b="1" dirty="0">
                <a:solidFill>
                  <a:schemeClr val="tx1"/>
                </a:solidFill>
              </a:rPr>
              <a:t>UU Jaminan Kebendaan</a:t>
            </a:r>
            <a:r>
              <a:rPr lang="fi-FI" dirty="0">
                <a:solidFill>
                  <a:schemeClr val="tx1"/>
                </a:solidFill>
              </a:rPr>
              <a:t> sebagai kodifikasi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Penerapan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berbasis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 digital (</a:t>
            </a:r>
            <a:r>
              <a:rPr lang="en-ID" dirty="0" err="1">
                <a:solidFill>
                  <a:schemeClr val="tx1"/>
                </a:solidFill>
              </a:rPr>
              <a:t>misalnya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kekayaan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intelektual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5392691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A594E67-C742-4AE0-91D1-F9226B82B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560840" cy="4946104"/>
          </a:xfrm>
        </p:spPr>
        <p:txBody>
          <a:bodyPr>
            <a:normAutofit fontScale="92500" lnSpcReduction="1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Pengertian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Jaminan</a:t>
            </a:r>
            <a:endParaRPr lang="en-ID" b="1" dirty="0">
              <a:solidFill>
                <a:schemeClr val="tx1"/>
              </a:solidFill>
            </a:endParaRPr>
          </a:p>
          <a:p>
            <a:pPr algn="l"/>
            <a:endParaRPr lang="en-ID" b="1" dirty="0">
              <a:solidFill>
                <a:schemeClr val="tx1"/>
              </a:solidFill>
            </a:endParaRPr>
          </a:p>
          <a:p>
            <a:pPr algn="l"/>
            <a:r>
              <a:rPr lang="en-ID" b="1" dirty="0" err="1">
                <a:solidFill>
                  <a:schemeClr val="tx1"/>
                </a:solidFill>
              </a:rPr>
              <a:t>Jaminan</a:t>
            </a:r>
            <a:r>
              <a:rPr lang="en-ID" b="1" dirty="0">
                <a:solidFill>
                  <a:schemeClr val="tx1"/>
                </a:solidFill>
              </a:rPr>
              <a:t> :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perikatan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dimana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memperjanjikan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sejumlah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hartanya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pelunasan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menurut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ketentuan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peraturan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perundang-undangan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waktu</a:t>
            </a:r>
            <a:r>
              <a:rPr lang="en-ID" dirty="0">
                <a:solidFill>
                  <a:schemeClr val="tx1"/>
                </a:solidFill>
              </a:rPr>
              <a:t> yang di </a:t>
            </a:r>
            <a:r>
              <a:rPr lang="en-ID" dirty="0" err="1">
                <a:solidFill>
                  <a:schemeClr val="tx1"/>
                </a:solidFill>
              </a:rPr>
              <a:t>tentukan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kemacetan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pembayaran</a:t>
            </a:r>
            <a:r>
              <a:rPr lang="en-ID" dirty="0">
                <a:solidFill>
                  <a:schemeClr val="tx1"/>
                </a:solidFill>
              </a:rPr>
              <a:t> utang </a:t>
            </a:r>
            <a:r>
              <a:rPr lang="en-ID" dirty="0" err="1">
                <a:solidFill>
                  <a:schemeClr val="tx1"/>
                </a:solidFill>
              </a:rPr>
              <a:t>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b="1" dirty="0" err="1">
                <a:solidFill>
                  <a:schemeClr val="tx1"/>
                </a:solidFill>
              </a:rPr>
              <a:t>Tujuan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utama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dari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jaminan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kepastian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b="1" dirty="0" err="1">
                <a:solidFill>
                  <a:schemeClr val="tx1"/>
                </a:solidFill>
              </a:rPr>
              <a:t>perlindungan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gagal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memenuhi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prestasinya</a:t>
            </a:r>
            <a:r>
              <a:rPr lang="en-ID" dirty="0"/>
              <a:t>.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4054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F3D7CBF-9D3B-40EA-8ECB-F09ADAC080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704856" cy="532859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Ruang </a:t>
            </a:r>
            <a:r>
              <a:rPr lang="en-US" b="1" dirty="0" err="1">
                <a:solidFill>
                  <a:schemeClr val="tx1"/>
                </a:solidFill>
              </a:rPr>
              <a:t>lingkup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perlu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pahami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anatar</a:t>
            </a:r>
            <a:r>
              <a:rPr lang="en-US" dirty="0">
                <a:solidFill>
                  <a:schemeClr val="tx1"/>
                </a:solidFill>
              </a:rPr>
              <a:t> lain 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Buku</a:t>
            </a:r>
            <a:r>
              <a:rPr lang="en-US" dirty="0">
                <a:solidFill>
                  <a:schemeClr val="tx1"/>
                </a:solidFill>
              </a:rPr>
              <a:t> II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Benda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Buku</a:t>
            </a:r>
            <a:r>
              <a:rPr lang="en-US" dirty="0">
                <a:solidFill>
                  <a:schemeClr val="tx1"/>
                </a:solidFill>
              </a:rPr>
              <a:t> III 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Perikatan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KUH </a:t>
            </a:r>
            <a:r>
              <a:rPr lang="en-US" dirty="0" err="1">
                <a:solidFill>
                  <a:schemeClr val="tx1"/>
                </a:solidFill>
              </a:rPr>
              <a:t>Dagang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UU No.5 </a:t>
            </a:r>
            <a:r>
              <a:rPr lang="en-US" dirty="0" err="1">
                <a:solidFill>
                  <a:schemeClr val="tx1"/>
                </a:solidFill>
              </a:rPr>
              <a:t>Thn</a:t>
            </a:r>
            <a:r>
              <a:rPr lang="en-US" dirty="0">
                <a:solidFill>
                  <a:schemeClr val="tx1"/>
                </a:solidFill>
              </a:rPr>
              <a:t> 1960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Pokok-pokok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agraria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UU No 4 </a:t>
            </a:r>
            <a:r>
              <a:rPr lang="en-US" dirty="0" err="1">
                <a:solidFill>
                  <a:schemeClr val="tx1"/>
                </a:solidFill>
              </a:rPr>
              <a:t>Thn</a:t>
            </a:r>
            <a:r>
              <a:rPr lang="en-US" dirty="0">
                <a:solidFill>
                  <a:schemeClr val="tx1"/>
                </a:solidFill>
              </a:rPr>
              <a:t> 1996 </a:t>
            </a:r>
            <a:r>
              <a:rPr lang="en-US" dirty="0" err="1">
                <a:solidFill>
                  <a:schemeClr val="tx1"/>
                </a:solidFill>
              </a:rPr>
              <a:t>tentag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beserta</a:t>
            </a:r>
            <a:r>
              <a:rPr lang="en-US" dirty="0">
                <a:solidFill>
                  <a:schemeClr val="tx1"/>
                </a:solidFill>
              </a:rPr>
              <a:t> Benda-</a:t>
            </a:r>
            <a:r>
              <a:rPr lang="en-US" dirty="0" err="1">
                <a:solidFill>
                  <a:schemeClr val="tx1"/>
                </a:solidFill>
              </a:rPr>
              <a:t>benda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berkaitan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tanah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UU No 42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1999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Fidusia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49 UU No.21 </a:t>
            </a:r>
            <a:r>
              <a:rPr lang="en-US" dirty="0" err="1">
                <a:solidFill>
                  <a:schemeClr val="tx1"/>
                </a:solidFill>
              </a:rPr>
              <a:t>thn</a:t>
            </a:r>
            <a:r>
              <a:rPr lang="en-US" dirty="0">
                <a:solidFill>
                  <a:schemeClr val="tx1"/>
                </a:solidFill>
              </a:rPr>
              <a:t> 1992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Pelayaran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40892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err="1">
                <a:solidFill>
                  <a:schemeClr val="tx1"/>
                </a:solidFill>
              </a:rPr>
              <a:t>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sz="2600" dirty="0">
              <a:solidFill>
                <a:schemeClr val="tx1"/>
              </a:solidFill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</a:rPr>
              <a:t>Jaminan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dalam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pembiayaan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memiliki</a:t>
            </a:r>
            <a:r>
              <a:rPr lang="en-US" sz="2600" dirty="0">
                <a:solidFill>
                  <a:schemeClr val="tx1"/>
                </a:solidFill>
              </a:rPr>
              <a:t> 2 </a:t>
            </a:r>
            <a:r>
              <a:rPr lang="en-US" sz="2600" dirty="0" err="1">
                <a:solidFill>
                  <a:schemeClr val="tx1"/>
                </a:solidFill>
              </a:rPr>
              <a:t>Fungsi</a:t>
            </a:r>
            <a:r>
              <a:rPr lang="en-US" sz="2600" dirty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sz="2600" b="1" dirty="0">
                <a:solidFill>
                  <a:schemeClr val="tx1"/>
                </a:solidFill>
              </a:rPr>
              <a:t>A </a:t>
            </a:r>
            <a:r>
              <a:rPr lang="en-US" sz="2600" b="1" dirty="0" err="1">
                <a:solidFill>
                  <a:schemeClr val="tx1"/>
                </a:solidFill>
              </a:rPr>
              <a:t>Secara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Khusus</a:t>
            </a:r>
            <a:endParaRPr lang="en-US" sz="26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pembayarn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hutang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seandainya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terjadi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wanprestasi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atas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ketiga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yaitu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dengan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jalan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menguangkan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atau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menjual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jaminan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tersebut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Sebagai</a:t>
            </a:r>
            <a:r>
              <a:rPr lang="en-US" sz="2600" dirty="0">
                <a:solidFill>
                  <a:schemeClr val="tx1"/>
                </a:solidFill>
              </a:rPr>
              <a:t> indicator </a:t>
            </a:r>
            <a:r>
              <a:rPr lang="en-US" sz="2600" dirty="0" err="1">
                <a:solidFill>
                  <a:schemeClr val="tx1"/>
                </a:solidFill>
              </a:rPr>
              <a:t>penentuan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jumlah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pembiayaan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akan</a:t>
            </a:r>
            <a:r>
              <a:rPr lang="en-US" sz="2600" dirty="0">
                <a:solidFill>
                  <a:schemeClr val="tx1"/>
                </a:solidFill>
              </a:rPr>
              <a:t> di </a:t>
            </a:r>
            <a:r>
              <a:rPr lang="en-US" sz="2600" dirty="0" err="1">
                <a:solidFill>
                  <a:schemeClr val="tx1"/>
                </a:solidFill>
              </a:rPr>
              <a:t>berikan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kepada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ketiga</a:t>
            </a:r>
            <a:r>
              <a:rPr lang="en-US" sz="2600" dirty="0">
                <a:solidFill>
                  <a:schemeClr val="tx1"/>
                </a:solidFill>
              </a:rPr>
              <a:t>. </a:t>
            </a:r>
            <a:r>
              <a:rPr lang="en-US" sz="2600" dirty="0" err="1">
                <a:solidFill>
                  <a:schemeClr val="tx1"/>
                </a:solidFill>
              </a:rPr>
              <a:t>Pemberian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jumlah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pembiayaan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tidak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boleh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melebihi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nilai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harta</a:t>
            </a:r>
            <a:r>
              <a:rPr lang="en-US" sz="2600" dirty="0">
                <a:solidFill>
                  <a:schemeClr val="tx1"/>
                </a:solidFill>
              </a:rPr>
              <a:t> yang di </a:t>
            </a:r>
            <a:r>
              <a:rPr lang="en-US" sz="2600" dirty="0" err="1">
                <a:solidFill>
                  <a:schemeClr val="tx1"/>
                </a:solidFill>
              </a:rPr>
              <a:t>jaminkan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</a:p>
          <a:p>
            <a:pPr marL="806450" indent="-806450" algn="just"/>
            <a:endParaRPr lang="en-US" sz="26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200800" cy="5688632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b="1" dirty="0" err="1">
                <a:solidFill>
                  <a:schemeClr val="tx1"/>
                </a:solidFill>
              </a:rPr>
              <a:t>Secara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Umum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kepastian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pelunasan</a:t>
            </a:r>
            <a:r>
              <a:rPr lang="en-ID" dirty="0">
                <a:solidFill>
                  <a:schemeClr val="tx1"/>
                </a:solidFill>
              </a:rPr>
              <a:t> utang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b="1" dirty="0" err="1">
                <a:solidFill>
                  <a:schemeClr val="tx1"/>
                </a:solidFill>
              </a:rPr>
              <a:t>Meningkatkan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kepercayaan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Mengurangi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risiko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b="1" dirty="0" err="1">
                <a:solidFill>
                  <a:schemeClr val="tx1"/>
                </a:solidFill>
              </a:rPr>
              <a:t>Memperkuat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posisi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kreditur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wanprestasi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b="1" dirty="0" err="1">
                <a:solidFill>
                  <a:schemeClr val="tx1"/>
                </a:solidFill>
              </a:rPr>
              <a:t>Menjadi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dasar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eksekusi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membayar</a:t>
            </a:r>
            <a:r>
              <a:rPr lang="en-ID" dirty="0">
                <a:solidFill>
                  <a:schemeClr val="tx1"/>
                </a:solidFill>
              </a:rPr>
              <a:t> utang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488832" cy="5544616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Jaminan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dapat</a:t>
            </a:r>
            <a:r>
              <a:rPr lang="en-US" b="1" dirty="0">
                <a:solidFill>
                  <a:schemeClr val="tx1"/>
                </a:solidFill>
              </a:rPr>
              <a:t> di </a:t>
            </a:r>
            <a:r>
              <a:rPr lang="en-US" b="1" dirty="0" err="1">
                <a:solidFill>
                  <a:schemeClr val="tx1"/>
                </a:solidFill>
              </a:rPr>
              <a:t>katakan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baik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yaitu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marL="358775" indent="-358775" algn="just"/>
            <a:r>
              <a:rPr lang="en-US" dirty="0">
                <a:solidFill>
                  <a:schemeClr val="tx1"/>
                </a:solidFill>
              </a:rPr>
              <a:t>1.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ketiga</a:t>
            </a:r>
            <a:endParaRPr lang="en-US" dirty="0">
              <a:solidFill>
                <a:schemeClr val="tx1"/>
              </a:solidFill>
            </a:endParaRPr>
          </a:p>
          <a:p>
            <a:pPr marL="358775" indent="-358775"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melemahkan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menerima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meneruskan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usahanya</a:t>
            </a:r>
            <a:endParaRPr lang="en-US" dirty="0">
              <a:solidFill>
                <a:schemeClr val="tx1"/>
              </a:solidFill>
            </a:endParaRPr>
          </a:p>
          <a:p>
            <a:pPr marL="268288" indent="-268288" algn="just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kepastian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mengeluarkan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pembiayaan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mudah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uangkan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272808" cy="5472608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Kegunaan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marL="358775" indent="-358775" algn="l"/>
            <a:r>
              <a:rPr lang="en-US" dirty="0">
                <a:solidFill>
                  <a:schemeClr val="tx1"/>
                </a:solidFill>
              </a:rPr>
              <a:t>1.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kekuasaan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pelunasan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janji</a:t>
            </a:r>
            <a:endParaRPr lang="en-US" dirty="0">
              <a:solidFill>
                <a:schemeClr val="tx1"/>
              </a:solidFill>
            </a:endParaRPr>
          </a:p>
          <a:p>
            <a:pPr marL="358775" indent="-358775" algn="l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Menjamin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transaksi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membiayai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usahanya</a:t>
            </a:r>
            <a:endParaRPr lang="en-US" dirty="0">
              <a:solidFill>
                <a:schemeClr val="tx1"/>
              </a:solidFill>
            </a:endParaRPr>
          </a:p>
          <a:p>
            <a:pPr marL="268288" indent="-268288" algn="l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dorongan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janjinya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khusunya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pembayaran</a:t>
            </a:r>
            <a:r>
              <a:rPr lang="en-US" dirty="0">
                <a:solidFill>
                  <a:schemeClr val="tx1"/>
                </a:solidFill>
              </a:rPr>
              <a:t> Kembali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syarat-syarat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setujui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196868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3588" y="692696"/>
            <a:ext cx="7016824" cy="4802088"/>
          </a:xfrm>
        </p:spPr>
        <p:txBody>
          <a:bodyPr>
            <a:normAutofit fontScale="85000" lnSpcReduction="10000"/>
          </a:bodyPr>
          <a:lstStyle/>
          <a:p>
            <a:r>
              <a:rPr lang="en-US" sz="3000" b="1" dirty="0" err="1">
                <a:solidFill>
                  <a:schemeClr val="tx1"/>
                </a:solidFill>
              </a:rPr>
              <a:t>Jenis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Jaminan</a:t>
            </a:r>
            <a:endParaRPr lang="en-US" sz="3000" b="1" dirty="0">
              <a:solidFill>
                <a:schemeClr val="tx1"/>
              </a:solidFill>
            </a:endParaRPr>
          </a:p>
          <a:p>
            <a:endParaRPr lang="en-US" sz="3000" b="1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bentuknya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bedakan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2 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Kebendaan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melekat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benda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baik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bergerak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maupun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bergerak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Perorangan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melibatkan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lain </a:t>
            </a:r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penanggung</a:t>
            </a:r>
            <a:r>
              <a:rPr lang="en-ID" dirty="0">
                <a:solidFill>
                  <a:schemeClr val="tx1"/>
                </a:solidFill>
              </a:rPr>
              <a:t> utang </a:t>
            </a:r>
            <a:r>
              <a:rPr lang="en-ID" dirty="0" err="1">
                <a:solidFill>
                  <a:schemeClr val="tx1"/>
                </a:solidFill>
              </a:rPr>
              <a:t>debitur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Ciri-ciri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melekat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benda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Bergantung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kemampuan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penanggung</a:t>
            </a:r>
            <a:endParaRPr lang="en-ID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6248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8AA6164-F104-47E7-A928-7498ECDA4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32656"/>
            <a:ext cx="7016824" cy="5832648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endParaRPr lang="en-US" b="1" dirty="0">
              <a:solidFill>
                <a:schemeClr val="tx1"/>
              </a:solidFill>
            </a:endParaRPr>
          </a:p>
          <a:p>
            <a:pPr algn="l">
              <a:tabLst>
                <a:tab pos="3406775" algn="l"/>
              </a:tabLst>
            </a:pPr>
            <a:r>
              <a:rPr lang="en-US" sz="2000" dirty="0" err="1">
                <a:solidFill>
                  <a:schemeClr val="tx1"/>
                </a:solidFill>
              </a:rPr>
              <a:t>Jenis-jenis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jaminan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berikut</a:t>
            </a:r>
            <a:r>
              <a:rPr lang="en-US" sz="2000" dirty="0">
                <a:solidFill>
                  <a:schemeClr val="tx1"/>
                </a:solidFill>
              </a:rPr>
              <a:t> :</a:t>
            </a:r>
          </a:p>
          <a:p>
            <a:pPr algn="l">
              <a:tabLst>
                <a:tab pos="3406775" algn="l"/>
              </a:tabLst>
            </a:pPr>
            <a:r>
              <a:rPr lang="en-US" sz="2000" dirty="0">
                <a:solidFill>
                  <a:schemeClr val="tx1"/>
                </a:solidFill>
              </a:rPr>
              <a:t>1. </a:t>
            </a:r>
            <a:r>
              <a:rPr lang="en-US" sz="2000" dirty="0" err="1">
                <a:solidFill>
                  <a:schemeClr val="tx1"/>
                </a:solidFill>
              </a:rPr>
              <a:t>Gadai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KUHPerdata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yang di </a:t>
            </a:r>
            <a:r>
              <a:rPr lang="en-US" sz="2000" dirty="0" err="1">
                <a:solidFill>
                  <a:schemeClr val="tx1"/>
                </a:solidFill>
              </a:rPr>
              <a:t>peroleh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seseorang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berpiutang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bergerak</a:t>
            </a:r>
            <a:r>
              <a:rPr lang="en-US" sz="2000" dirty="0">
                <a:solidFill>
                  <a:schemeClr val="tx1"/>
                </a:solidFill>
              </a:rPr>
              <a:t> yang di </a:t>
            </a:r>
            <a:r>
              <a:rPr lang="en-US" sz="2000" dirty="0" err="1">
                <a:solidFill>
                  <a:schemeClr val="tx1"/>
                </a:solidFill>
              </a:rPr>
              <a:t>serahkan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kepadanya</a:t>
            </a:r>
            <a:r>
              <a:rPr lang="en-US" sz="2000" dirty="0">
                <a:solidFill>
                  <a:schemeClr val="tx1"/>
                </a:solidFill>
              </a:rPr>
              <a:t> oleh </a:t>
            </a:r>
            <a:r>
              <a:rPr lang="en-US" sz="2000" dirty="0" err="1">
                <a:solidFill>
                  <a:schemeClr val="tx1"/>
                </a:solidFill>
              </a:rPr>
              <a:t>seorang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berutang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>
              <a:tabLst>
                <a:tab pos="3406775" algn="l"/>
              </a:tabLst>
            </a:pPr>
            <a:r>
              <a:rPr lang="en-US" sz="2000" dirty="0">
                <a:solidFill>
                  <a:schemeClr val="tx1"/>
                </a:solidFill>
              </a:rPr>
              <a:t>2. </a:t>
            </a:r>
            <a:r>
              <a:rPr lang="en-US" sz="2000" dirty="0" err="1">
                <a:solidFill>
                  <a:schemeClr val="tx1"/>
                </a:solidFill>
              </a:rPr>
              <a:t>Fidusia</a:t>
            </a:r>
            <a:r>
              <a:rPr lang="en-US" sz="2000" dirty="0">
                <a:solidFill>
                  <a:schemeClr val="tx1"/>
                </a:solidFill>
              </a:rPr>
              <a:t> ( UU No.42/1999)</a:t>
            </a: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r>
              <a:rPr lang="en-US" sz="2000" dirty="0" err="1">
                <a:solidFill>
                  <a:schemeClr val="tx1"/>
                </a:solidFill>
              </a:rPr>
              <a:t>Pengalihan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kepemilikan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sebuah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benda</a:t>
            </a:r>
            <a:r>
              <a:rPr lang="en-US" sz="2000" dirty="0">
                <a:solidFill>
                  <a:schemeClr val="tx1"/>
                </a:solidFill>
              </a:rPr>
              <a:t> di mana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kepemilikannya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kekuasaan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pemilik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tersebut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l">
              <a:tabLst>
                <a:tab pos="3406775" algn="l"/>
              </a:tabLst>
            </a:pPr>
            <a:r>
              <a:rPr lang="en-US" sz="2000" dirty="0">
                <a:solidFill>
                  <a:schemeClr val="tx1"/>
                </a:solidFill>
              </a:rPr>
              <a:t>3. </a:t>
            </a:r>
            <a:r>
              <a:rPr lang="en-ID" sz="2000" dirty="0" err="1">
                <a:solidFill>
                  <a:schemeClr val="tx1"/>
                </a:solidFill>
              </a:rPr>
              <a:t>Hipotek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kebendaan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atas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benda-benda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bergerak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mengambil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penggantian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padanya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bagi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pelunasan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perikatan</a:t>
            </a:r>
            <a:endParaRPr lang="en-US" sz="2000" dirty="0">
              <a:solidFill>
                <a:schemeClr val="tx1"/>
              </a:solidFill>
            </a:endParaRPr>
          </a:p>
          <a:p>
            <a:pPr algn="l">
              <a:tabLst>
                <a:tab pos="3406775" algn="l"/>
              </a:tabLst>
            </a:pPr>
            <a:r>
              <a:rPr lang="en-US" sz="2000" dirty="0">
                <a:solidFill>
                  <a:schemeClr val="tx1"/>
                </a:solidFill>
              </a:rPr>
              <a:t>4. </a:t>
            </a:r>
            <a:r>
              <a:rPr lang="es-ES" sz="2000" dirty="0" err="1">
                <a:solidFill>
                  <a:schemeClr val="tx1"/>
                </a:solidFill>
              </a:rPr>
              <a:t>Hak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Tanggungan</a:t>
            </a:r>
            <a:r>
              <a:rPr lang="es-ES" sz="2000" dirty="0">
                <a:solidFill>
                  <a:schemeClr val="tx1"/>
                </a:solidFill>
              </a:rPr>
              <a:t> (UU No. 4/1996)</a:t>
            </a: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r>
              <a:rPr lang="es-ES" sz="2000" dirty="0" err="1">
                <a:solidFill>
                  <a:schemeClr val="tx1"/>
                </a:solidFill>
              </a:rPr>
              <a:t>Jaminan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pelunasan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utang</a:t>
            </a:r>
            <a:r>
              <a:rPr lang="es-ES" sz="2000" dirty="0">
                <a:solidFill>
                  <a:schemeClr val="tx1"/>
                </a:solidFill>
              </a:rPr>
              <a:t> yang di </a:t>
            </a:r>
            <a:r>
              <a:rPr lang="es-ES" sz="2000" dirty="0" err="1">
                <a:solidFill>
                  <a:schemeClr val="tx1"/>
                </a:solidFill>
              </a:rPr>
              <a:t>bebankan</a:t>
            </a:r>
            <a:r>
              <a:rPr lang="es-ES" sz="2000" dirty="0">
                <a:solidFill>
                  <a:schemeClr val="tx1"/>
                </a:solidFill>
              </a:rPr>
              <a:t> pada </a:t>
            </a:r>
            <a:r>
              <a:rPr lang="es-ES" sz="2000" dirty="0" err="1">
                <a:solidFill>
                  <a:schemeClr val="tx1"/>
                </a:solidFill>
              </a:rPr>
              <a:t>suatu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hak</a:t>
            </a:r>
            <a:r>
              <a:rPr lang="es-ES" sz="2000" dirty="0">
                <a:solidFill>
                  <a:schemeClr val="tx1"/>
                </a:solidFill>
              </a:rPr>
              <a:t> atas </a:t>
            </a:r>
            <a:r>
              <a:rPr lang="es-ES" sz="2000" dirty="0" err="1">
                <a:solidFill>
                  <a:schemeClr val="tx1"/>
                </a:solidFill>
              </a:rPr>
              <a:t>tanah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endParaRPr lang="en-US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  <a:tabLst>
                <a:tab pos="3406775" algn="l"/>
              </a:tabLst>
            </a:pP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84442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6958</TotalTime>
  <Words>689</Words>
  <Application>Microsoft Office PowerPoint</Application>
  <PresentationFormat>On-screen Show (4:3)</PresentationFormat>
  <Paragraphs>117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</vt:lpstr>
      <vt:lpstr>Inter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629</cp:revision>
  <cp:lastPrinted>2017-08-29T02:54:51Z</cp:lastPrinted>
  <dcterms:created xsi:type="dcterms:W3CDTF">2010-04-18T12:06:30Z</dcterms:created>
  <dcterms:modified xsi:type="dcterms:W3CDTF">2025-12-07T16:23:37Z</dcterms:modified>
</cp:coreProperties>
</file>