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76" r:id="rId3"/>
    <p:sldId id="277" r:id="rId4"/>
    <p:sldId id="278" r:id="rId5"/>
    <p:sldId id="279" r:id="rId6"/>
    <p:sldId id="280" r:id="rId7"/>
    <p:sldId id="281" r:id="rId8"/>
    <p:sldId id="282" r:id="rId9"/>
    <p:sldId id="283" r:id="rId10"/>
    <p:sldId id="290" r:id="rId11"/>
    <p:sldId id="289" r:id="rId12"/>
    <p:sldId id="284" r:id="rId13"/>
  </p:sldIdLst>
  <p:sldSz cx="9144000" cy="6858000" type="screen4x3"/>
  <p:notesSz cx="6858000" cy="9144000"/>
  <p:custDataLst>
    <p:tags r:id="rId16"/>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233FC3A5-43DB-445C-9E6D-CA7E4B728DD3}" type="datetimeFigureOut">
              <a:rPr lang="en-US"/>
              <a:pPr>
                <a:defRPr/>
              </a:pPr>
              <a:t>12/19/2025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A895C9FB-9406-4BCC-8424-C7981EAACDD2}" type="slidenum">
              <a:rPr lang="en-US"/>
              <a:pPr>
                <a:defRPr/>
              </a:pPr>
              <a:t>‹#›</a:t>
            </a:fld>
            <a:endParaRPr lang="en-US"/>
          </a:p>
        </p:txBody>
      </p:sp>
    </p:spTree>
    <p:extLst>
      <p:ext uri="{BB962C8B-B14F-4D97-AF65-F5344CB8AC3E}">
        <p14:creationId xmlns:p14="http://schemas.microsoft.com/office/powerpoint/2010/main" val="3647498112"/>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3209B48-21D7-4DA4-B712-3A33EA67BFDB}" type="datetimeFigureOut">
              <a:rPr lang="en-US"/>
              <a:pPr>
                <a:defRPr/>
              </a:pPr>
              <a:t>12/19/2025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FD2D3AF6-ED7D-4726-AFEF-32CC65F8ADD3}" type="slidenum">
              <a:rPr lang="en-US"/>
              <a:pPr>
                <a:defRPr/>
              </a:pPr>
              <a:t>‹#›</a:t>
            </a:fld>
            <a:endParaRPr lang="en-US"/>
          </a:p>
        </p:txBody>
      </p:sp>
    </p:spTree>
    <p:extLst>
      <p:ext uri="{BB962C8B-B14F-4D97-AF65-F5344CB8AC3E}">
        <p14:creationId xmlns:p14="http://schemas.microsoft.com/office/powerpoint/2010/main" val="76998321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6D61E69D-949E-4EFB-9E73-1DF92DA9B814}" type="datetime1">
              <a:rPr lang="en-US" smtClean="0"/>
              <a:pPr>
                <a:defRPr/>
              </a:pPr>
              <a:t>12/19/2025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Revisi 02 Kewarganegaraan</a:t>
            </a:r>
          </a:p>
        </p:txBody>
      </p:sp>
      <p:sp>
        <p:nvSpPr>
          <p:cNvPr id="6" name="Slide Number Placeholder 5"/>
          <p:cNvSpPr>
            <a:spLocks noGrp="1"/>
          </p:cNvSpPr>
          <p:nvPr>
            <p:ph type="sldNum" sz="quarter" idx="12"/>
          </p:nvPr>
        </p:nvSpPr>
        <p:spPr/>
        <p:txBody>
          <a:bodyPr/>
          <a:lstStyle>
            <a:lvl1pPr>
              <a:defRPr/>
            </a:lvl1pPr>
          </a:lstStyle>
          <a:p>
            <a:pPr>
              <a:defRPr/>
            </a:pPr>
            <a:fld id="{5D46FE21-DBB7-419E-A88F-737D38558B1D}" type="slidenum">
              <a:rPr lang="en-US"/>
              <a:pPr>
                <a:defRPr/>
              </a:pPr>
              <a:t>‹#›</a:t>
            </a:fld>
            <a:endParaRPr lang="en-US"/>
          </a:p>
        </p:txBody>
      </p:sp>
    </p:spTree>
  </p:cSld>
  <p:clrMapOvr>
    <a:masterClrMapping/>
  </p:clrMapOvr>
  <p:transition spd="slow">
    <p:wheel spokes="2"/>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BA89DE8-7D8E-445A-A74C-2015D452B6CB}" type="datetime1">
              <a:rPr lang="en-US" smtClean="0"/>
              <a:pPr>
                <a:defRPr/>
              </a:pPr>
              <a:t>12/19/2025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Revisi 02 Kewarganegaraan</a:t>
            </a:r>
          </a:p>
        </p:txBody>
      </p:sp>
      <p:sp>
        <p:nvSpPr>
          <p:cNvPr id="6" name="Slide Number Placeholder 5"/>
          <p:cNvSpPr>
            <a:spLocks noGrp="1"/>
          </p:cNvSpPr>
          <p:nvPr>
            <p:ph type="sldNum" sz="quarter" idx="12"/>
          </p:nvPr>
        </p:nvSpPr>
        <p:spPr/>
        <p:txBody>
          <a:bodyPr/>
          <a:lstStyle>
            <a:lvl1pPr>
              <a:defRPr/>
            </a:lvl1pPr>
          </a:lstStyle>
          <a:p>
            <a:pPr>
              <a:defRPr/>
            </a:pPr>
            <a:fld id="{5895CB16-AF97-4137-B27C-2887E3F4FA70}" type="slidenum">
              <a:rPr lang="en-US"/>
              <a:pPr>
                <a:defRPr/>
              </a:pPr>
              <a:t>‹#›</a:t>
            </a:fld>
            <a:endParaRPr lang="en-US"/>
          </a:p>
        </p:txBody>
      </p:sp>
    </p:spTree>
  </p:cSld>
  <p:clrMapOvr>
    <a:masterClrMapping/>
  </p:clrMapOvr>
  <p:transition spd="slow">
    <p:wheel spokes="2"/>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C2BEEA9-5970-4FCF-91BC-AFF0459F5482}" type="datetime1">
              <a:rPr lang="en-US" smtClean="0"/>
              <a:pPr>
                <a:defRPr/>
              </a:pPr>
              <a:t>12/19/2025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Revisi 02 Kewarganegaraan</a:t>
            </a:r>
          </a:p>
        </p:txBody>
      </p:sp>
      <p:sp>
        <p:nvSpPr>
          <p:cNvPr id="6" name="Slide Number Placeholder 5"/>
          <p:cNvSpPr>
            <a:spLocks noGrp="1"/>
          </p:cNvSpPr>
          <p:nvPr>
            <p:ph type="sldNum" sz="quarter" idx="12"/>
          </p:nvPr>
        </p:nvSpPr>
        <p:spPr/>
        <p:txBody>
          <a:bodyPr/>
          <a:lstStyle>
            <a:lvl1pPr>
              <a:defRPr/>
            </a:lvl1pPr>
          </a:lstStyle>
          <a:p>
            <a:pPr>
              <a:defRPr/>
            </a:pPr>
            <a:fld id="{868C3B26-FE80-460C-BFD9-7B1049E697FC}" type="slidenum">
              <a:rPr lang="en-US"/>
              <a:pPr>
                <a:defRPr/>
              </a:pPr>
              <a:t>‹#›</a:t>
            </a:fld>
            <a:endParaRPr lang="en-US"/>
          </a:p>
        </p:txBody>
      </p:sp>
    </p:spTree>
  </p:cSld>
  <p:clrMapOvr>
    <a:masterClrMapping/>
  </p:clrMapOvr>
  <p:transition spd="slow">
    <p:wheel spokes="2"/>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CA7DCEC-74EB-4DBC-8E73-7D5C38534CD3}" type="datetime1">
              <a:rPr lang="en-US" smtClean="0"/>
              <a:pPr>
                <a:defRPr/>
              </a:pPr>
              <a:t>12/19/2025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Revisi 02 Kewarganegaraan</a:t>
            </a:r>
          </a:p>
        </p:txBody>
      </p:sp>
      <p:sp>
        <p:nvSpPr>
          <p:cNvPr id="6" name="Slide Number Placeholder 5"/>
          <p:cNvSpPr>
            <a:spLocks noGrp="1"/>
          </p:cNvSpPr>
          <p:nvPr>
            <p:ph type="sldNum" sz="quarter" idx="12"/>
          </p:nvPr>
        </p:nvSpPr>
        <p:spPr/>
        <p:txBody>
          <a:bodyPr/>
          <a:lstStyle>
            <a:lvl1pPr>
              <a:defRPr/>
            </a:lvl1pPr>
          </a:lstStyle>
          <a:p>
            <a:pPr>
              <a:defRPr/>
            </a:pPr>
            <a:fld id="{A05B2FC7-9451-4CCF-BE38-11987696341D}" type="slidenum">
              <a:rPr lang="en-US"/>
              <a:pPr>
                <a:defRPr/>
              </a:pPr>
              <a:t>‹#›</a:t>
            </a:fld>
            <a:endParaRPr lang="en-US"/>
          </a:p>
        </p:txBody>
      </p:sp>
    </p:spTree>
  </p:cSld>
  <p:clrMapOvr>
    <a:masterClrMapping/>
  </p:clrMapOvr>
  <p:transition spd="slow">
    <p:wheel spokes="2"/>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A8FACDE2-926D-454A-BAD9-8D3FF55350CA}" type="datetime1">
              <a:rPr lang="en-US" smtClean="0"/>
              <a:pPr>
                <a:defRPr/>
              </a:pPr>
              <a:t>12/19/2025</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Revisi 02 Kewarganegaraan</a:t>
            </a:r>
          </a:p>
        </p:txBody>
      </p:sp>
      <p:sp>
        <p:nvSpPr>
          <p:cNvPr id="6" name="Slide Number Placeholder 5"/>
          <p:cNvSpPr>
            <a:spLocks noGrp="1"/>
          </p:cNvSpPr>
          <p:nvPr>
            <p:ph type="sldNum" sz="quarter" idx="12"/>
          </p:nvPr>
        </p:nvSpPr>
        <p:spPr/>
        <p:txBody>
          <a:bodyPr/>
          <a:lstStyle>
            <a:lvl1pPr>
              <a:defRPr/>
            </a:lvl1pPr>
          </a:lstStyle>
          <a:p>
            <a:pPr>
              <a:defRPr/>
            </a:pPr>
            <a:fld id="{CB2832FD-64AD-4A9F-BEB1-3AC71F8B8BD6}" type="slidenum">
              <a:rPr lang="en-US"/>
              <a:pPr>
                <a:defRPr/>
              </a:pPr>
              <a:t>‹#›</a:t>
            </a:fld>
            <a:endParaRPr lang="en-US"/>
          </a:p>
        </p:txBody>
      </p:sp>
    </p:spTree>
  </p:cSld>
  <p:clrMapOvr>
    <a:masterClrMapping/>
  </p:clrMapOvr>
  <p:transition spd="slow">
    <p:wheel spokes="2"/>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2205CD31-4BC6-45FC-AB88-A4DB0B07B2E4}" type="datetime1">
              <a:rPr lang="en-US" smtClean="0"/>
              <a:pPr>
                <a:defRPr/>
              </a:pPr>
              <a:t>12/19/2025</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Revisi 02 Kewarganegaraan</a:t>
            </a:r>
          </a:p>
        </p:txBody>
      </p:sp>
      <p:sp>
        <p:nvSpPr>
          <p:cNvPr id="7" name="Slide Number Placeholder 5"/>
          <p:cNvSpPr>
            <a:spLocks noGrp="1"/>
          </p:cNvSpPr>
          <p:nvPr>
            <p:ph type="sldNum" sz="quarter" idx="12"/>
          </p:nvPr>
        </p:nvSpPr>
        <p:spPr/>
        <p:txBody>
          <a:bodyPr/>
          <a:lstStyle>
            <a:lvl1pPr>
              <a:defRPr/>
            </a:lvl1pPr>
          </a:lstStyle>
          <a:p>
            <a:pPr>
              <a:defRPr/>
            </a:pPr>
            <a:fld id="{1814C4C6-7980-49DA-A53F-8C4BCBFBD8E3}" type="slidenum">
              <a:rPr lang="en-US"/>
              <a:pPr>
                <a:defRPr/>
              </a:pPr>
              <a:t>‹#›</a:t>
            </a:fld>
            <a:endParaRPr lang="en-US"/>
          </a:p>
        </p:txBody>
      </p:sp>
    </p:spTree>
  </p:cSld>
  <p:clrMapOvr>
    <a:masterClrMapping/>
  </p:clrMapOvr>
  <p:transition spd="slow">
    <p:wheel spokes="2"/>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F64F00B2-7769-42D6-BBBF-FB14EB0F912F}" type="datetime1">
              <a:rPr lang="en-US" smtClean="0"/>
              <a:pPr>
                <a:defRPr/>
              </a:pPr>
              <a:t>12/19/2025</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Revisi 02 Kewarganegaraan</a:t>
            </a:r>
          </a:p>
        </p:txBody>
      </p:sp>
      <p:sp>
        <p:nvSpPr>
          <p:cNvPr id="9" name="Slide Number Placeholder 5"/>
          <p:cNvSpPr>
            <a:spLocks noGrp="1"/>
          </p:cNvSpPr>
          <p:nvPr>
            <p:ph type="sldNum" sz="quarter" idx="12"/>
          </p:nvPr>
        </p:nvSpPr>
        <p:spPr/>
        <p:txBody>
          <a:bodyPr/>
          <a:lstStyle>
            <a:lvl1pPr>
              <a:defRPr/>
            </a:lvl1pPr>
          </a:lstStyle>
          <a:p>
            <a:pPr>
              <a:defRPr/>
            </a:pPr>
            <a:fld id="{C799FCB0-8333-4570-91DB-B82987E12F46}" type="slidenum">
              <a:rPr lang="en-US"/>
              <a:pPr>
                <a:defRPr/>
              </a:pPr>
              <a:t>‹#›</a:t>
            </a:fld>
            <a:endParaRPr lang="en-US"/>
          </a:p>
        </p:txBody>
      </p:sp>
    </p:spTree>
  </p:cSld>
  <p:clrMapOvr>
    <a:masterClrMapping/>
  </p:clrMapOvr>
  <p:transition spd="slow">
    <p:wheel spokes="2"/>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138B2911-C6AA-4B97-B7ED-8661FD80282A}" type="datetime1">
              <a:rPr lang="en-US" smtClean="0"/>
              <a:pPr>
                <a:defRPr/>
              </a:pPr>
              <a:t>12/19/2025</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Revisi 02 Kewarganegaraan</a:t>
            </a:r>
          </a:p>
        </p:txBody>
      </p:sp>
      <p:sp>
        <p:nvSpPr>
          <p:cNvPr id="5" name="Slide Number Placeholder 5"/>
          <p:cNvSpPr>
            <a:spLocks noGrp="1"/>
          </p:cNvSpPr>
          <p:nvPr>
            <p:ph type="sldNum" sz="quarter" idx="12"/>
          </p:nvPr>
        </p:nvSpPr>
        <p:spPr/>
        <p:txBody>
          <a:bodyPr/>
          <a:lstStyle>
            <a:lvl1pPr>
              <a:defRPr/>
            </a:lvl1pPr>
          </a:lstStyle>
          <a:p>
            <a:pPr>
              <a:defRPr/>
            </a:pPr>
            <a:fld id="{614E4237-8367-4246-BF92-50AADEECEEA5}" type="slidenum">
              <a:rPr lang="en-US"/>
              <a:pPr>
                <a:defRPr/>
              </a:pPr>
              <a:t>‹#›</a:t>
            </a:fld>
            <a:endParaRPr lang="en-US"/>
          </a:p>
        </p:txBody>
      </p:sp>
    </p:spTree>
  </p:cSld>
  <p:clrMapOvr>
    <a:masterClrMapping/>
  </p:clrMapOvr>
  <p:transition spd="slow">
    <p:wheel spokes="2"/>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0DCA07F-EBCD-4C38-BBFA-1D0388AD05DD}" type="datetime1">
              <a:rPr lang="en-US" smtClean="0"/>
              <a:pPr>
                <a:defRPr/>
              </a:pPr>
              <a:t>12/19/2025</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Revisi 02 Kewarganegaraan</a:t>
            </a:r>
          </a:p>
        </p:txBody>
      </p:sp>
      <p:sp>
        <p:nvSpPr>
          <p:cNvPr id="4" name="Slide Number Placeholder 5"/>
          <p:cNvSpPr>
            <a:spLocks noGrp="1"/>
          </p:cNvSpPr>
          <p:nvPr>
            <p:ph type="sldNum" sz="quarter" idx="12"/>
          </p:nvPr>
        </p:nvSpPr>
        <p:spPr/>
        <p:txBody>
          <a:bodyPr/>
          <a:lstStyle>
            <a:lvl1pPr>
              <a:defRPr/>
            </a:lvl1pPr>
          </a:lstStyle>
          <a:p>
            <a:pPr>
              <a:defRPr/>
            </a:pPr>
            <a:fld id="{78E5960B-BFD5-47BC-90FA-8BEDE9F1165D}" type="slidenum">
              <a:rPr lang="en-US"/>
              <a:pPr>
                <a:defRPr/>
              </a:pPr>
              <a:t>‹#›</a:t>
            </a:fld>
            <a:endParaRPr lang="en-US"/>
          </a:p>
        </p:txBody>
      </p:sp>
    </p:spTree>
  </p:cSld>
  <p:clrMapOvr>
    <a:masterClrMapping/>
  </p:clrMapOvr>
  <p:transition spd="slow">
    <p:wheel spokes="2"/>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584FA4D-3CEE-4216-B415-978055E983DD}" type="datetime1">
              <a:rPr lang="en-US" smtClean="0"/>
              <a:pPr>
                <a:defRPr/>
              </a:pPr>
              <a:t>12/19/2025</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Revisi 02 Kewarganegaraan</a:t>
            </a:r>
          </a:p>
        </p:txBody>
      </p:sp>
      <p:sp>
        <p:nvSpPr>
          <p:cNvPr id="7" name="Slide Number Placeholder 5"/>
          <p:cNvSpPr>
            <a:spLocks noGrp="1"/>
          </p:cNvSpPr>
          <p:nvPr>
            <p:ph type="sldNum" sz="quarter" idx="12"/>
          </p:nvPr>
        </p:nvSpPr>
        <p:spPr/>
        <p:txBody>
          <a:bodyPr/>
          <a:lstStyle>
            <a:lvl1pPr>
              <a:defRPr/>
            </a:lvl1pPr>
          </a:lstStyle>
          <a:p>
            <a:pPr>
              <a:defRPr/>
            </a:pPr>
            <a:fld id="{04EC68A6-9AFD-4BE0-B5FF-0D340563EBD2}" type="slidenum">
              <a:rPr lang="en-US"/>
              <a:pPr>
                <a:defRPr/>
              </a:pPr>
              <a:t>‹#›</a:t>
            </a:fld>
            <a:endParaRPr lang="en-US"/>
          </a:p>
        </p:txBody>
      </p:sp>
    </p:spTree>
  </p:cSld>
  <p:clrMapOvr>
    <a:masterClrMapping/>
  </p:clrMapOvr>
  <p:transition spd="slow">
    <p:wheel spokes="2"/>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E2DABB6-6D87-4648-90FE-9EE2CA8F168D}" type="datetime1">
              <a:rPr lang="en-US" smtClean="0"/>
              <a:pPr>
                <a:defRPr/>
              </a:pPr>
              <a:t>12/19/2025</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Revisi 02 Kewarganegaraan</a:t>
            </a:r>
          </a:p>
        </p:txBody>
      </p:sp>
      <p:sp>
        <p:nvSpPr>
          <p:cNvPr id="7" name="Slide Number Placeholder 5"/>
          <p:cNvSpPr>
            <a:spLocks noGrp="1"/>
          </p:cNvSpPr>
          <p:nvPr>
            <p:ph type="sldNum" sz="quarter" idx="12"/>
          </p:nvPr>
        </p:nvSpPr>
        <p:spPr/>
        <p:txBody>
          <a:bodyPr/>
          <a:lstStyle>
            <a:lvl1pPr>
              <a:defRPr/>
            </a:lvl1pPr>
          </a:lstStyle>
          <a:p>
            <a:pPr>
              <a:defRPr/>
            </a:pPr>
            <a:fld id="{934E2486-68FC-4CE5-B99F-358C4A3568EA}" type="slidenum">
              <a:rPr lang="en-US"/>
              <a:pPr>
                <a:defRPr/>
              </a:pPr>
              <a:t>‹#›</a:t>
            </a:fld>
            <a:endParaRPr lang="en-US"/>
          </a:p>
        </p:txBody>
      </p:sp>
    </p:spTree>
  </p:cSld>
  <p:clrMapOvr>
    <a:masterClrMapping/>
  </p:clrMapOvr>
  <p:transition spd="slow">
    <p:wheel spokes="2"/>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9BB34915-9D9E-44F4-A68D-A0E7BBDEEE87}" type="datetime1">
              <a:rPr lang="en-US" smtClean="0"/>
              <a:pPr>
                <a:defRPr/>
              </a:pPr>
              <a:t>12/19/2025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r>
              <a:rPr lang="en-US"/>
              <a:t>Revisi 02 Kewarganegaraan</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087C44E1-3850-4E4D-AEC3-3325D4F9419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heel spokes="2"/>
  </p:transition>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7" name="Rectangle 6"/>
          <p:cNvSpPr/>
          <p:nvPr>
            <p:custDataLst>
              <p:tags r:id="rId1"/>
            </p:custDataLst>
          </p:nvPr>
        </p:nvSpPr>
        <p:spPr>
          <a:xfrm>
            <a:off x="457200" y="1219200"/>
            <a:ext cx="8186738" cy="2739211"/>
          </a:xfrm>
          <a:prstGeom prst="rect">
            <a:avLst/>
          </a:prstGeom>
          <a:noFill/>
        </p:spPr>
        <p:txBody>
          <a:bodyPr wrap="square">
            <a:spAutoFit/>
          </a:bodyPr>
          <a:lstStyle/>
          <a:p>
            <a:pPr algn="r" fontAlgn="auto">
              <a:spcBef>
                <a:spcPts val="0"/>
              </a:spcBef>
              <a:spcAft>
                <a:spcPts val="0"/>
              </a:spcAft>
              <a:defRPr/>
            </a:pPr>
            <a:r>
              <a:rPr lang="en-US" sz="3200" b="1" dirty="0" err="1">
                <a:solidFill>
                  <a:srgbClr val="C00000"/>
                </a:solidFill>
                <a:effectLst>
                  <a:outerShdw blurRad="38100" dist="38100" dir="2700000" algn="tl">
                    <a:srgbClr val="C0C0C0"/>
                  </a:outerShdw>
                </a:effectLst>
                <a:latin typeface="Cambria" pitchFamily="18" charset="0"/>
              </a:rPr>
              <a:t>Pertemuan</a:t>
            </a:r>
            <a:r>
              <a:rPr lang="en-US" sz="3200" b="1" dirty="0">
                <a:solidFill>
                  <a:srgbClr val="C00000"/>
                </a:solidFill>
                <a:effectLst>
                  <a:outerShdw blurRad="38100" dist="38100" dir="2700000" algn="tl">
                    <a:srgbClr val="C0C0C0"/>
                  </a:outerShdw>
                </a:effectLst>
                <a:latin typeface="Cambria" pitchFamily="18" charset="0"/>
              </a:rPr>
              <a:t> </a:t>
            </a:r>
            <a:r>
              <a:rPr lang="en-US" sz="3200" b="1" dirty="0" err="1">
                <a:solidFill>
                  <a:srgbClr val="C00000"/>
                </a:solidFill>
                <a:effectLst>
                  <a:outerShdw blurRad="38100" dist="38100" dir="2700000" algn="tl">
                    <a:srgbClr val="C0C0C0"/>
                  </a:outerShdw>
                </a:effectLst>
                <a:latin typeface="Cambria" pitchFamily="18" charset="0"/>
              </a:rPr>
              <a:t>ke</a:t>
            </a:r>
            <a:r>
              <a:rPr lang="en-US" sz="3200" b="1" dirty="0">
                <a:solidFill>
                  <a:srgbClr val="C00000"/>
                </a:solidFill>
                <a:effectLst>
                  <a:outerShdw blurRad="38100" dist="38100" dir="2700000" algn="tl">
                    <a:srgbClr val="C0C0C0"/>
                  </a:outerShdw>
                </a:effectLst>
                <a:latin typeface="Cambria" pitchFamily="18" charset="0"/>
              </a:rPr>
              <a:t>-</a:t>
            </a:r>
            <a:r>
              <a:rPr lang="id-ID" sz="3200" b="1" dirty="0">
                <a:solidFill>
                  <a:srgbClr val="C00000"/>
                </a:solidFill>
                <a:effectLst>
                  <a:outerShdw blurRad="38100" dist="38100" dir="2700000" algn="tl">
                    <a:srgbClr val="C0C0C0"/>
                  </a:outerShdw>
                </a:effectLst>
                <a:latin typeface="Cambria" pitchFamily="18" charset="0"/>
              </a:rPr>
              <a:t>1</a:t>
            </a:r>
            <a:r>
              <a:rPr lang="en-US" sz="3200" b="1" dirty="0">
                <a:solidFill>
                  <a:srgbClr val="C00000"/>
                </a:solidFill>
                <a:effectLst>
                  <a:outerShdw blurRad="38100" dist="38100" dir="2700000" algn="tl">
                    <a:srgbClr val="C0C0C0"/>
                  </a:outerShdw>
                </a:effectLst>
                <a:latin typeface="Cambria" pitchFamily="18" charset="0"/>
              </a:rPr>
              <a:t>4</a:t>
            </a:r>
          </a:p>
          <a:p>
            <a:pPr algn="r" fontAlgn="auto">
              <a:spcBef>
                <a:spcPts val="0"/>
              </a:spcBef>
              <a:spcAft>
                <a:spcPts val="0"/>
              </a:spcAft>
              <a:defRPr/>
            </a:pPr>
            <a:endParaRPr lang="en-US" sz="3200" b="1" dirty="0">
              <a:solidFill>
                <a:srgbClr val="C00000"/>
              </a:solidFill>
              <a:effectLst>
                <a:outerShdw blurRad="38100" dist="38100" dir="2700000" algn="tl">
                  <a:srgbClr val="C0C0C0"/>
                </a:outerShdw>
              </a:effectLst>
              <a:latin typeface="Cambria" pitchFamily="18" charset="0"/>
            </a:endParaRPr>
          </a:p>
          <a:p>
            <a:pPr fontAlgn="auto">
              <a:spcBef>
                <a:spcPts val="0"/>
              </a:spcBef>
              <a:spcAft>
                <a:spcPts val="0"/>
              </a:spcAft>
              <a:defRPr/>
            </a:pPr>
            <a:r>
              <a:rPr lang="en-US" sz="5400" b="1" dirty="0">
                <a:solidFill>
                  <a:schemeClr val="accent1">
                    <a:lumMod val="50000"/>
                  </a:schemeClr>
                </a:solidFill>
                <a:effectLst>
                  <a:outerShdw blurRad="38100" dist="38100" dir="2700000" algn="tl">
                    <a:srgbClr val="C0C0C0"/>
                  </a:outerShdw>
                </a:effectLst>
                <a:latin typeface="Cambria" pitchFamily="18" charset="0"/>
              </a:rPr>
              <a:t>ETIKA PROFESI DAN </a:t>
            </a:r>
          </a:p>
          <a:p>
            <a:pPr fontAlgn="auto">
              <a:spcBef>
                <a:spcPts val="0"/>
              </a:spcBef>
              <a:spcAft>
                <a:spcPts val="0"/>
              </a:spcAft>
              <a:defRPr/>
            </a:pPr>
            <a:r>
              <a:rPr lang="en-US" sz="5400" b="1" dirty="0">
                <a:solidFill>
                  <a:schemeClr val="accent1">
                    <a:lumMod val="50000"/>
                  </a:schemeClr>
                </a:solidFill>
                <a:effectLst>
                  <a:outerShdw blurRad="38100" dist="38100" dir="2700000" algn="tl">
                    <a:srgbClr val="C0C0C0"/>
                  </a:outerShdw>
                </a:effectLst>
                <a:latin typeface="Cambria" pitchFamily="18" charset="0"/>
              </a:rPr>
              <a:t>ETIKA KERJA</a:t>
            </a:r>
          </a:p>
        </p:txBody>
      </p:sp>
      <p:pic>
        <p:nvPicPr>
          <p:cNvPr id="2051" name="Picture 2" descr="D:\Picture\logo ibi small.gif"/>
          <p:cNvPicPr>
            <a:picLocks noChangeAspect="1" noChangeArrowheads="1"/>
          </p:cNvPicPr>
          <p:nvPr/>
        </p:nvPicPr>
        <p:blipFill>
          <a:blip r:embed="rId5"/>
          <a:srcRect/>
          <a:stretch>
            <a:fillRect/>
          </a:stretch>
        </p:blipFill>
        <p:spPr bwMode="auto">
          <a:xfrm>
            <a:off x="7715250" y="142875"/>
            <a:ext cx="1244600" cy="1244600"/>
          </a:xfrm>
          <a:prstGeom prst="rect">
            <a:avLst/>
          </a:prstGeom>
          <a:noFill/>
          <a:ln w="9525">
            <a:noFill/>
            <a:miter lim="800000"/>
            <a:headEnd/>
            <a:tailEnd/>
          </a:ln>
        </p:spPr>
      </p:pic>
      <p:sp>
        <p:nvSpPr>
          <p:cNvPr id="9" name="Date Placeholder 12"/>
          <p:cNvSpPr>
            <a:spLocks noGrp="1"/>
          </p:cNvSpPr>
          <p:nvPr>
            <p:ph type="dt" sz="quarter" idx="10"/>
          </p:nvPr>
        </p:nvSpPr>
        <p:spPr/>
        <p:txBody>
          <a:bodyPr/>
          <a:lstStyle/>
          <a:p>
            <a:pPr>
              <a:defRPr/>
            </a:pPr>
            <a:fld id="{3DDB7EB1-4945-4476-9DEF-A783113AECBA}" type="datetime1">
              <a:rPr lang="en-US" smtClean="0"/>
              <a:pPr>
                <a:defRPr/>
              </a:pPr>
              <a:t>12/19/2025</a:t>
            </a:fld>
            <a:endParaRPr lang="en-US"/>
          </a:p>
        </p:txBody>
      </p:sp>
      <p:sp>
        <p:nvSpPr>
          <p:cNvPr id="10" name="Slide Number Placeholder 13"/>
          <p:cNvSpPr>
            <a:spLocks noGrp="1"/>
          </p:cNvSpPr>
          <p:nvPr>
            <p:ph type="sldNum" sz="quarter" idx="12"/>
          </p:nvPr>
        </p:nvSpPr>
        <p:spPr/>
        <p:txBody>
          <a:bodyPr/>
          <a:lstStyle/>
          <a:p>
            <a:pPr>
              <a:defRPr/>
            </a:pPr>
            <a:fld id="{B55F306D-0083-466E-9833-A7956B137FCD}" type="slidenum">
              <a:rPr lang="en-US"/>
              <a:pPr>
                <a:defRPr/>
              </a:pPr>
              <a:t>1</a:t>
            </a:fld>
            <a:endParaRPr lang="en-US"/>
          </a:p>
        </p:txBody>
      </p:sp>
      <p:sp>
        <p:nvSpPr>
          <p:cNvPr id="11" name="Footer Placeholder 14"/>
          <p:cNvSpPr>
            <a:spLocks noGrp="1"/>
          </p:cNvSpPr>
          <p:nvPr>
            <p:ph type="ftr" sz="quarter" idx="11"/>
          </p:nvPr>
        </p:nvSpPr>
        <p:spPr/>
        <p:txBody>
          <a:bodyPr/>
          <a:lstStyle/>
          <a:p>
            <a:pPr>
              <a:defRPr/>
            </a:pPr>
            <a:r>
              <a:rPr lang="en-US"/>
              <a:t>Revisi 02 Kewarganegaraan</a:t>
            </a:r>
          </a:p>
        </p:txBody>
      </p:sp>
    </p:spTree>
  </p:cSld>
  <p:clrMapOvr>
    <a:masterClrMapping/>
  </p:clrMapOvr>
  <p:transition spd="slow">
    <p:wheel spokes="2"/>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0DCA07F-EBCD-4C38-BBFA-1D0388AD05D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12/19/2025</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Revisi 02 Kewarganegaraan</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E5960B-BFD5-47BC-90FA-8BEDE9F1165D}"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Rectangle 4">
            <a:extLst>
              <a:ext uri="{FF2B5EF4-FFF2-40B4-BE49-F238E27FC236}">
                <a16:creationId xmlns:a16="http://schemas.microsoft.com/office/drawing/2014/main" id="{FFA6B1D9-6E0B-47A8-9EEE-2F2299984BEE}"/>
              </a:ext>
            </a:extLst>
          </p:cNvPr>
          <p:cNvSpPr/>
          <p:nvPr/>
        </p:nvSpPr>
        <p:spPr>
          <a:xfrm>
            <a:off x="914400" y="990600"/>
            <a:ext cx="7315200" cy="4767652"/>
          </a:xfrm>
          <a:prstGeom prst="rect">
            <a:avLst/>
          </a:prstGeom>
        </p:spPr>
        <p:txBody>
          <a:bodyPr wrap="square">
            <a:spAutoFit/>
          </a:bodyPr>
          <a:lstStyle/>
          <a:p>
            <a:pPr>
              <a:lnSpc>
                <a:spcPct val="107000"/>
              </a:lnSpc>
              <a:spcAft>
                <a:spcPts val="800"/>
              </a:spcAft>
            </a:pPr>
            <a:r>
              <a:rPr lang="id-ID" sz="1900" b="1" dirty="0">
                <a:latin typeface="Times New Roman" panose="02020603050405020304" pitchFamily="18" charset="0"/>
                <a:ea typeface="Times New Roman" panose="02020603050405020304" pitchFamily="18" charset="0"/>
                <a:cs typeface="Times New Roman" panose="02020603050405020304" pitchFamily="18" charset="0"/>
              </a:rPr>
              <a:t>b. Pentingnya Etika Kerja</a:t>
            </a:r>
            <a:endParaRPr lang="en-ID" sz="19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id-ID"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Meningkatkan Produktivitas</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Karyawan yang memiliki etika kerja yang baik cenderung bekerja lebih efektif dan efisien.</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id-ID"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Membangun Lingkungan Kerja Positif</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Etika kerja menciptakan suasana kerja yang harmonis, saling menghormati, dan mendukung.</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id-ID"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Menjamin Kepuasan Pelanggan</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Dengan etika kerja yang baik, layanan terhadap pelanggan menjadi lebih optimal.</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id-ID"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Meningkatkan Karier</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Individu dengan etika kerja baik lebih dihargai dan berpeluang untuk mendapatkan promosi atau pengakuan.</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487989"/>
      </p:ext>
    </p:extLst>
  </p:cSld>
  <p:clrMapOvr>
    <a:masterClrMapping/>
  </p:clrMapOvr>
  <p:transition spd="slow">
    <p:wheel spokes="2"/>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0DCA07F-EBCD-4C38-BBFA-1D0388AD05DD}" type="datetime1">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12/19/2025</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t>Revisi 02 Kewarganegaraan</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E5960B-BFD5-47BC-90FA-8BEDE9F1165D}"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Rectangle 4">
            <a:extLst>
              <a:ext uri="{FF2B5EF4-FFF2-40B4-BE49-F238E27FC236}">
                <a16:creationId xmlns:a16="http://schemas.microsoft.com/office/drawing/2014/main" id="{E25B2BF2-A150-42F1-BEC5-8F6CCE94C8DE}"/>
              </a:ext>
            </a:extLst>
          </p:cNvPr>
          <p:cNvSpPr/>
          <p:nvPr/>
        </p:nvSpPr>
        <p:spPr>
          <a:xfrm>
            <a:off x="1524000" y="2133600"/>
            <a:ext cx="6705600" cy="1592487"/>
          </a:xfrm>
          <a:prstGeom prst="rect">
            <a:avLst/>
          </a:prstGeom>
        </p:spPr>
        <p:txBody>
          <a:bodyPr wrap="square">
            <a:spAutoFit/>
          </a:bodyPr>
          <a:lstStyle/>
          <a:p>
            <a:pPr>
              <a:lnSpc>
                <a:spcPct val="107000"/>
              </a:lnSpc>
              <a:spcAft>
                <a:spcPts val="800"/>
              </a:spcAft>
            </a:pPr>
            <a:r>
              <a:rPr lang="id-ID" sz="2000" b="1" dirty="0">
                <a:solidFill>
                  <a:srgbClr val="FF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Kesimpulan:</a:t>
            </a:r>
            <a:br>
              <a:rPr lang="id-ID" sz="12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b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Etika profesi dan etika kerja sangat penting untuk membangun kepercayaan, menjaga reputasi, dan menciptakan lingkungan kerja yang sehat. Keduanya saling melengkapi dalam membantu individu dan organisasi mencapai keberhasilan jangka panjang.</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1036931"/>
      </p:ext>
    </p:extLst>
  </p:cSld>
  <p:clrMapOvr>
    <a:masterClrMapping/>
  </p:clrMapOvr>
  <p:transition spd="slow">
    <p:wheel spokes="2"/>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50DCA07F-EBCD-4C38-BBFA-1D0388AD05DD}" type="datetime1">
              <a:rPr lang="en-US" smtClean="0"/>
              <a:pPr>
                <a:defRPr/>
              </a:pPr>
              <a:t>12/19/2025</a:t>
            </a:fld>
            <a:endParaRPr lang="en-US"/>
          </a:p>
        </p:txBody>
      </p:sp>
      <p:sp>
        <p:nvSpPr>
          <p:cNvPr id="3" name="Footer Placeholder 2"/>
          <p:cNvSpPr>
            <a:spLocks noGrp="1"/>
          </p:cNvSpPr>
          <p:nvPr>
            <p:ph type="ftr" sz="quarter" idx="11"/>
          </p:nvPr>
        </p:nvSpPr>
        <p:spPr/>
        <p:txBody>
          <a:bodyPr/>
          <a:lstStyle/>
          <a:p>
            <a:pPr>
              <a:defRPr/>
            </a:pPr>
            <a:r>
              <a:rPr lang="en-US"/>
              <a:t>Revisi 02 Kewarganegaraan</a:t>
            </a:r>
          </a:p>
        </p:txBody>
      </p:sp>
      <p:sp>
        <p:nvSpPr>
          <p:cNvPr id="4" name="Slide Number Placeholder 3"/>
          <p:cNvSpPr>
            <a:spLocks noGrp="1"/>
          </p:cNvSpPr>
          <p:nvPr>
            <p:ph type="sldNum" sz="quarter" idx="12"/>
          </p:nvPr>
        </p:nvSpPr>
        <p:spPr/>
        <p:txBody>
          <a:bodyPr/>
          <a:lstStyle/>
          <a:p>
            <a:pPr>
              <a:defRPr/>
            </a:pPr>
            <a:fld id="{78E5960B-BFD5-47BC-90FA-8BEDE9F1165D}" type="slidenum">
              <a:rPr lang="en-US" smtClean="0"/>
              <a:pPr>
                <a:defRPr/>
              </a:pPr>
              <a:t>12</a:t>
            </a:fld>
            <a:endParaRPr lang="en-US"/>
          </a:p>
        </p:txBody>
      </p:sp>
      <p:sp>
        <p:nvSpPr>
          <p:cNvPr id="5" name="TextBox 4">
            <a:extLst>
              <a:ext uri="{FF2B5EF4-FFF2-40B4-BE49-F238E27FC236}">
                <a16:creationId xmlns:a16="http://schemas.microsoft.com/office/drawing/2014/main" id="{6DE100D6-45EB-491C-9562-C2A31AF80BF2}"/>
              </a:ext>
            </a:extLst>
          </p:cNvPr>
          <p:cNvSpPr txBox="1"/>
          <p:nvPr/>
        </p:nvSpPr>
        <p:spPr>
          <a:xfrm>
            <a:off x="1752600" y="2209800"/>
            <a:ext cx="5229317" cy="1015663"/>
          </a:xfrm>
          <a:prstGeom prst="rect">
            <a:avLst/>
          </a:prstGeom>
          <a:noFill/>
        </p:spPr>
        <p:txBody>
          <a:bodyPr wrap="none" rtlCol="0">
            <a:spAutoFit/>
          </a:bodyPr>
          <a:lstStyle/>
          <a:p>
            <a:r>
              <a:rPr lang="en-US" sz="6000" b="1" dirty="0">
                <a:solidFill>
                  <a:srgbClr val="0070C0"/>
                </a:solidFill>
                <a:effectLst>
                  <a:outerShdw blurRad="38100" dist="38100" dir="2700000" algn="tl">
                    <a:srgbClr val="000000">
                      <a:alpha val="43137"/>
                    </a:srgbClr>
                  </a:outerShdw>
                </a:effectLst>
                <a:latin typeface="Aharoni" panose="02010803020104030203" pitchFamily="2" charset="-79"/>
                <a:cs typeface="Aharoni" panose="02010803020104030203" pitchFamily="2" charset="-79"/>
              </a:rPr>
              <a:t>TERIMAKASIH</a:t>
            </a:r>
            <a:endParaRPr lang="en-ID" sz="6000" b="1" dirty="0">
              <a:solidFill>
                <a:srgbClr val="0070C0"/>
              </a:solidFill>
              <a:effectLst>
                <a:outerShdw blurRad="38100" dist="38100" dir="2700000" algn="tl">
                  <a:srgbClr val="000000">
                    <a:alpha val="43137"/>
                  </a:srgbClr>
                </a:outerShdw>
              </a:effectLst>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4121147892"/>
      </p:ext>
    </p:extLst>
  </p:cSld>
  <p:clrMapOvr>
    <a:masterClrMapping/>
  </p:clrMapOvr>
  <p:transition spd="slow">
    <p:wheel spokes="2"/>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fld id="{A05B2FC7-9451-4CCF-BE38-11987696341D}" type="slidenum">
              <a:rPr lang="en-US" smtClean="0"/>
              <a:pPr>
                <a:defRPr/>
              </a:pPr>
              <a:t>2</a:t>
            </a:fld>
            <a:endParaRPr lang="en-US"/>
          </a:p>
        </p:txBody>
      </p:sp>
      <p:sp>
        <p:nvSpPr>
          <p:cNvPr id="11" name="Slide Number Placeholder 13"/>
          <p:cNvSpPr txBox="1">
            <a:spLocks/>
          </p:cNvSpPr>
          <p:nvPr/>
        </p:nvSpPr>
        <p:spPr>
          <a:xfrm>
            <a:off x="6419528" y="6356350"/>
            <a:ext cx="2133600" cy="365125"/>
          </a:xfrm>
          <a:prstGeom prst="rect">
            <a:avLst/>
          </a:prstGeom>
        </p:spPr>
        <p:txBody>
          <a:bodyPr vert="horz" lIns="91440" tIns="45720" rIns="91440" bIns="45720" rtlCol="0" anchor="ctr"/>
          <a:lstStyle>
            <a:defPPr>
              <a:defRPr lang="en-US"/>
            </a:defPPr>
            <a:lvl1pPr algn="r" rtl="0" eaLnBrk="0" fontAlgn="auto" hangingPunct="0">
              <a:spcBef>
                <a:spcPts val="0"/>
              </a:spcBef>
              <a:spcAft>
                <a:spcPts val="0"/>
              </a:spcAft>
              <a:defRPr sz="1200" kern="1200">
                <a:solidFill>
                  <a:schemeClr val="tx1"/>
                </a:solidFill>
                <a:latin typeface="Arial" panose="020B0604020202020204" pitchFamily="34" charset="0"/>
                <a:ea typeface="+mn-ea"/>
                <a:cs typeface="+mn-cs"/>
              </a:defRPr>
            </a:lvl1pPr>
            <a:lvl2pPr marL="742950" indent="-28575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11430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6002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20574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9pPr>
          </a:lstStyle>
          <a:p>
            <a:pPr eaLnBrk="1" hangingPunct="1"/>
            <a:fld id="{ED95A942-3FD5-4684-8AD5-7B33BAA0D4F6}" type="slidenum">
              <a:rPr lang="en-US" altLang="en-US" smtClean="0">
                <a:solidFill>
                  <a:srgbClr val="898989"/>
                </a:solidFill>
                <a:latin typeface="Calibri" panose="020F0502020204030204" pitchFamily="34" charset="0"/>
              </a:rPr>
              <a:pPr eaLnBrk="1" hangingPunct="1"/>
              <a:t>2</a:t>
            </a:fld>
            <a:endParaRPr lang="en-US" altLang="en-US">
              <a:solidFill>
                <a:srgbClr val="898989"/>
              </a:solidFill>
              <a:latin typeface="Calibri" panose="020F0502020204030204" pitchFamily="34" charset="0"/>
            </a:endParaRPr>
          </a:p>
        </p:txBody>
      </p:sp>
      <p:sp>
        <p:nvSpPr>
          <p:cNvPr id="2" name="Rectangle 1">
            <a:extLst>
              <a:ext uri="{FF2B5EF4-FFF2-40B4-BE49-F238E27FC236}">
                <a16:creationId xmlns:a16="http://schemas.microsoft.com/office/drawing/2014/main" id="{5FB5C541-86BF-45E7-87B0-334CB9D6637B}"/>
              </a:ext>
            </a:extLst>
          </p:cNvPr>
          <p:cNvSpPr/>
          <p:nvPr/>
        </p:nvSpPr>
        <p:spPr>
          <a:xfrm>
            <a:off x="914400" y="762000"/>
            <a:ext cx="1609928" cy="405367"/>
          </a:xfrm>
          <a:prstGeom prst="rect">
            <a:avLst/>
          </a:prstGeom>
        </p:spPr>
        <p:txBody>
          <a:bodyPr wrap="none">
            <a:spAutoFit/>
          </a:bodyPr>
          <a:lstStyle/>
          <a:p>
            <a:pPr>
              <a:lnSpc>
                <a:spcPct val="107000"/>
              </a:lnSpc>
              <a:spcAft>
                <a:spcPts val="800"/>
              </a:spcAft>
            </a:pPr>
            <a:r>
              <a:rPr lang="id-ID"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Etika Profesi</a:t>
            </a:r>
            <a:endParaRPr lang="en-ID"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B93ED6E4-3EC5-4B4E-8061-51C9F7F0B5DA}"/>
              </a:ext>
            </a:extLst>
          </p:cNvPr>
          <p:cNvSpPr/>
          <p:nvPr/>
        </p:nvSpPr>
        <p:spPr>
          <a:xfrm>
            <a:off x="914400" y="1447800"/>
            <a:ext cx="7543800" cy="1704249"/>
          </a:xfrm>
          <a:prstGeom prst="rect">
            <a:avLst/>
          </a:prstGeom>
        </p:spPr>
        <p:txBody>
          <a:bodyPr wrap="square">
            <a:spAutoFit/>
          </a:bodyPr>
          <a:lstStyle/>
          <a:p>
            <a:pPr>
              <a:lnSpc>
                <a:spcPct val="150000"/>
              </a:lnSpc>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Etika profesi adalah serangkaian prinsip moral dan standar perilaku yang harus diikuti oleh seseorang yang menjalankan profesi tertentu. Tujuannya adalah untuk memastikan bahwa pekerjaan dilakukan dengan cara yang bertanggung jawab dan menghormati nilai-nilai kemanusiaan.</a:t>
            </a:r>
            <a:endParaRPr lang="en-ID" dirty="0">
              <a:effectLst>
                <a:outerShdw blurRad="38100" dist="38100" dir="2700000" algn="tl">
                  <a:srgbClr val="000000">
                    <a:alpha val="43137"/>
                  </a:srgbClr>
                </a:outerShdw>
              </a:effectLst>
            </a:endParaRPr>
          </a:p>
        </p:txBody>
      </p:sp>
      <p:sp>
        <p:nvSpPr>
          <p:cNvPr id="4" name="Rectangle 3">
            <a:extLst>
              <a:ext uri="{FF2B5EF4-FFF2-40B4-BE49-F238E27FC236}">
                <a16:creationId xmlns:a16="http://schemas.microsoft.com/office/drawing/2014/main" id="{FCD779F3-2072-4EFF-B17E-6F23C4301EE9}"/>
              </a:ext>
            </a:extLst>
          </p:cNvPr>
          <p:cNvSpPr/>
          <p:nvPr/>
        </p:nvSpPr>
        <p:spPr>
          <a:xfrm>
            <a:off x="914400" y="3429000"/>
            <a:ext cx="3251403" cy="405367"/>
          </a:xfrm>
          <a:prstGeom prst="rect">
            <a:avLst/>
          </a:prstGeom>
        </p:spPr>
        <p:txBody>
          <a:bodyPr wrap="none">
            <a:spAutoFit/>
          </a:bodyPr>
          <a:lstStyle/>
          <a:p>
            <a:pPr>
              <a:lnSpc>
                <a:spcPct val="107000"/>
              </a:lnSpc>
              <a:spcAft>
                <a:spcPts val="800"/>
              </a:spcAft>
            </a:pPr>
            <a:r>
              <a:rPr lang="id-ID"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Karakteristik Etika Profesi:</a:t>
            </a:r>
            <a:endParaRPr lang="en-ID"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5995777F-840B-4A81-A512-0A6812A7D1B0}"/>
              </a:ext>
            </a:extLst>
          </p:cNvPr>
          <p:cNvSpPr/>
          <p:nvPr/>
        </p:nvSpPr>
        <p:spPr>
          <a:xfrm>
            <a:off x="914400" y="4031808"/>
            <a:ext cx="7315200" cy="1759392"/>
          </a:xfrm>
          <a:prstGeom prst="rect">
            <a:avLst/>
          </a:prstGeom>
        </p:spPr>
        <p:txBody>
          <a:bodyPr wrap="square">
            <a:sp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id-ID"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Normatif</a:t>
            </a: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Memberikan pedoman tentang apa yang benar dan salah dalam melaksanakan profesi.</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Spesifik</a:t>
            </a: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Berhubungan langsung dengan profesi tertentu, seperti dokter, guru, pengacara, atau akuntan.</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Bersifat wajib</a:t>
            </a: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Harus ditaati oleh setiap profesional di bidang tersebut.</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cSld>
  <p:clrMapOvr>
    <a:masterClrMapping/>
  </p:clrMapOvr>
  <p:transition spd="slow">
    <p:wheel spokes="2"/>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50DCA07F-EBCD-4C38-BBFA-1D0388AD05DD}" type="datetime1">
              <a:rPr lang="en-US" smtClean="0"/>
              <a:pPr>
                <a:defRPr/>
              </a:pPr>
              <a:t>12/19/2025</a:t>
            </a:fld>
            <a:endParaRPr lang="en-US"/>
          </a:p>
        </p:txBody>
      </p:sp>
      <p:sp>
        <p:nvSpPr>
          <p:cNvPr id="4" name="Slide Number Placeholder 3"/>
          <p:cNvSpPr>
            <a:spLocks noGrp="1"/>
          </p:cNvSpPr>
          <p:nvPr>
            <p:ph type="sldNum" sz="quarter" idx="12"/>
          </p:nvPr>
        </p:nvSpPr>
        <p:spPr/>
        <p:txBody>
          <a:bodyPr/>
          <a:lstStyle/>
          <a:p>
            <a:pPr>
              <a:defRPr/>
            </a:pPr>
            <a:fld id="{78E5960B-BFD5-47BC-90FA-8BEDE9F1165D}" type="slidenum">
              <a:rPr lang="en-US" smtClean="0"/>
              <a:pPr>
                <a:defRPr/>
              </a:pPr>
              <a:t>3</a:t>
            </a:fld>
            <a:endParaRPr lang="en-US"/>
          </a:p>
        </p:txBody>
      </p:sp>
      <p:sp>
        <p:nvSpPr>
          <p:cNvPr id="5" name="Date Placeholder 1"/>
          <p:cNvSpPr txBox="1">
            <a:spLocks/>
          </p:cNvSpPr>
          <p:nvPr/>
        </p:nvSpPr>
        <p:spPr>
          <a:xfrm>
            <a:off x="439897" y="6368570"/>
            <a:ext cx="2133600" cy="365125"/>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en-US"/>
              <a:t>20/8/2010</a:t>
            </a:r>
          </a:p>
        </p:txBody>
      </p:sp>
      <p:sp>
        <p:nvSpPr>
          <p:cNvPr id="7" name="Slide Number Placeholder 3"/>
          <p:cNvSpPr txBox="1">
            <a:spLocks/>
          </p:cNvSpPr>
          <p:nvPr/>
        </p:nvSpPr>
        <p:spPr>
          <a:xfrm>
            <a:off x="6535897" y="6368570"/>
            <a:ext cx="2133600" cy="365125"/>
          </a:xfrm>
          <a:prstGeom prst="rect">
            <a:avLst/>
          </a:prstGeom>
        </p:spPr>
        <p:txBody>
          <a:bodyPr vert="horz" lIns="91440" tIns="45720" rIns="91440" bIns="45720" rtlCol="0" anchor="ctr"/>
          <a:lstStyle>
            <a:defPPr>
              <a:defRPr lang="en-US"/>
            </a:defPPr>
            <a:lvl1pPr algn="r" rtl="0" eaLnBrk="0" fontAlgn="auto" hangingPunct="0">
              <a:spcBef>
                <a:spcPts val="0"/>
              </a:spcBef>
              <a:spcAft>
                <a:spcPts val="0"/>
              </a:spcAft>
              <a:defRPr sz="1200" kern="1200">
                <a:solidFill>
                  <a:schemeClr val="tx1"/>
                </a:solidFill>
                <a:latin typeface="Arial" panose="020B0604020202020204" pitchFamily="34" charset="0"/>
                <a:ea typeface="+mn-ea"/>
                <a:cs typeface="+mn-cs"/>
              </a:defRPr>
            </a:lvl1pPr>
            <a:lvl2pPr marL="742950" indent="-28575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11430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6002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20574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9pPr>
          </a:lstStyle>
          <a:p>
            <a:pPr eaLnBrk="1" hangingPunct="1"/>
            <a:fld id="{727BD596-267B-4343-B25D-D748637F98D1}" type="slidenum">
              <a:rPr lang="en-US" altLang="en-US" smtClean="0">
                <a:solidFill>
                  <a:srgbClr val="898989"/>
                </a:solidFill>
                <a:latin typeface="Calibri" panose="020F0502020204030204" pitchFamily="34" charset="0"/>
              </a:rPr>
              <a:pPr eaLnBrk="1" hangingPunct="1"/>
              <a:t>3</a:t>
            </a:fld>
            <a:endParaRPr lang="en-US" altLang="en-US">
              <a:solidFill>
                <a:srgbClr val="898989"/>
              </a:solidFill>
              <a:latin typeface="Calibri" panose="020F0502020204030204" pitchFamily="34" charset="0"/>
            </a:endParaRPr>
          </a:p>
        </p:txBody>
      </p:sp>
      <p:sp>
        <p:nvSpPr>
          <p:cNvPr id="3" name="Rectangle 2">
            <a:extLst>
              <a:ext uri="{FF2B5EF4-FFF2-40B4-BE49-F238E27FC236}">
                <a16:creationId xmlns:a16="http://schemas.microsoft.com/office/drawing/2014/main" id="{37176579-A6CF-4CD7-A9B0-C24D7F0CFCC2}"/>
              </a:ext>
            </a:extLst>
          </p:cNvPr>
          <p:cNvSpPr/>
          <p:nvPr/>
        </p:nvSpPr>
        <p:spPr>
          <a:xfrm>
            <a:off x="914400" y="685800"/>
            <a:ext cx="3432543" cy="405367"/>
          </a:xfrm>
          <a:prstGeom prst="rect">
            <a:avLst/>
          </a:prstGeom>
        </p:spPr>
        <p:txBody>
          <a:bodyPr wrap="none">
            <a:spAutoFit/>
          </a:bodyPr>
          <a:lstStyle/>
          <a:p>
            <a:pPr>
              <a:lnSpc>
                <a:spcPct val="107000"/>
              </a:lnSpc>
              <a:spcAft>
                <a:spcPts val="800"/>
              </a:spcAft>
            </a:pPr>
            <a:r>
              <a:rPr lang="id-ID"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Contoh Prinsip Etika Profesi:</a:t>
            </a:r>
            <a:endParaRPr lang="en-ID"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A982A359-2C9E-4E64-99AC-BBD7658E3939}"/>
              </a:ext>
            </a:extLst>
          </p:cNvPr>
          <p:cNvSpPr/>
          <p:nvPr/>
        </p:nvSpPr>
        <p:spPr>
          <a:xfrm>
            <a:off x="912688" y="1418812"/>
            <a:ext cx="7316912" cy="1171988"/>
          </a:xfrm>
          <a:prstGeom prst="rect">
            <a:avLst/>
          </a:prstGeom>
        </p:spPr>
        <p:txBody>
          <a:bodyPr wrap="square">
            <a:sp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Menjaga kerahasiaan klien (contoh: dalam profesi dokter atau pengacara).</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Bertanggung jawab dan jujur dalam pelaksanaan tugas.</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Mengutamakan kepentingan publik di atas kepentingan pribadi.</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a:extLst>
              <a:ext uri="{FF2B5EF4-FFF2-40B4-BE49-F238E27FC236}">
                <a16:creationId xmlns:a16="http://schemas.microsoft.com/office/drawing/2014/main" id="{7C85870B-B8C4-4DBA-A117-EDBC5D9697F6}"/>
              </a:ext>
            </a:extLst>
          </p:cNvPr>
          <p:cNvSpPr/>
          <p:nvPr/>
        </p:nvSpPr>
        <p:spPr>
          <a:xfrm>
            <a:off x="912688" y="3099833"/>
            <a:ext cx="2698367" cy="405367"/>
          </a:xfrm>
          <a:prstGeom prst="rect">
            <a:avLst/>
          </a:prstGeom>
        </p:spPr>
        <p:txBody>
          <a:bodyPr wrap="none">
            <a:spAutoFit/>
          </a:bodyPr>
          <a:lstStyle/>
          <a:p>
            <a:pPr>
              <a:lnSpc>
                <a:spcPct val="107000"/>
              </a:lnSpc>
              <a:spcAft>
                <a:spcPts val="800"/>
              </a:spcAft>
            </a:pPr>
            <a:r>
              <a:rPr lang="id-ID"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Manfaat Etika Profesi:</a:t>
            </a:r>
            <a:endParaRPr lang="en-ID"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Rectangle 10">
            <a:extLst>
              <a:ext uri="{FF2B5EF4-FFF2-40B4-BE49-F238E27FC236}">
                <a16:creationId xmlns:a16="http://schemas.microsoft.com/office/drawing/2014/main" id="{3DDF814F-9C72-4913-956B-176CDE6AFDA8}"/>
              </a:ext>
            </a:extLst>
          </p:cNvPr>
          <p:cNvSpPr/>
          <p:nvPr/>
        </p:nvSpPr>
        <p:spPr>
          <a:xfrm>
            <a:off x="962502" y="3862534"/>
            <a:ext cx="7571897" cy="1166666"/>
          </a:xfrm>
          <a:prstGeom prst="rect">
            <a:avLst/>
          </a:prstGeom>
        </p:spPr>
        <p:txBody>
          <a:bodyPr wrap="square">
            <a:sp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Menjamin kepercayaan masyarakat terhadap profesi tertentu.</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Meminimalkan konflik kepentingan.</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Membantu menciptakan lingkungan kerja yang profesional dan harmonis.</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61516931"/>
      </p:ext>
    </p:extLst>
  </p:cSld>
  <p:clrMapOvr>
    <a:masterClrMapping/>
  </p:clrMapOvr>
  <p:transition spd="slow">
    <p:wheel spokes="2"/>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78E5960B-BFD5-47BC-90FA-8BEDE9F1165D}" type="slidenum">
              <a:rPr lang="en-US" smtClean="0"/>
              <a:pPr>
                <a:defRPr/>
              </a:pPr>
              <a:t>4</a:t>
            </a:fld>
            <a:endParaRPr lang="en-US"/>
          </a:p>
        </p:txBody>
      </p:sp>
      <p:sp>
        <p:nvSpPr>
          <p:cNvPr id="8" name="Slide Number Placeholder 13"/>
          <p:cNvSpPr txBox="1">
            <a:spLocks/>
          </p:cNvSpPr>
          <p:nvPr/>
        </p:nvSpPr>
        <p:spPr>
          <a:xfrm>
            <a:off x="7702732" y="6356350"/>
            <a:ext cx="2133600" cy="365125"/>
          </a:xfrm>
          <a:prstGeom prst="rect">
            <a:avLst/>
          </a:prstGeom>
        </p:spPr>
        <p:txBody>
          <a:bodyPr vert="horz" lIns="91440" tIns="45720" rIns="91440" bIns="45720" rtlCol="0" anchor="ctr"/>
          <a:lstStyle>
            <a:defPPr>
              <a:defRPr lang="en-US"/>
            </a:defPPr>
            <a:lvl1pPr algn="r" rtl="0" eaLnBrk="0" fontAlgn="auto" hangingPunct="0">
              <a:spcBef>
                <a:spcPts val="0"/>
              </a:spcBef>
              <a:spcAft>
                <a:spcPts val="0"/>
              </a:spcAft>
              <a:defRPr sz="1200" kern="1200">
                <a:solidFill>
                  <a:schemeClr val="tx1"/>
                </a:solidFill>
                <a:latin typeface="Arial" panose="020B0604020202020204" pitchFamily="34" charset="0"/>
                <a:ea typeface="+mn-ea"/>
                <a:cs typeface="+mn-cs"/>
              </a:defRPr>
            </a:lvl1pPr>
            <a:lvl2pPr marL="742950" indent="-28575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11430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6002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20574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9pPr>
          </a:lstStyle>
          <a:p>
            <a:pPr eaLnBrk="1" hangingPunct="1"/>
            <a:fld id="{AF3DE36A-2535-450F-AB08-FEAE8B115A47}" type="slidenum">
              <a:rPr lang="en-US" altLang="en-US" smtClean="0">
                <a:solidFill>
                  <a:srgbClr val="898989"/>
                </a:solidFill>
                <a:latin typeface="Calibri" panose="020F0502020204030204" pitchFamily="34" charset="0"/>
              </a:rPr>
              <a:pPr eaLnBrk="1" hangingPunct="1"/>
              <a:t>4</a:t>
            </a:fld>
            <a:endParaRPr lang="en-US" altLang="en-US">
              <a:solidFill>
                <a:srgbClr val="898989"/>
              </a:solidFill>
              <a:latin typeface="Calibri" panose="020F0502020204030204" pitchFamily="34" charset="0"/>
            </a:endParaRPr>
          </a:p>
        </p:txBody>
      </p:sp>
      <p:sp>
        <p:nvSpPr>
          <p:cNvPr id="2" name="Rectangle 1">
            <a:extLst>
              <a:ext uri="{FF2B5EF4-FFF2-40B4-BE49-F238E27FC236}">
                <a16:creationId xmlns:a16="http://schemas.microsoft.com/office/drawing/2014/main" id="{CF32389F-DB95-4B54-8806-95EDD9BF64E5}"/>
              </a:ext>
            </a:extLst>
          </p:cNvPr>
          <p:cNvSpPr/>
          <p:nvPr/>
        </p:nvSpPr>
        <p:spPr>
          <a:xfrm>
            <a:off x="914400" y="762000"/>
            <a:ext cx="2209800" cy="400110"/>
          </a:xfrm>
          <a:prstGeom prst="rect">
            <a:avLst/>
          </a:prstGeom>
        </p:spPr>
        <p:txBody>
          <a:bodyPr wrap="square">
            <a:spAutoFit/>
          </a:bodyPr>
          <a:lstStyle/>
          <a:p>
            <a:r>
              <a:rPr lang="id-ID"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t>Etika Kerja</a:t>
            </a:r>
            <a:endParaRPr lang="en-ID" sz="2000" dirty="0">
              <a:effectLst>
                <a:outerShdw blurRad="38100" dist="38100" dir="2700000" algn="tl">
                  <a:srgbClr val="000000">
                    <a:alpha val="43137"/>
                  </a:srgbClr>
                </a:outerShdw>
              </a:effectLst>
            </a:endParaRPr>
          </a:p>
        </p:txBody>
      </p:sp>
      <p:sp>
        <p:nvSpPr>
          <p:cNvPr id="3" name="Rectangle 2">
            <a:extLst>
              <a:ext uri="{FF2B5EF4-FFF2-40B4-BE49-F238E27FC236}">
                <a16:creationId xmlns:a16="http://schemas.microsoft.com/office/drawing/2014/main" id="{238DC248-2EE2-40A8-A0EB-D220CFD0ED29}"/>
              </a:ext>
            </a:extLst>
          </p:cNvPr>
          <p:cNvSpPr/>
          <p:nvPr/>
        </p:nvSpPr>
        <p:spPr>
          <a:xfrm>
            <a:off x="922962" y="1371600"/>
            <a:ext cx="7543800" cy="961482"/>
          </a:xfrm>
          <a:prstGeom prst="rect">
            <a:avLst/>
          </a:prstGeom>
        </p:spPr>
        <p:txBody>
          <a:bodyPr wrap="square">
            <a:spAutoFit/>
          </a:bodyPr>
          <a:lstStyle/>
          <a:p>
            <a:pPr>
              <a:lnSpc>
                <a:spcPct val="107000"/>
              </a:lnSpc>
              <a:spcAft>
                <a:spcPts val="800"/>
              </a:spcAf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Etika kerja mengacu pada sikap, nilai, dan perilaku yang mencerminkan dedikasi seseorang terhadap pekerjaannya. Hal ini lebih bersifat umum dan tidak selalu terikat pada profesi tertentu.</a:t>
            </a:r>
            <a:endParaRPr lang="en-ID"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8D6727BD-045F-4CC8-846E-1421DFA881F9}"/>
              </a:ext>
            </a:extLst>
          </p:cNvPr>
          <p:cNvSpPr/>
          <p:nvPr/>
        </p:nvSpPr>
        <p:spPr>
          <a:xfrm>
            <a:off x="914400" y="2988510"/>
            <a:ext cx="2300630" cy="368755"/>
          </a:xfrm>
          <a:prstGeom prst="rect">
            <a:avLst/>
          </a:prstGeom>
        </p:spPr>
        <p:txBody>
          <a:bodyPr wrap="none">
            <a:spAutoFit/>
          </a:bodyPr>
          <a:lstStyle/>
          <a:p>
            <a:pPr>
              <a:lnSpc>
                <a:spcPct val="107000"/>
              </a:lnSpc>
              <a:spcAft>
                <a:spcPts val="800"/>
              </a:spcAft>
            </a:pPr>
            <a:r>
              <a:rPr lang="id-ID"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Ciri-ciri Etika Kerja:</a:t>
            </a:r>
            <a:endParaRPr lang="en-ID"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Rectangle 8">
            <a:extLst>
              <a:ext uri="{FF2B5EF4-FFF2-40B4-BE49-F238E27FC236}">
                <a16:creationId xmlns:a16="http://schemas.microsoft.com/office/drawing/2014/main" id="{B5357A81-E44F-46BB-97CA-1D3C92247E47}"/>
              </a:ext>
            </a:extLst>
          </p:cNvPr>
          <p:cNvSpPr/>
          <p:nvPr/>
        </p:nvSpPr>
        <p:spPr>
          <a:xfrm>
            <a:off x="922962" y="3624415"/>
            <a:ext cx="7992437" cy="1861985"/>
          </a:xfrm>
          <a:prstGeom prst="rect">
            <a:avLst/>
          </a:prstGeom>
        </p:spPr>
        <p:txBody>
          <a:bodyPr wrap="square">
            <a:spAutoFit/>
          </a:bodyPr>
          <a:lstStyle/>
          <a:p>
            <a:pPr marL="342900" lvl="0" indent="-342900">
              <a:lnSpc>
                <a:spcPct val="107000"/>
              </a:lnSpc>
              <a:spcAft>
                <a:spcPts val="800"/>
              </a:spcAft>
              <a:buSzPts val="1000"/>
              <a:buFont typeface="Symbol" panose="05050102010706020507" pitchFamily="18" charset="2"/>
              <a:buChar char=""/>
              <a:tabLst>
                <a:tab pos="457200" algn="l"/>
              </a:tabLst>
            </a:pPr>
            <a:r>
              <a:rPr lang="id-ID"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Disiplin</a:t>
            </a: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Selalu mematuhi aturan waktu dan tanggung jawab.</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Integritas</a:t>
            </a: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Bertindak jujur dan tidak melakukan kecurangan.</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Profesionalisme</a:t>
            </a: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Menunjukkan komitmen terhadap kualitas pekerjaan.</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Kerja sama</a:t>
            </a: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Mampu bekerja sama dengan rekan kerja untuk mencapai tujuan bersama.</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50987514"/>
      </p:ext>
    </p:extLst>
  </p:cSld>
  <p:clrMapOvr>
    <a:masterClrMapping/>
  </p:clrMapOvr>
  <p:transition spd="slow">
    <p:wheel spokes="2"/>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78E5960B-BFD5-47BC-90FA-8BEDE9F1165D}" type="slidenum">
              <a:rPr lang="en-US" smtClean="0"/>
              <a:pPr>
                <a:defRPr/>
              </a:pPr>
              <a:t>5</a:t>
            </a:fld>
            <a:endParaRPr lang="en-US"/>
          </a:p>
        </p:txBody>
      </p:sp>
      <p:sp>
        <p:nvSpPr>
          <p:cNvPr id="6" name="Slide Number Placeholder 8"/>
          <p:cNvSpPr txBox="1">
            <a:spLocks/>
          </p:cNvSpPr>
          <p:nvPr/>
        </p:nvSpPr>
        <p:spPr>
          <a:xfrm>
            <a:off x="6457814" y="6376243"/>
            <a:ext cx="2133600" cy="365125"/>
          </a:xfrm>
          <a:prstGeom prst="rect">
            <a:avLst/>
          </a:prstGeom>
        </p:spPr>
        <p:txBody>
          <a:bodyPr vert="horz" lIns="91440" tIns="45720" rIns="91440" bIns="45720" rtlCol="0" anchor="ctr"/>
          <a:lstStyle>
            <a:defPPr>
              <a:defRPr lang="en-US"/>
            </a:defPPr>
            <a:lvl1pPr algn="r" rtl="0" eaLnBrk="0" fontAlgn="auto" hangingPunct="0">
              <a:spcBef>
                <a:spcPts val="0"/>
              </a:spcBef>
              <a:spcAft>
                <a:spcPts val="0"/>
              </a:spcAft>
              <a:defRPr sz="1200" kern="1200">
                <a:solidFill>
                  <a:schemeClr val="tx1"/>
                </a:solidFill>
                <a:latin typeface="Arial" panose="020B0604020202020204" pitchFamily="34" charset="0"/>
                <a:ea typeface="+mn-ea"/>
                <a:cs typeface="+mn-cs"/>
              </a:defRPr>
            </a:lvl1pPr>
            <a:lvl2pPr marL="742950" indent="-28575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11430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6002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20574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9pPr>
          </a:lstStyle>
          <a:p>
            <a:pPr eaLnBrk="1" hangingPunct="1"/>
            <a:fld id="{AB3E5873-3014-4BDA-87C1-19FD7FD739BC}" type="slidenum">
              <a:rPr lang="en-US" altLang="en-US" smtClean="0">
                <a:solidFill>
                  <a:srgbClr val="898989"/>
                </a:solidFill>
                <a:latin typeface="Calibri" panose="020F0502020204030204" pitchFamily="34" charset="0"/>
              </a:rPr>
              <a:pPr eaLnBrk="1" hangingPunct="1"/>
              <a:t>5</a:t>
            </a:fld>
            <a:endParaRPr lang="en-US" altLang="en-US">
              <a:solidFill>
                <a:srgbClr val="898989"/>
              </a:solidFill>
              <a:latin typeface="Calibri" panose="020F0502020204030204" pitchFamily="34" charset="0"/>
            </a:endParaRPr>
          </a:p>
        </p:txBody>
      </p:sp>
      <p:sp>
        <p:nvSpPr>
          <p:cNvPr id="2" name="Rectangle 1">
            <a:extLst>
              <a:ext uri="{FF2B5EF4-FFF2-40B4-BE49-F238E27FC236}">
                <a16:creationId xmlns:a16="http://schemas.microsoft.com/office/drawing/2014/main" id="{E1B2913C-9779-4666-A528-28BC67007BE0}"/>
              </a:ext>
            </a:extLst>
          </p:cNvPr>
          <p:cNvSpPr/>
          <p:nvPr/>
        </p:nvSpPr>
        <p:spPr>
          <a:xfrm>
            <a:off x="914400" y="1220821"/>
            <a:ext cx="6858000" cy="1598579"/>
          </a:xfrm>
          <a:prstGeom prst="rect">
            <a:avLst/>
          </a:prstGeom>
        </p:spPr>
        <p:txBody>
          <a:bodyPr wrap="square">
            <a:spAutoFit/>
          </a:bodyPr>
          <a:lstStyle/>
          <a:p>
            <a:pPr>
              <a:lnSpc>
                <a:spcPct val="107000"/>
              </a:lnSpc>
              <a:spcAft>
                <a:spcPts val="800"/>
              </a:spcAft>
            </a:pPr>
            <a:r>
              <a:rPr lang="id-ID"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Contoh Sikap Etika Kerja:</a:t>
            </a:r>
            <a:endParaRPr lang="en-ID" sz="2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Tepat waktu dalam menyelesaikan tugas.</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Bersikap sopan kepada atasan, rekan kerja, dan pelanggan.</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Mampu menerima kritik dengan sikap terbuka untuk perbaikan diri.</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a:extLst>
              <a:ext uri="{FF2B5EF4-FFF2-40B4-BE49-F238E27FC236}">
                <a16:creationId xmlns:a16="http://schemas.microsoft.com/office/drawing/2014/main" id="{2E3BB9A6-0A8E-4F4F-A6E1-E63298446D44}"/>
              </a:ext>
            </a:extLst>
          </p:cNvPr>
          <p:cNvSpPr/>
          <p:nvPr/>
        </p:nvSpPr>
        <p:spPr>
          <a:xfrm>
            <a:off x="929810" y="3430621"/>
            <a:ext cx="7223589" cy="1598579"/>
          </a:xfrm>
          <a:prstGeom prst="rect">
            <a:avLst/>
          </a:prstGeom>
        </p:spPr>
        <p:txBody>
          <a:bodyPr wrap="square">
            <a:spAutoFit/>
          </a:bodyPr>
          <a:lstStyle/>
          <a:p>
            <a:pPr>
              <a:lnSpc>
                <a:spcPct val="107000"/>
              </a:lnSpc>
              <a:spcAft>
                <a:spcPts val="800"/>
              </a:spcAft>
            </a:pPr>
            <a:r>
              <a:rPr lang="id-ID"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Manfaat Etika Kerja:</a:t>
            </a:r>
            <a:endParaRPr lang="en-ID" sz="20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Meningkatkan produktivitas individu dan organisasi.</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Membentuk reputasi baik di tempat kerja.</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Mendorong hubungan kerja yang sehat dan saling menghormati.</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86296806"/>
      </p:ext>
    </p:extLst>
  </p:cSld>
  <p:clrMapOvr>
    <a:masterClrMapping/>
  </p:clrMapOvr>
  <p:transition spd="slow">
    <p:wheel spokes="2"/>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78E5960B-BFD5-47BC-90FA-8BEDE9F1165D}" type="slidenum">
              <a:rPr lang="en-US" smtClean="0"/>
              <a:pPr>
                <a:defRPr/>
              </a:pPr>
              <a:t>6</a:t>
            </a:fld>
            <a:endParaRPr lang="en-US"/>
          </a:p>
        </p:txBody>
      </p:sp>
      <p:sp>
        <p:nvSpPr>
          <p:cNvPr id="7" name="Slide Number Placeholder 5"/>
          <p:cNvSpPr txBox="1">
            <a:spLocks/>
          </p:cNvSpPr>
          <p:nvPr/>
        </p:nvSpPr>
        <p:spPr>
          <a:xfrm>
            <a:off x="6317592" y="6300788"/>
            <a:ext cx="2133600" cy="365125"/>
          </a:xfrm>
          <a:prstGeom prst="rect">
            <a:avLst/>
          </a:prstGeom>
        </p:spPr>
        <p:txBody>
          <a:bodyPr vert="horz" lIns="91440" tIns="45720" rIns="91440" bIns="45720" rtlCol="0" anchor="ctr"/>
          <a:lstStyle>
            <a:defPPr>
              <a:defRPr lang="en-US"/>
            </a:defPPr>
            <a:lvl1pPr algn="r" rtl="0" eaLnBrk="0" fontAlgn="auto" hangingPunct="0">
              <a:spcBef>
                <a:spcPts val="0"/>
              </a:spcBef>
              <a:spcAft>
                <a:spcPts val="0"/>
              </a:spcAft>
              <a:defRPr sz="1200" kern="1200">
                <a:solidFill>
                  <a:schemeClr val="tx1"/>
                </a:solidFill>
                <a:latin typeface="Arial" panose="020B0604020202020204" pitchFamily="34" charset="0"/>
                <a:ea typeface="+mn-ea"/>
                <a:cs typeface="+mn-cs"/>
              </a:defRPr>
            </a:lvl1pPr>
            <a:lvl2pPr marL="742950" indent="-28575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11430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6002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20574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9pPr>
          </a:lstStyle>
          <a:p>
            <a:pPr eaLnBrk="1" hangingPunct="1"/>
            <a:fld id="{94B818AD-1238-4C0C-8B95-2E3546CA987C}" type="slidenum">
              <a:rPr lang="en-US" altLang="en-US" smtClean="0">
                <a:solidFill>
                  <a:srgbClr val="898989"/>
                </a:solidFill>
                <a:latin typeface="Calibri" panose="020F0502020204030204" pitchFamily="34" charset="0"/>
              </a:rPr>
              <a:pPr eaLnBrk="1" hangingPunct="1"/>
              <a:t>6</a:t>
            </a:fld>
            <a:endParaRPr lang="en-US" altLang="en-US">
              <a:solidFill>
                <a:srgbClr val="898989"/>
              </a:solidFill>
              <a:latin typeface="Calibri" panose="020F0502020204030204" pitchFamily="34" charset="0"/>
            </a:endParaRPr>
          </a:p>
        </p:txBody>
      </p:sp>
      <p:sp>
        <p:nvSpPr>
          <p:cNvPr id="2" name="Rectangle 1">
            <a:extLst>
              <a:ext uri="{FF2B5EF4-FFF2-40B4-BE49-F238E27FC236}">
                <a16:creationId xmlns:a16="http://schemas.microsoft.com/office/drawing/2014/main" id="{FC61C122-4255-476F-BF77-A9D5894D08B0}"/>
              </a:ext>
            </a:extLst>
          </p:cNvPr>
          <p:cNvSpPr/>
          <p:nvPr/>
        </p:nvSpPr>
        <p:spPr>
          <a:xfrm>
            <a:off x="838200" y="2102287"/>
            <a:ext cx="7467600" cy="2088713"/>
          </a:xfrm>
          <a:prstGeom prst="rect">
            <a:avLst/>
          </a:prstGeom>
        </p:spPr>
        <p:txBody>
          <a:bodyPr wrap="square">
            <a:spAutoFit/>
          </a:bodyPr>
          <a:lstStyle/>
          <a:p>
            <a:pPr>
              <a:lnSpc>
                <a:spcPct val="107000"/>
              </a:lnSpc>
              <a:spcAft>
                <a:spcPts val="800"/>
              </a:spcAft>
            </a:pPr>
            <a:r>
              <a:rPr lang="id-ID"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Hubungan Keduanya</a:t>
            </a:r>
            <a:r>
              <a:rPr lang="id-ID" sz="2000"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D"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Etika profesi lebih spesifik pada aturan dalam profesi tertentu, sedangkan etika kerja mencakup nilai-nilai umum yang berlaku dalam semua jenis pekerjaan.</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Kedua hal ini saling melengkapi untuk menciptakan lingkungan kerja yang berkualitas dan etis.</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557212"/>
      </p:ext>
    </p:extLst>
  </p:cSld>
  <p:clrMapOvr>
    <a:masterClrMapping/>
  </p:clrMapOvr>
  <p:transition spd="slow">
    <p:wheel spokes="2"/>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txBox="1">
            <a:spLocks/>
          </p:cNvSpPr>
          <p:nvPr/>
        </p:nvSpPr>
        <p:spPr>
          <a:xfrm>
            <a:off x="6379437" y="6194747"/>
            <a:ext cx="2133600" cy="365125"/>
          </a:xfrm>
          <a:prstGeom prst="rect">
            <a:avLst/>
          </a:prstGeom>
        </p:spPr>
        <p:txBody>
          <a:bodyPr vert="horz" lIns="91440" tIns="45720" rIns="91440" bIns="45720" rtlCol="0" anchor="ctr"/>
          <a:lstStyle>
            <a:defPPr>
              <a:defRPr lang="en-US"/>
            </a:defPPr>
            <a:lvl1pPr algn="r" rtl="0" eaLnBrk="0" fontAlgn="auto" hangingPunct="0">
              <a:spcBef>
                <a:spcPts val="0"/>
              </a:spcBef>
              <a:spcAft>
                <a:spcPts val="0"/>
              </a:spcAft>
              <a:defRPr sz="1200" kern="1200">
                <a:solidFill>
                  <a:schemeClr val="tx1"/>
                </a:solidFill>
                <a:latin typeface="Arial" panose="020B0604020202020204" pitchFamily="34" charset="0"/>
                <a:ea typeface="+mn-ea"/>
                <a:cs typeface="+mn-cs"/>
              </a:defRPr>
            </a:lvl1pPr>
            <a:lvl2pPr marL="742950" indent="-28575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11430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6002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20574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9pPr>
          </a:lstStyle>
          <a:p>
            <a:pPr eaLnBrk="1" hangingPunct="1"/>
            <a:fld id="{8544235D-FAC5-4416-8B5E-F31BF3F8CAEF}" type="slidenum">
              <a:rPr lang="en-US" altLang="en-US" smtClean="0">
                <a:solidFill>
                  <a:srgbClr val="898989"/>
                </a:solidFill>
                <a:latin typeface="Calibri" panose="020F0502020204030204" pitchFamily="34" charset="0"/>
              </a:rPr>
              <a:pPr eaLnBrk="1" hangingPunct="1"/>
              <a:t>7</a:t>
            </a:fld>
            <a:endParaRPr lang="en-US" altLang="en-US">
              <a:solidFill>
                <a:srgbClr val="898989"/>
              </a:solidFill>
              <a:latin typeface="Calibri" panose="020F0502020204030204" pitchFamily="34" charset="0"/>
            </a:endParaRPr>
          </a:p>
        </p:txBody>
      </p:sp>
      <p:sp>
        <p:nvSpPr>
          <p:cNvPr id="3" name="Rectangle 2">
            <a:extLst>
              <a:ext uri="{FF2B5EF4-FFF2-40B4-BE49-F238E27FC236}">
                <a16:creationId xmlns:a16="http://schemas.microsoft.com/office/drawing/2014/main" id="{699C174D-AD21-4074-91A3-64D2DFB1CA99}"/>
              </a:ext>
            </a:extLst>
          </p:cNvPr>
          <p:cNvSpPr/>
          <p:nvPr/>
        </p:nvSpPr>
        <p:spPr>
          <a:xfrm>
            <a:off x="582182" y="533400"/>
            <a:ext cx="7979636" cy="5485604"/>
          </a:xfrm>
          <a:prstGeom prst="rect">
            <a:avLst/>
          </a:prstGeom>
        </p:spPr>
        <p:txBody>
          <a:bodyPr wrap="square">
            <a:spAutoFit/>
          </a:bodyPr>
          <a:lstStyle/>
          <a:p>
            <a:pPr>
              <a:lnSpc>
                <a:spcPct val="107000"/>
              </a:lnSpc>
              <a:spcAft>
                <a:spcPts val="800"/>
              </a:spcAft>
            </a:pPr>
            <a:r>
              <a:rPr lang="id-ID"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Macam-Macam Etika Profesi</a:t>
            </a:r>
            <a:endParaRPr lang="en-US"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endParaRPr lang="en-ID"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Etika profesi bervariasi tergantung pada bidang kerja dan tanggung jawab profesinya. Beberapa macam etika profesi yang umum, di antaranya:</a:t>
            </a:r>
            <a:endParaRPr lang="en-US"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Aft>
                <a:spcPts val="800"/>
              </a:spcAft>
            </a:pP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d-ID" b="1" dirty="0">
                <a:latin typeface="Times New Roman" panose="02020603050405020304" pitchFamily="18" charset="0"/>
                <a:ea typeface="Times New Roman" panose="02020603050405020304" pitchFamily="18" charset="0"/>
                <a:cs typeface="Times New Roman" panose="02020603050405020304" pitchFamily="18" charset="0"/>
              </a:rPr>
              <a:t>a. Etika Profesi Kedokteran</a:t>
            </a:r>
            <a:endParaRPr lang="en-ID"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Menjunjung tinggi privasi dan kerahasiaan pasien (prinsip kerahasiaan medis).</a:t>
            </a:r>
            <a:endParaRPr lang="en-ID"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Memberikan pelayanan terbaik tanpa diskriminasi.</a:t>
            </a:r>
            <a:endParaRPr lang="en-ID"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Tidak menyalahgunakan profesi untuk kepentingan pribadi.</a:t>
            </a:r>
            <a:endParaRPr lang="en-US"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en-ID"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d-ID" b="1" dirty="0">
                <a:latin typeface="Times New Roman" panose="02020603050405020304" pitchFamily="18" charset="0"/>
                <a:ea typeface="Times New Roman" panose="02020603050405020304" pitchFamily="18" charset="0"/>
                <a:cs typeface="Times New Roman" panose="02020603050405020304" pitchFamily="18" charset="0"/>
              </a:rPr>
              <a:t>b. Etika Profesi Pendidikan</a:t>
            </a:r>
            <a:endParaRPr lang="en-ID"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Mengedepankan kepentingan peserta didik dalam proses pembelajaran.</a:t>
            </a:r>
            <a:endParaRPr lang="en-ID"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Memberikan penilaian secara objektif tanpa diskriminasi.</a:t>
            </a:r>
            <a:endParaRPr lang="en-ID"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Menghindari tindakan yang dapat merugikan peserta didik atau institusi.</a:t>
            </a:r>
            <a:endParaRPr lang="en-ID"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62829577"/>
      </p:ext>
    </p:extLst>
  </p:cSld>
  <p:clrMapOvr>
    <a:masterClrMapping/>
  </p:clrMapOvr>
  <p:transition spd="slow">
    <p:wheel spokes="2"/>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78E5960B-BFD5-47BC-90FA-8BEDE9F1165D}" type="slidenum">
              <a:rPr lang="en-US" smtClean="0"/>
              <a:pPr>
                <a:defRPr/>
              </a:pPr>
              <a:t>8</a:t>
            </a:fld>
            <a:endParaRPr lang="en-US"/>
          </a:p>
        </p:txBody>
      </p:sp>
      <p:sp>
        <p:nvSpPr>
          <p:cNvPr id="7" name="Slide Number Placeholder 3"/>
          <p:cNvSpPr txBox="1">
            <a:spLocks/>
          </p:cNvSpPr>
          <p:nvPr/>
        </p:nvSpPr>
        <p:spPr>
          <a:xfrm>
            <a:off x="6233818" y="6341217"/>
            <a:ext cx="2133600" cy="365125"/>
          </a:xfrm>
          <a:prstGeom prst="rect">
            <a:avLst/>
          </a:prstGeom>
        </p:spPr>
        <p:txBody>
          <a:bodyPr vert="horz" lIns="91440" tIns="45720" rIns="91440" bIns="45720" rtlCol="0" anchor="ctr"/>
          <a:lstStyle>
            <a:defPPr>
              <a:defRPr lang="en-US"/>
            </a:defPPr>
            <a:lvl1pPr algn="r" rtl="0" eaLnBrk="0" fontAlgn="auto" hangingPunct="0">
              <a:spcBef>
                <a:spcPts val="0"/>
              </a:spcBef>
              <a:spcAft>
                <a:spcPts val="0"/>
              </a:spcAft>
              <a:defRPr sz="1200" kern="1200">
                <a:solidFill>
                  <a:schemeClr val="tx1"/>
                </a:solidFill>
                <a:latin typeface="Arial" panose="020B0604020202020204" pitchFamily="34" charset="0"/>
                <a:ea typeface="+mn-ea"/>
                <a:cs typeface="+mn-cs"/>
              </a:defRPr>
            </a:lvl1pPr>
            <a:lvl2pPr marL="742950" indent="-28575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11430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6002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20574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9pPr>
          </a:lstStyle>
          <a:p>
            <a:pPr eaLnBrk="1" hangingPunct="1"/>
            <a:fld id="{2A43D76C-52BA-4483-A3BF-695D50ABC3FC}" type="slidenum">
              <a:rPr lang="en-US" altLang="en-US" smtClean="0">
                <a:solidFill>
                  <a:srgbClr val="898989"/>
                </a:solidFill>
                <a:latin typeface="Calibri" panose="020F0502020204030204" pitchFamily="34" charset="0"/>
              </a:rPr>
              <a:pPr eaLnBrk="1" hangingPunct="1"/>
              <a:t>8</a:t>
            </a:fld>
            <a:endParaRPr lang="en-US" altLang="en-US">
              <a:solidFill>
                <a:srgbClr val="898989"/>
              </a:solidFill>
              <a:latin typeface="Calibri" panose="020F0502020204030204" pitchFamily="34" charset="0"/>
            </a:endParaRPr>
          </a:p>
        </p:txBody>
      </p:sp>
      <p:sp>
        <p:nvSpPr>
          <p:cNvPr id="2" name="Rectangle 1">
            <a:extLst>
              <a:ext uri="{FF2B5EF4-FFF2-40B4-BE49-F238E27FC236}">
                <a16:creationId xmlns:a16="http://schemas.microsoft.com/office/drawing/2014/main" id="{2D5064C0-FB2D-4099-8C63-C426ABDD3D1A}"/>
              </a:ext>
            </a:extLst>
          </p:cNvPr>
          <p:cNvSpPr/>
          <p:nvPr/>
        </p:nvSpPr>
        <p:spPr>
          <a:xfrm>
            <a:off x="457200" y="533400"/>
            <a:ext cx="8305800" cy="5522281"/>
          </a:xfrm>
          <a:prstGeom prst="rect">
            <a:avLst/>
          </a:prstGeom>
        </p:spPr>
        <p:txBody>
          <a:bodyPr wrap="square">
            <a:spAutoFit/>
          </a:bodyPr>
          <a:lstStyle/>
          <a:p>
            <a:pPr>
              <a:lnSpc>
                <a:spcPct val="107000"/>
              </a:lnSpc>
              <a:spcAft>
                <a:spcPts val="800"/>
              </a:spcAft>
            </a:pPr>
            <a:r>
              <a:rPr lang="id-ID" b="1" dirty="0">
                <a:latin typeface="Times New Roman" panose="02020603050405020304" pitchFamily="18" charset="0"/>
                <a:ea typeface="Times New Roman" panose="02020603050405020304" pitchFamily="18" charset="0"/>
                <a:cs typeface="Times New Roman" panose="02020603050405020304" pitchFamily="18" charset="0"/>
              </a:rPr>
              <a:t>c. Etika Profesi Hukum</a:t>
            </a:r>
            <a:endParaRPr lang="en-ID"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Menjaga kerahasiaan informasi klien.</a:t>
            </a:r>
            <a:endParaRPr lang="en-ID"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Membela klien dengan sebaik mungkin sesuai hukum yang berlaku.</a:t>
            </a:r>
            <a:endParaRPr lang="en-ID"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Tidak memihak kecuali pada keadilan dan kebenaran.</a:t>
            </a:r>
            <a:endParaRPr lang="en-ID"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d-ID" dirty="0">
                <a:latin typeface="Times New Roman" panose="02020603050405020304" pitchFamily="18" charset="0"/>
                <a:ea typeface="Times New Roman" panose="02020603050405020304" pitchFamily="18" charset="0"/>
                <a:cs typeface="Times New Roman" panose="02020603050405020304" pitchFamily="18" charset="0"/>
              </a:rPr>
              <a:t> </a:t>
            </a:r>
            <a:endParaRPr lang="en-ID"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d-ID" b="1" dirty="0">
                <a:latin typeface="Times New Roman" panose="02020603050405020304" pitchFamily="18" charset="0"/>
                <a:ea typeface="Times New Roman" panose="02020603050405020304" pitchFamily="18" charset="0"/>
                <a:cs typeface="Times New Roman" panose="02020603050405020304" pitchFamily="18" charset="0"/>
              </a:rPr>
              <a:t>d. Etika Profesi Akuntansi</a:t>
            </a:r>
            <a:endParaRPr lang="en-ID"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Menjaga kerahasiaan data perusahaan atau klien.</a:t>
            </a:r>
            <a:endParaRPr lang="en-ID"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Menyajikan laporan keuangan dengan jujur dan transparan.</a:t>
            </a:r>
            <a:endParaRPr lang="en-ID"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Menghindari konflik kepentingan yang dapat mempengaruhi integritas</a:t>
            </a:r>
            <a:r>
              <a:rPr lang="id-ID" dirty="0">
                <a:latin typeface="Times New Roman" panose="02020603050405020304" pitchFamily="18" charset="0"/>
                <a:ea typeface="Times New Roman" panose="02020603050405020304" pitchFamily="18" charset="0"/>
                <a:cs typeface="Times New Roman" panose="02020603050405020304" pitchFamily="18" charset="0"/>
              </a:rPr>
              <a:t>.</a:t>
            </a: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lvl="0">
              <a:lnSpc>
                <a:spcPct val="107000"/>
              </a:lnSpc>
              <a:spcAft>
                <a:spcPts val="800"/>
              </a:spcAft>
              <a:buSzPts val="1000"/>
              <a:tabLst>
                <a:tab pos="457200" algn="l"/>
              </a:tabLst>
            </a:pPr>
            <a:endParaRPr lang="en-ID" sz="16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d-ID" b="1" dirty="0">
                <a:latin typeface="Times New Roman" panose="02020603050405020304" pitchFamily="18" charset="0"/>
                <a:ea typeface="Times New Roman" panose="02020603050405020304" pitchFamily="18" charset="0"/>
                <a:cs typeface="Times New Roman" panose="02020603050405020304" pitchFamily="18" charset="0"/>
              </a:rPr>
              <a:t>e. Etika Profesi Jurnalisme</a:t>
            </a:r>
            <a:endParaRPr lang="en-ID"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Menyampaikan berita berdasarkan fakta dan tanpa manipulasi.</a:t>
            </a:r>
            <a:endParaRPr lang="en-ID"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Menghindari berita yang dapat mencemarkan nama baik seseorang tanpa bukti.</a:t>
            </a:r>
            <a:endParaRPr lang="en-ID"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Tidak menerima suap atau imbalan untuk memengaruhi isi berita.</a:t>
            </a:r>
            <a:endParaRPr lang="en-ID" sz="16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5377977"/>
      </p:ext>
    </p:extLst>
  </p:cSld>
  <p:clrMapOvr>
    <a:masterClrMapping/>
  </p:clrMapOvr>
  <p:transition spd="slow">
    <p:wheel spokes="2"/>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3"/>
          <p:cNvSpPr txBox="1">
            <a:spLocks/>
          </p:cNvSpPr>
          <p:nvPr/>
        </p:nvSpPr>
        <p:spPr>
          <a:xfrm>
            <a:off x="6378404" y="6433191"/>
            <a:ext cx="2133600" cy="365125"/>
          </a:xfrm>
          <a:prstGeom prst="rect">
            <a:avLst/>
          </a:prstGeom>
        </p:spPr>
        <p:txBody>
          <a:bodyPr vert="horz" lIns="91440" tIns="45720" rIns="91440" bIns="45720" rtlCol="0" anchor="ctr"/>
          <a:lstStyle>
            <a:defPPr>
              <a:defRPr lang="en-US"/>
            </a:defPPr>
            <a:lvl1pPr algn="r" rtl="0" eaLnBrk="0" fontAlgn="auto" hangingPunct="0">
              <a:spcBef>
                <a:spcPts val="0"/>
              </a:spcBef>
              <a:spcAft>
                <a:spcPts val="0"/>
              </a:spcAft>
              <a:defRPr sz="1200" kern="1200">
                <a:solidFill>
                  <a:schemeClr val="tx1"/>
                </a:solidFill>
                <a:latin typeface="Arial" panose="020B0604020202020204" pitchFamily="34" charset="0"/>
                <a:ea typeface="+mn-ea"/>
                <a:cs typeface="+mn-cs"/>
              </a:defRPr>
            </a:lvl1pPr>
            <a:lvl2pPr marL="742950" indent="-28575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11430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6002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2057400" indent="-228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5146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6pPr>
            <a:lvl7pPr marL="29718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7pPr>
            <a:lvl8pPr marL="34290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8pPr>
            <a:lvl9pPr marL="3886200" indent="-228600" algn="l" defTabSz="914400" rtl="0" eaLnBrk="0" fontAlgn="base" latinLnBrk="0" hangingPunct="0">
              <a:spcBef>
                <a:spcPct val="0"/>
              </a:spcBef>
              <a:spcAft>
                <a:spcPct val="0"/>
              </a:spcAft>
              <a:defRPr kern="1200">
                <a:solidFill>
                  <a:schemeClr val="tx1"/>
                </a:solidFill>
                <a:latin typeface="Arial" panose="020B0604020202020204" pitchFamily="34" charset="0"/>
                <a:ea typeface="+mn-ea"/>
                <a:cs typeface="+mn-cs"/>
              </a:defRPr>
            </a:lvl9pPr>
          </a:lstStyle>
          <a:p>
            <a:pPr eaLnBrk="1" hangingPunct="1"/>
            <a:fld id="{0A6F3813-FBA6-443B-94E9-8A60690B4968}" type="slidenum">
              <a:rPr lang="en-US" altLang="en-US" smtClean="0">
                <a:solidFill>
                  <a:srgbClr val="898989"/>
                </a:solidFill>
                <a:latin typeface="Calibri" panose="020F0502020204030204" pitchFamily="34" charset="0"/>
              </a:rPr>
              <a:pPr eaLnBrk="1" hangingPunct="1"/>
              <a:t>9</a:t>
            </a:fld>
            <a:endParaRPr lang="en-US" altLang="en-US">
              <a:solidFill>
                <a:srgbClr val="898989"/>
              </a:solidFill>
              <a:latin typeface="Calibri" panose="020F0502020204030204" pitchFamily="34" charset="0"/>
            </a:endParaRPr>
          </a:p>
        </p:txBody>
      </p:sp>
      <p:sp>
        <p:nvSpPr>
          <p:cNvPr id="2" name="Rectangle 1">
            <a:extLst>
              <a:ext uri="{FF2B5EF4-FFF2-40B4-BE49-F238E27FC236}">
                <a16:creationId xmlns:a16="http://schemas.microsoft.com/office/drawing/2014/main" id="{A48E48F5-2F63-4915-8BC3-E29968987758}"/>
              </a:ext>
            </a:extLst>
          </p:cNvPr>
          <p:cNvSpPr/>
          <p:nvPr/>
        </p:nvSpPr>
        <p:spPr>
          <a:xfrm>
            <a:off x="533400" y="608114"/>
            <a:ext cx="8458200" cy="5183086"/>
          </a:xfrm>
          <a:prstGeom prst="rect">
            <a:avLst/>
          </a:prstGeom>
        </p:spPr>
        <p:txBody>
          <a:bodyPr wrap="square">
            <a:spAutoFit/>
          </a:bodyPr>
          <a:lstStyle/>
          <a:p>
            <a:pPr>
              <a:lnSpc>
                <a:spcPct val="107000"/>
              </a:lnSpc>
              <a:spcAft>
                <a:spcPts val="800"/>
              </a:spcAft>
            </a:pPr>
            <a:r>
              <a:rPr lang="id-ID" sz="20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Pentingnya Etika Profesi dan Etika Kerja</a:t>
            </a:r>
            <a:endParaRPr lang="en-ID" sz="20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d-ID" b="1" dirty="0">
                <a:latin typeface="Times New Roman" panose="02020603050405020304" pitchFamily="18" charset="0"/>
                <a:ea typeface="Times New Roman" panose="02020603050405020304" pitchFamily="18" charset="0"/>
                <a:cs typeface="Times New Roman" panose="02020603050405020304" pitchFamily="18" charset="0"/>
              </a:rPr>
              <a:t>a. </a:t>
            </a:r>
            <a:r>
              <a:rPr lang="id-ID" sz="1900"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Pentingnya Etika Profesi</a:t>
            </a:r>
            <a:endParaRPr lang="en-ID" sz="19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id-ID"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Meningkatkan Kepercayaan Publik</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Etika profesi membantu membangun reputasi dan kepercayaan masyarakat terhadap profesi tertentu.</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id-ID"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Melindungi Hak dan Kewajiban</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Etika profesi membantu menjaga hak-hak klien, masyarakat, dan profesional itu sendiri.</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id-ID"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Menjaga Integritas Profesi</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Dengan menjalankan etika profesi, profesional dapat menjaga integritas dan nama baik profesinya.</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tabLst>
                <a:tab pos="457200" algn="l"/>
              </a:tabLst>
            </a:pPr>
            <a:r>
              <a:rPr lang="id-ID" b="1"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Mencegah Penyalahgunaan Wewenang</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nSpc>
                <a:spcPct val="107000"/>
              </a:lnSpc>
              <a:spcAft>
                <a:spcPts val="800"/>
              </a:spcAft>
              <a:buSzPts val="1000"/>
              <a:buFont typeface="Courier New" panose="02070309020205020404" pitchFamily="49" charset="0"/>
              <a:buChar char="o"/>
              <a:tabLst>
                <a:tab pos="914400" algn="l"/>
              </a:tabLst>
            </a:pPr>
            <a:r>
              <a:rPr lang="id-ID" dirty="0">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Aturan dalam etika profesi mencegah praktik yang tidak etis, seperti korupsi atau diskriminasi.</a:t>
            </a:r>
            <a:endParaRPr lang="en-ID"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361906"/>
      </p:ext>
    </p:extLst>
  </p:cSld>
  <p:clrMapOvr>
    <a:masterClrMapping/>
  </p:clrMapOvr>
  <p:transition spd="slow">
    <p:wheel spokes="2"/>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quot;/&gt;&lt;property id=&quot;20307&quot; value=&quot;256&quot;/&gt;&lt;property id=&quot;20309&quot; value=&quot;-1&quot;/&gt;&lt;/object&gt;&lt;object type=&quot;3&quot; unique_id=&quot;11563&quot;&gt;&lt;property id=&quot;20148&quot; value=&quot;5&quot;/&gt;&lt;property id=&quot;20300&quot; value=&quot;Slide 2 - &amp;quot;Posisi dan Arti Penting Pembelajaran&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435</TotalTime>
  <Words>727</Words>
  <Application>Microsoft Office PowerPoint</Application>
  <PresentationFormat>On-screen Show (4:3)</PresentationFormat>
  <Paragraphs>112</Paragraphs>
  <Slides>12</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Aharoni</vt:lpstr>
      <vt:lpstr>Arial</vt:lpstr>
      <vt:lpstr>Calibri</vt:lpstr>
      <vt:lpstr>Cambria</vt:lpstr>
      <vt:lpstr>Courier New</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USER</cp:lastModifiedBy>
  <cp:revision>115</cp:revision>
  <dcterms:created xsi:type="dcterms:W3CDTF">2010-04-18T12:06:30Z</dcterms:created>
  <dcterms:modified xsi:type="dcterms:W3CDTF">2025-12-19T06:41:14Z</dcterms:modified>
</cp:coreProperties>
</file>