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365" r:id="rId3"/>
    <p:sldId id="339" r:id="rId4"/>
    <p:sldId id="340" r:id="rId5"/>
    <p:sldId id="362" r:id="rId6"/>
    <p:sldId id="363" r:id="rId7"/>
    <p:sldId id="301" r:id="rId8"/>
    <p:sldId id="367" r:id="rId9"/>
    <p:sldId id="368" r:id="rId10"/>
    <p:sldId id="369" r:id="rId11"/>
    <p:sldId id="370" r:id="rId12"/>
    <p:sldId id="357" r:id="rId13"/>
    <p:sldId id="358" r:id="rId14"/>
    <p:sldId id="359" r:id="rId15"/>
    <p:sldId id="371" r:id="rId16"/>
    <p:sldId id="372" r:id="rId17"/>
    <p:sldId id="373" r:id="rId18"/>
    <p:sldId id="374" r:id="rId19"/>
    <p:sldId id="375" r:id="rId20"/>
    <p:sldId id="376" r:id="rId21"/>
  </p:sldIdLst>
  <p:sldSz cx="12192000" cy="6858000"/>
  <p:notesSz cx="7045325" cy="93456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5" autoAdjust="0"/>
    <p:restoredTop sz="94309" autoAdjust="0"/>
  </p:normalViewPr>
  <p:slideViewPr>
    <p:cSldViewPr>
      <p:cViewPr varScale="1">
        <p:scale>
          <a:sx n="117" d="100"/>
          <a:sy n="117" d="100"/>
        </p:scale>
        <p:origin x="336" y="16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409575" y="701675"/>
            <a:ext cx="622617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701675"/>
            <a:ext cx="6226175" cy="3503613"/>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BA7426C0-9A2F-491E-A5B5-43C5917D8D9F}" type="datetimeFigureOut">
              <a:rPr lang="en-US" smtClean="0"/>
              <a:pPr/>
              <a:t>12/16/25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AC3E3DB5-95A1-4AD1-A346-C346B51BBB9F}" type="slidenum">
              <a:rPr lang="en-US" smtClean="0"/>
              <a:pPr/>
              <a:t>‹#›</a:t>
            </a:fld>
            <a:endParaRPr lang="en-US"/>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47120249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E6125-A69C-42B7-AC62-AF28FE95B4F2}" type="datetimeFigureOut">
              <a:rPr lang="en-ID" smtClean="0"/>
              <a:t>16/12/25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5447564E-F900-473B-A68C-ACC30AA62D41}" type="slidenum">
              <a:rPr lang="en-ID" smtClean="0"/>
              <a:t>‹#›</a:t>
            </a:fld>
            <a:endParaRPr lang="en-ID"/>
          </a:p>
        </p:txBody>
      </p:sp>
    </p:spTree>
    <p:extLst>
      <p:ext uri="{BB962C8B-B14F-4D97-AF65-F5344CB8AC3E}">
        <p14:creationId xmlns:p14="http://schemas.microsoft.com/office/powerpoint/2010/main" val="1085328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url?sa=t&amp;rct=j&amp;q=&amp;esrc=s&amp;source=web&amp;cd=1&amp;ved=0CCEQFjAA&amp;url=http://putusan.mahkamahagung.go.id/putusan/downloadpdf/7893385bcba819a53a10d86a06098dac/pdf&amp;ei=6BMyT9f2B4bSrQfi_LCBBA&amp;usg=AFQjCNGw-DndVAc-JOKlNnOAX7JeveM-ug&amp;sig2" TargetMode="External"/><Relationship Id="rId2" Type="http://schemas.openxmlformats.org/officeDocument/2006/relationships/hyperlink" Target="http://www.google.com/url?sa=t&amp;rct=j&amp;q=&amp;esrc=s&amp;source=web&amp;cd=1&amp;ved=0CCYQFjAA&amp;url=http://putusan.mahkamahagung.go.id/putusan/downloadpdf/aea7afa827c4d69068e5a900b7aa23cb/zip&amp;ei=zhUyT6GgEY_qrQet17C1BA&amp;usg=AFQjCNE45fXObNQCkEfgDLPzKnyzaShxeg&amp;sig2" TargetMode="External"/><Relationship Id="rId1" Type="http://schemas.openxmlformats.org/officeDocument/2006/relationships/slideLayout" Target="../slideLayouts/slideLayout6.xml"/><Relationship Id="rId4" Type="http://schemas.openxmlformats.org/officeDocument/2006/relationships/hyperlink" Target="http://www.hukumonline.com/pusatdata/download/lt4c333a0d105eb/parent/264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911424" y="2571744"/>
            <a:ext cx="9684568"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PEMBUKTIAN DAN TUNTUTAN PIDANA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9336360" y="60608"/>
            <a:ext cx="1276350" cy="1280160"/>
          </a:xfrm>
          <a:prstGeom prst="rect">
            <a:avLst/>
          </a:prstGeom>
          <a:noFill/>
          <a:ln>
            <a:noFill/>
          </a:ln>
        </p:spPr>
      </p:pic>
      <p:sp>
        <p:nvSpPr>
          <p:cNvPr id="4" name="Rectangle 5">
            <a:extLst>
              <a:ext uri="{FF2B5EF4-FFF2-40B4-BE49-F238E27FC236}">
                <a16:creationId xmlns:a16="http://schemas.microsoft.com/office/drawing/2014/main" id="{4DCD0BEB-BE93-F642-B3D6-66DF70BBDC3E}"/>
              </a:ext>
            </a:extLst>
          </p:cNvPr>
          <p:cNvSpPr/>
          <p:nvPr>
            <p:custDataLst>
              <p:tags r:id="rId2"/>
            </p:custDataLst>
          </p:nvPr>
        </p:nvSpPr>
        <p:spPr>
          <a:xfrm>
            <a:off x="1487488" y="4471372"/>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83432" y="557808"/>
            <a:ext cx="1044116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Karakteristik Sistem Pembuktian Terbuka dalam KUHAP Baru</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71500" indent="-571500" algn="l">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Perluasan dan Pengertian Jenis Alat Bukti</a:t>
            </a:r>
          </a:p>
          <a:p>
            <a:pPr algn="l"/>
            <a:r>
              <a:rPr lang="id-ID" sz="3600" dirty="0">
                <a:solidFill>
                  <a:schemeClr val="tx1"/>
                </a:solidFill>
                <a:latin typeface="Cambria" panose="02040503050406030204" pitchFamily="18" charset="0"/>
                <a:cs typeface="Arial" panose="020B0604020202020204" pitchFamily="34" charset="0"/>
              </a:rPr>
              <a:t>Selain mempertahankan 5 (lima) jenis alat bukti klasik dalam KUHAP Lama, KUHAP Baru telah menambahkan jenis alat bukti.</a:t>
            </a:r>
          </a:p>
          <a:p>
            <a:pPr algn="l"/>
            <a:endParaRPr lang="id-ID" sz="3600" dirty="0">
              <a:solidFill>
                <a:schemeClr val="tx1"/>
              </a:solidFill>
              <a:latin typeface="Cambria" panose="02040503050406030204" pitchFamily="18" charset="0"/>
              <a:cs typeface="Arial" panose="020B0604020202020204" pitchFamily="34" charset="0"/>
            </a:endParaRPr>
          </a:p>
          <a:p>
            <a:pPr marL="571500" indent="-571500" algn="l">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Pengurangan jenis alat bukti ”Petunjuk”</a:t>
            </a:r>
          </a:p>
          <a:p>
            <a:pPr algn="l"/>
            <a:r>
              <a:rPr lang="id-ID" sz="3600" dirty="0">
                <a:solidFill>
                  <a:schemeClr val="tx1"/>
                </a:solidFill>
                <a:latin typeface="Cambria" panose="02040503050406030204" pitchFamily="18" charset="0"/>
                <a:cs typeface="Arial" panose="020B0604020202020204" pitchFamily="34" charset="0"/>
              </a:rPr>
              <a:t>Pengurangan jenis alat bukti ”Petunjuk” dalam KUHAP lama, </a:t>
            </a:r>
            <a:r>
              <a:rPr lang="id-ID" sz="3600" dirty="0" err="1">
                <a:solidFill>
                  <a:schemeClr val="tx1"/>
                </a:solidFill>
                <a:latin typeface="Cambria" panose="02040503050406030204" pitchFamily="18" charset="0"/>
                <a:cs typeface="Arial" panose="020B0604020202020204" pitchFamily="34" charset="0"/>
              </a:rPr>
              <a:t>dimana</a:t>
            </a:r>
            <a:r>
              <a:rPr lang="id-ID" sz="3600" dirty="0">
                <a:solidFill>
                  <a:schemeClr val="tx1"/>
                </a:solidFill>
                <a:latin typeface="Cambria" panose="02040503050406030204" pitchFamily="18" charset="0"/>
                <a:cs typeface="Arial" panose="020B0604020202020204" pitchFamily="34" charset="0"/>
              </a:rPr>
              <a:t> bukti petunjuk ini  merupakan bukti yang tidak berdiri sendiri dapat diperoleh dari keterangan saksi, surat dan keterangan terdakwa,  sebagaimana diatur dalam Pasal 188 KUHAP Lama.</a:t>
            </a:r>
          </a:p>
          <a:p>
            <a:pPr algn="l"/>
            <a:endParaRPr lang="id-ID" sz="3600" dirty="0">
              <a:solidFill>
                <a:schemeClr val="tx1"/>
              </a:solidFill>
              <a:latin typeface="Cambria" panose="02040503050406030204" pitchFamily="18" charset="0"/>
              <a:cs typeface="Arial" panose="020B0604020202020204" pitchFamily="34" charset="0"/>
            </a:endParaRPr>
          </a:p>
          <a:p>
            <a:pPr marL="571500" indent="-571500" algn="l">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Sistem Daftar Terbuka (Open </a:t>
            </a:r>
            <a:r>
              <a:rPr lang="id-ID" sz="3600" dirty="0" err="1">
                <a:solidFill>
                  <a:schemeClr val="tx1"/>
                </a:solidFill>
                <a:latin typeface="Cambria" panose="02040503050406030204" pitchFamily="18" charset="0"/>
                <a:cs typeface="Arial" panose="020B0604020202020204" pitchFamily="34" charset="0"/>
              </a:rPr>
              <a:t>List</a:t>
            </a:r>
            <a:r>
              <a:rPr lang="id-ID" sz="3600" dirty="0">
                <a:solidFill>
                  <a:schemeClr val="tx1"/>
                </a:solidFill>
                <a:latin typeface="Cambria" panose="02040503050406030204" pitchFamily="18" charset="0"/>
                <a:cs typeface="Arial" panose="020B0604020202020204" pitchFamily="34" charset="0"/>
              </a:rPr>
              <a:t>)</a:t>
            </a:r>
            <a:endParaRPr lang="id-ID" sz="3600" dirty="0">
              <a:solidFill>
                <a:schemeClr val="tx1"/>
              </a:solidFill>
              <a:latin typeface="Arial" panose="020B0604020202020204" pitchFamily="34" charset="0"/>
              <a:cs typeface="Arial" panose="020B0604020202020204" pitchFamily="34" charset="0"/>
            </a:endParaRPr>
          </a:p>
          <a:p>
            <a:pPr algn="l"/>
            <a:r>
              <a:rPr lang="id-ID" sz="3600" dirty="0">
                <a:solidFill>
                  <a:schemeClr val="tx1"/>
                </a:solidFill>
                <a:latin typeface="Cambria" panose="02040503050406030204" pitchFamily="18" charset="0"/>
                <a:cs typeface="Arial" panose="020B0604020202020204" pitchFamily="34" charset="0"/>
              </a:rPr>
              <a:t>KUHAP merumuskan dalam Pasal 235 ayat (1) huruf </a:t>
            </a:r>
            <a:r>
              <a:rPr lang="id-ID" sz="3600" dirty="0" err="1">
                <a:solidFill>
                  <a:schemeClr val="tx1"/>
                </a:solidFill>
                <a:latin typeface="Cambria" panose="02040503050406030204" pitchFamily="18" charset="0"/>
                <a:cs typeface="Arial" panose="020B0604020202020204" pitchFamily="34" charset="0"/>
              </a:rPr>
              <a:t>h</a:t>
            </a:r>
            <a:r>
              <a:rPr lang="id-ID" sz="3600" dirty="0">
                <a:solidFill>
                  <a:schemeClr val="tx1"/>
                </a:solidFill>
                <a:latin typeface="Cambria" panose="02040503050406030204" pitchFamily="18" charset="0"/>
                <a:cs typeface="Arial" panose="020B0604020202020204" pitchFamily="34" charset="0"/>
              </a:rPr>
              <a:t> : ”segala sesuatu  yang dapat digunakan untuk kepentingan pembuktian pada pemeriksaan di sidang pengadilan sepanjang diperoleh secara tidak melawan hukum”, dengan demikian jenis alat bukti akan selalu berkembang dan jenis alat bukti yang dipergunakan untuk membuktikan suatu tindak pidana yang sama kemungkinan tidak sama selamanya.</a:t>
            </a:r>
          </a:p>
        </p:txBody>
      </p:sp>
    </p:spTree>
    <p:extLst>
      <p:ext uri="{BB962C8B-B14F-4D97-AF65-F5344CB8AC3E}">
        <p14:creationId xmlns:p14="http://schemas.microsoft.com/office/powerpoint/2010/main" val="207350234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83432" y="557808"/>
            <a:ext cx="1044116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Penguatan Penilaian Hakim</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Ketentuan Pasal 183 KUHAP Lama menganut sistem pembuktian negatif-</a:t>
            </a:r>
            <a:r>
              <a:rPr lang="id-ID" sz="3600" dirty="0" err="1">
                <a:solidFill>
                  <a:schemeClr val="tx1"/>
                </a:solidFill>
                <a:latin typeface="Cambria" panose="02040503050406030204" pitchFamily="18" charset="0"/>
                <a:cs typeface="Arial" panose="020B0604020202020204" pitchFamily="34" charset="0"/>
              </a:rPr>
              <a:t>wettelijk</a:t>
            </a:r>
            <a:r>
              <a:rPr lang="id-ID" sz="3600" dirty="0">
                <a:solidFill>
                  <a:schemeClr val="tx1"/>
                </a:solidFill>
                <a:latin typeface="Cambria" panose="02040503050406030204" pitchFamily="18" charset="0"/>
                <a:cs typeface="Arial" panose="020B0604020202020204" pitchFamily="34" charset="0"/>
              </a:rPr>
              <a:t> tidak diatur lagi dalam KUHAP Baru, akan tetapi ”Pengamatan Hakim” telah menjadi alah satu alat bukti, sedangkan keyakinan hakim dapat timbul dari hasil pengamatan hakim selama persidangan termasuk pada saat Pemeriksaan Setempat,  terhadap alat bukti maupun atas keadaan yang mengitari peristiwa pidana sebelum maupun sesudah kejadian.</a:t>
            </a:r>
          </a:p>
        </p:txBody>
      </p:sp>
    </p:spTree>
    <p:extLst>
      <p:ext uri="{BB962C8B-B14F-4D97-AF65-F5344CB8AC3E}">
        <p14:creationId xmlns:p14="http://schemas.microsoft.com/office/powerpoint/2010/main" val="138772797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9D18DCC7-EA71-8240-8375-C048BB75A67F}"/>
              </a:ext>
            </a:extLst>
          </p:cNvPr>
          <p:cNvSpPr>
            <a:spLocks noGrp="1" noChangeArrowheads="1"/>
          </p:cNvSpPr>
          <p:nvPr>
            <p:ph type="title"/>
          </p:nvPr>
        </p:nvSpPr>
        <p:spPr>
          <a:xfrm>
            <a:off x="1981200" y="277814"/>
            <a:ext cx="8229600" cy="865187"/>
          </a:xfrm>
          <a:noFill/>
          <a:extLst>
            <a:ext uri="{909E8E84-426E-40DD-AFC4-6F175D3DCCD1}">
              <a14:hiddenFill xmlns:a14="http://schemas.microsoft.com/office/drawing/2010/main">
                <a:solidFill>
                  <a:srgbClr val="FFFFFF"/>
                </a:solidFill>
              </a14:hiddenFill>
            </a:ext>
          </a:extLst>
        </p:spPr>
        <p:txBody>
          <a:bodyPr/>
          <a:lstStyle/>
          <a:p>
            <a:r>
              <a:rPr lang="en-US" altLang="id-ID" dirty="0">
                <a:solidFill>
                  <a:schemeClr val="tx1"/>
                </a:solidFill>
                <a:effectLst/>
              </a:rPr>
              <a:t>2. </a:t>
            </a:r>
            <a:r>
              <a:rPr lang="en-US" altLang="id-ID" dirty="0" err="1">
                <a:solidFill>
                  <a:schemeClr val="tx1"/>
                </a:solidFill>
                <a:effectLst/>
              </a:rPr>
              <a:t>Tuntutan</a:t>
            </a:r>
            <a:r>
              <a:rPr lang="en-US" altLang="id-ID" dirty="0">
                <a:solidFill>
                  <a:schemeClr val="tx1"/>
                </a:solidFill>
                <a:effectLst/>
              </a:rPr>
              <a:t> </a:t>
            </a:r>
            <a:r>
              <a:rPr lang="en-US" altLang="id-ID" dirty="0" err="1">
                <a:solidFill>
                  <a:schemeClr val="tx1"/>
                </a:solidFill>
                <a:effectLst/>
              </a:rPr>
              <a:t>Pidana</a:t>
            </a:r>
            <a:r>
              <a:rPr lang="en-US" altLang="id-ID" dirty="0">
                <a:solidFill>
                  <a:schemeClr val="tx1"/>
                </a:solidFill>
                <a:effectLst/>
              </a:rPr>
              <a:t> (</a:t>
            </a:r>
            <a:r>
              <a:rPr lang="en-US" altLang="id-ID" i="1" dirty="0" err="1">
                <a:solidFill>
                  <a:schemeClr val="tx1"/>
                </a:solidFill>
                <a:effectLst/>
              </a:rPr>
              <a:t>Requistoir</a:t>
            </a:r>
            <a:r>
              <a:rPr lang="en-US" altLang="id-ID" dirty="0">
                <a:solidFill>
                  <a:schemeClr val="tx1"/>
                </a:solidFill>
                <a:effectLst/>
              </a:rPr>
              <a:t>)</a:t>
            </a:r>
          </a:p>
        </p:txBody>
      </p:sp>
      <p:sp>
        <p:nvSpPr>
          <p:cNvPr id="106499" name="Rectangle 3">
            <a:extLst>
              <a:ext uri="{FF2B5EF4-FFF2-40B4-BE49-F238E27FC236}">
                <a16:creationId xmlns:a16="http://schemas.microsoft.com/office/drawing/2014/main" id="{65F692FC-2CEA-4D44-BA70-940C30AA4D6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Lst>
        </p:spPr>
        <p:txBody>
          <a:bodyPr>
            <a:normAutofit/>
          </a:bodyPr>
          <a:lstStyle/>
          <a:p>
            <a:pPr algn="just"/>
            <a:r>
              <a:rPr lang="en-US" altLang="id-ID" sz="3600" dirty="0" err="1">
                <a:effectLst/>
              </a:rPr>
              <a:t>Pemeriksaan</a:t>
            </a:r>
            <a:r>
              <a:rPr lang="en-US" altLang="id-ID" sz="3600" dirty="0">
                <a:effectLst/>
              </a:rPr>
              <a:t> </a:t>
            </a:r>
            <a:r>
              <a:rPr lang="en-US" altLang="id-ID" sz="3600" dirty="0" err="1">
                <a:effectLst/>
              </a:rPr>
              <a:t>terhadap</a:t>
            </a:r>
            <a:r>
              <a:rPr lang="en-US" altLang="id-ID" sz="3600" dirty="0">
                <a:effectLst/>
              </a:rPr>
              <a:t> </a:t>
            </a:r>
            <a:r>
              <a:rPr lang="en-US" altLang="id-ID" sz="3600" dirty="0" err="1">
                <a:effectLst/>
              </a:rPr>
              <a:t>diri</a:t>
            </a:r>
            <a:r>
              <a:rPr lang="en-US" altLang="id-ID" sz="3600" dirty="0">
                <a:effectLst/>
              </a:rPr>
              <a:t> </a:t>
            </a:r>
            <a:r>
              <a:rPr lang="en-US" altLang="id-ID" sz="3600" dirty="0" err="1">
                <a:effectLst/>
              </a:rPr>
              <a:t>terdakwa</a:t>
            </a:r>
            <a:r>
              <a:rPr lang="en-US" altLang="id-ID" sz="3600" dirty="0">
                <a:effectLst/>
              </a:rPr>
              <a:t> </a:t>
            </a:r>
            <a:r>
              <a:rPr lang="en-US" altLang="id-ID" sz="3600" dirty="0" err="1">
                <a:effectLst/>
              </a:rPr>
              <a:t>dan</a:t>
            </a:r>
            <a:r>
              <a:rPr lang="en-US" altLang="id-ID" sz="3600" dirty="0">
                <a:effectLst/>
              </a:rPr>
              <a:t> </a:t>
            </a:r>
            <a:r>
              <a:rPr lang="en-US" altLang="id-ID" sz="3600" dirty="0" err="1">
                <a:effectLst/>
              </a:rPr>
              <a:t>saksi</a:t>
            </a:r>
            <a:r>
              <a:rPr lang="en-US" altLang="id-ID" sz="3600" dirty="0">
                <a:effectLst/>
              </a:rPr>
              <a:t> </a:t>
            </a:r>
            <a:r>
              <a:rPr lang="en-US" altLang="id-ID" sz="3600" dirty="0" err="1">
                <a:effectLst/>
              </a:rPr>
              <a:t>cukup</a:t>
            </a:r>
            <a:r>
              <a:rPr lang="en-US" altLang="id-ID" sz="3600" dirty="0">
                <a:effectLst/>
              </a:rPr>
              <a:t>, </a:t>
            </a:r>
            <a:r>
              <a:rPr lang="en-US" altLang="id-ID" sz="3600" dirty="0" err="1">
                <a:effectLst/>
              </a:rPr>
              <a:t>maka</a:t>
            </a:r>
            <a:r>
              <a:rPr lang="en-US" altLang="id-ID" sz="3600" dirty="0">
                <a:effectLst/>
              </a:rPr>
              <a:t> </a:t>
            </a:r>
            <a:r>
              <a:rPr lang="en-US" altLang="id-ID" sz="3600" dirty="0" err="1">
                <a:effectLst/>
              </a:rPr>
              <a:t>kepada</a:t>
            </a:r>
            <a:r>
              <a:rPr lang="en-US" altLang="id-ID" sz="3600" dirty="0">
                <a:effectLst/>
              </a:rPr>
              <a:t> </a:t>
            </a:r>
            <a:r>
              <a:rPr lang="en-US" altLang="id-ID" sz="3600" dirty="0" err="1">
                <a:effectLst/>
              </a:rPr>
              <a:t>penuntut</a:t>
            </a:r>
            <a:r>
              <a:rPr lang="en-US" altLang="id-ID" sz="3600" dirty="0">
                <a:effectLst/>
              </a:rPr>
              <a:t> </a:t>
            </a:r>
            <a:r>
              <a:rPr lang="en-US" altLang="id-ID" sz="3600" dirty="0" err="1">
                <a:effectLst/>
              </a:rPr>
              <a:t>umum</a:t>
            </a:r>
            <a:r>
              <a:rPr lang="en-US" altLang="id-ID" sz="3600" dirty="0">
                <a:effectLst/>
              </a:rPr>
              <a:t> </a:t>
            </a:r>
            <a:r>
              <a:rPr lang="en-US" altLang="id-ID" sz="3600" dirty="0" err="1">
                <a:effectLst/>
              </a:rPr>
              <a:t>dipersilahkan</a:t>
            </a:r>
            <a:r>
              <a:rPr lang="en-US" altLang="id-ID" sz="3600" dirty="0">
                <a:effectLst/>
              </a:rPr>
              <a:t> </a:t>
            </a:r>
            <a:r>
              <a:rPr lang="en-US" altLang="id-ID" sz="3600" dirty="0" err="1">
                <a:effectLst/>
              </a:rPr>
              <a:t>menyampaikan</a:t>
            </a:r>
            <a:r>
              <a:rPr lang="en-US" altLang="id-ID" sz="3600" dirty="0">
                <a:effectLst/>
              </a:rPr>
              <a:t> </a:t>
            </a:r>
            <a:r>
              <a:rPr lang="en-US" altLang="id-ID" sz="3600" dirty="0" err="1">
                <a:effectLst/>
              </a:rPr>
              <a:t>tuntutan</a:t>
            </a:r>
            <a:r>
              <a:rPr lang="en-US" altLang="id-ID" sz="3600" dirty="0">
                <a:effectLst/>
              </a:rPr>
              <a:t> </a:t>
            </a:r>
            <a:r>
              <a:rPr lang="en-US" altLang="id-ID" sz="3600" dirty="0" err="1">
                <a:effectLst/>
              </a:rPr>
              <a:t>pidana</a:t>
            </a:r>
            <a:r>
              <a:rPr lang="en-US" altLang="id-ID" sz="3600" dirty="0">
                <a:effectLst/>
              </a:rPr>
              <a:t> </a:t>
            </a:r>
            <a:r>
              <a:rPr lang="en-US" altLang="id-ID" sz="3600" dirty="0" err="1">
                <a:effectLst/>
              </a:rPr>
              <a:t>nya</a:t>
            </a:r>
            <a:r>
              <a:rPr lang="en-US" altLang="id-ID" sz="3600" dirty="0">
                <a:effectLst/>
              </a:rPr>
              <a:t>.</a:t>
            </a:r>
          </a:p>
          <a:p>
            <a:pPr algn="just"/>
            <a:r>
              <a:rPr lang="en-US" altLang="id-ID" sz="3600" dirty="0">
                <a:effectLst/>
              </a:rPr>
              <a:t>JPU </a:t>
            </a:r>
            <a:r>
              <a:rPr lang="en-US" altLang="id-ID" sz="3600" dirty="0" err="1">
                <a:effectLst/>
              </a:rPr>
              <a:t>menguraikan</a:t>
            </a:r>
            <a:r>
              <a:rPr lang="en-US" altLang="id-ID" sz="3600" dirty="0">
                <a:effectLst/>
              </a:rPr>
              <a:t> </a:t>
            </a:r>
            <a:r>
              <a:rPr lang="en-US" altLang="id-ID" sz="3600" dirty="0" err="1">
                <a:effectLst/>
              </a:rPr>
              <a:t>segala</a:t>
            </a:r>
            <a:r>
              <a:rPr lang="en-US" altLang="id-ID" sz="3600" dirty="0">
                <a:effectLst/>
              </a:rPr>
              <a:t> </a:t>
            </a:r>
            <a:r>
              <a:rPr lang="en-US" altLang="id-ID" sz="3600" dirty="0" err="1">
                <a:effectLst/>
              </a:rPr>
              <a:t>sesuatu</a:t>
            </a:r>
            <a:r>
              <a:rPr lang="en-US" altLang="id-ID" sz="3600" dirty="0">
                <a:effectLst/>
              </a:rPr>
              <a:t> </a:t>
            </a:r>
            <a:r>
              <a:rPr lang="en-US" altLang="id-ID" sz="3600" dirty="0" err="1">
                <a:effectLst/>
              </a:rPr>
              <a:t>selama</a:t>
            </a:r>
            <a:r>
              <a:rPr lang="en-US" altLang="id-ID" sz="3600" dirty="0">
                <a:effectLst/>
              </a:rPr>
              <a:t> </a:t>
            </a:r>
            <a:r>
              <a:rPr lang="en-US" altLang="id-ID" sz="3600" dirty="0" err="1">
                <a:effectLst/>
              </a:rPr>
              <a:t>berlangsungnya</a:t>
            </a:r>
            <a:r>
              <a:rPr lang="en-US" altLang="id-ID" sz="3600" dirty="0">
                <a:effectLst/>
              </a:rPr>
              <a:t> </a:t>
            </a:r>
            <a:r>
              <a:rPr lang="en-US" altLang="id-ID" sz="3600" dirty="0" err="1">
                <a:effectLst/>
              </a:rPr>
              <a:t>pemeriksaan</a:t>
            </a:r>
            <a:r>
              <a:rPr lang="en-US" altLang="id-ID" sz="3600" dirty="0">
                <a:effectLst/>
              </a:rPr>
              <a:t> </a:t>
            </a:r>
            <a:r>
              <a:rPr lang="en-US" altLang="id-ID" sz="3600" dirty="0" err="1">
                <a:effectLst/>
              </a:rPr>
              <a:t>apakah</a:t>
            </a:r>
            <a:r>
              <a:rPr lang="en-US" altLang="id-ID" sz="3600" dirty="0">
                <a:effectLst/>
              </a:rPr>
              <a:t> </a:t>
            </a:r>
            <a:r>
              <a:rPr lang="en-US" altLang="id-ID" sz="3600" dirty="0" err="1">
                <a:effectLst/>
              </a:rPr>
              <a:t>dakwaan</a:t>
            </a:r>
            <a:r>
              <a:rPr lang="en-US" altLang="id-ID" sz="3600" dirty="0">
                <a:effectLst/>
              </a:rPr>
              <a:t> </a:t>
            </a:r>
            <a:r>
              <a:rPr lang="en-US" altLang="id-ID" sz="3600" dirty="0" err="1">
                <a:effectLst/>
              </a:rPr>
              <a:t>nya</a:t>
            </a:r>
            <a:r>
              <a:rPr lang="en-US" altLang="id-ID" sz="3600" dirty="0">
                <a:effectLst/>
              </a:rPr>
              <a:t> </a:t>
            </a:r>
            <a:r>
              <a:rPr lang="en-US" altLang="id-ID" sz="3600" dirty="0" err="1">
                <a:effectLst/>
              </a:rPr>
              <a:t>terbukti</a:t>
            </a:r>
            <a:r>
              <a:rPr lang="en-US" altLang="id-ID" sz="3600" dirty="0">
                <a:effectLst/>
              </a:rPr>
              <a:t> </a:t>
            </a:r>
            <a:r>
              <a:rPr lang="en-US" altLang="id-ID" sz="3600" dirty="0" err="1">
                <a:effectLst/>
              </a:rPr>
              <a:t>atau</a:t>
            </a:r>
            <a:r>
              <a:rPr lang="en-US" altLang="id-ID" sz="3600" dirty="0">
                <a:effectLst/>
              </a:rPr>
              <a:t> </a:t>
            </a:r>
            <a:r>
              <a:rPr lang="en-US" altLang="id-ID" sz="3600" dirty="0" err="1">
                <a:effectLst/>
              </a:rPr>
              <a:t>tidak</a:t>
            </a:r>
            <a:endParaRPr lang="en-US" altLang="id-ID" sz="3600" dirty="0">
              <a:effectLst/>
            </a:endParaRPr>
          </a:p>
        </p:txBody>
      </p:sp>
    </p:spTree>
    <p:extLst>
      <p:ext uri="{BB962C8B-B14F-4D97-AF65-F5344CB8AC3E}">
        <p14:creationId xmlns:p14="http://schemas.microsoft.com/office/powerpoint/2010/main" val="1454447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07522" name="Rectangle 3">
            <a:extLst>
              <a:ext uri="{FF2B5EF4-FFF2-40B4-BE49-F238E27FC236}">
                <a16:creationId xmlns:a16="http://schemas.microsoft.com/office/drawing/2014/main" id="{E96FACD4-2BB0-A94B-B065-0B0BCFB920F8}"/>
              </a:ext>
            </a:extLst>
          </p:cNvPr>
          <p:cNvSpPr>
            <a:spLocks noGrp="1" noChangeArrowheads="1"/>
          </p:cNvSpPr>
          <p:nvPr>
            <p:ph type="body" idx="1"/>
          </p:nvPr>
        </p:nvSpPr>
        <p:spPr>
          <a:xfrm>
            <a:off x="1981200" y="443136"/>
            <a:ext cx="8229600" cy="609600"/>
          </a:xfrm>
          <a:noFill/>
          <a:extLst>
            <a:ext uri="{909E8E84-426E-40DD-AFC4-6F175D3DCCD1}">
              <a14:hiddenFill xmlns:a14="http://schemas.microsoft.com/office/drawing/2010/main">
                <a:solidFill>
                  <a:srgbClr val="FFFFFF"/>
                </a:solidFill>
              </a14:hiddenFill>
            </a:ext>
          </a:extLst>
        </p:spPr>
        <p:txBody>
          <a:bodyPr/>
          <a:lstStyle/>
          <a:p>
            <a:pPr algn="ctr">
              <a:buFont typeface="Wingdings" pitchFamily="2" charset="2"/>
              <a:buNone/>
            </a:pPr>
            <a:r>
              <a:rPr lang="en-US" altLang="id-ID" dirty="0">
                <a:effectLst/>
              </a:rPr>
              <a:t>Diagram </a:t>
            </a:r>
            <a:r>
              <a:rPr lang="en-US" altLang="id-ID" dirty="0" err="1">
                <a:effectLst/>
              </a:rPr>
              <a:t>Alir</a:t>
            </a:r>
            <a:r>
              <a:rPr lang="en-US" altLang="id-ID" dirty="0">
                <a:effectLst/>
              </a:rPr>
              <a:t> </a:t>
            </a:r>
            <a:r>
              <a:rPr lang="en-US" altLang="id-ID" dirty="0" err="1">
                <a:effectLst/>
              </a:rPr>
              <a:t>Tuntutan</a:t>
            </a:r>
            <a:r>
              <a:rPr lang="en-US" altLang="id-ID" dirty="0">
                <a:effectLst/>
              </a:rPr>
              <a:t> </a:t>
            </a:r>
            <a:r>
              <a:rPr lang="en-US" altLang="id-ID" dirty="0" err="1">
                <a:effectLst/>
              </a:rPr>
              <a:t>Perkara</a:t>
            </a:r>
            <a:r>
              <a:rPr lang="en-US" altLang="id-ID" dirty="0">
                <a:effectLst/>
              </a:rPr>
              <a:t> </a:t>
            </a:r>
          </a:p>
        </p:txBody>
      </p:sp>
      <p:sp>
        <p:nvSpPr>
          <p:cNvPr id="107523" name="Text Box 4">
            <a:extLst>
              <a:ext uri="{FF2B5EF4-FFF2-40B4-BE49-F238E27FC236}">
                <a16:creationId xmlns:a16="http://schemas.microsoft.com/office/drawing/2014/main" id="{B7B7D54C-D5C0-F44B-9A7F-A17976827801}"/>
              </a:ext>
            </a:extLst>
          </p:cNvPr>
          <p:cNvSpPr txBox="1">
            <a:spLocks noChangeArrowheads="1"/>
          </p:cNvSpPr>
          <p:nvPr/>
        </p:nvSpPr>
        <p:spPr bwMode="auto">
          <a:xfrm>
            <a:off x="1752600" y="1143001"/>
            <a:ext cx="2133600" cy="650875"/>
          </a:xfrm>
          <a:prstGeom prst="rect">
            <a:avLst/>
          </a:prstGeom>
          <a:solidFill>
            <a:schemeClr val="tx2"/>
          </a:solidFill>
          <a:ln w="952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a:solidFill>
                  <a:schemeClr val="bg1"/>
                </a:solidFill>
              </a:rPr>
              <a:t>JPU </a:t>
            </a:r>
            <a:r>
              <a:rPr lang="en-US" altLang="id-ID" dirty="0" err="1">
                <a:solidFill>
                  <a:schemeClr val="bg1"/>
                </a:solidFill>
              </a:rPr>
              <a:t>membacakan</a:t>
            </a:r>
            <a:r>
              <a:rPr lang="en-US" altLang="id-ID" dirty="0">
                <a:solidFill>
                  <a:schemeClr val="bg1"/>
                </a:solidFill>
              </a:rPr>
              <a:t> </a:t>
            </a:r>
            <a:r>
              <a:rPr lang="en-US" altLang="id-ID" dirty="0" err="1">
                <a:solidFill>
                  <a:schemeClr val="bg1"/>
                </a:solidFill>
              </a:rPr>
              <a:t>tuntutan</a:t>
            </a:r>
            <a:r>
              <a:rPr lang="en-US" altLang="id-ID" dirty="0">
                <a:solidFill>
                  <a:schemeClr val="bg1"/>
                </a:solidFill>
              </a:rPr>
              <a:t> </a:t>
            </a:r>
            <a:r>
              <a:rPr lang="en-US" altLang="id-ID" dirty="0" err="1">
                <a:solidFill>
                  <a:schemeClr val="bg1"/>
                </a:solidFill>
              </a:rPr>
              <a:t>pidana</a:t>
            </a:r>
            <a:endParaRPr lang="en-US" altLang="id-ID" dirty="0">
              <a:solidFill>
                <a:schemeClr val="bg1"/>
              </a:solidFill>
            </a:endParaRPr>
          </a:p>
        </p:txBody>
      </p:sp>
      <p:sp>
        <p:nvSpPr>
          <p:cNvPr id="107524" name="Text Box 5">
            <a:extLst>
              <a:ext uri="{FF2B5EF4-FFF2-40B4-BE49-F238E27FC236}">
                <a16:creationId xmlns:a16="http://schemas.microsoft.com/office/drawing/2014/main" id="{847F3E07-51F7-CD48-A09B-CD6FBAE31D6A}"/>
              </a:ext>
            </a:extLst>
          </p:cNvPr>
          <p:cNvSpPr txBox="1">
            <a:spLocks noChangeArrowheads="1"/>
          </p:cNvSpPr>
          <p:nvPr/>
        </p:nvSpPr>
        <p:spPr bwMode="auto">
          <a:xfrm>
            <a:off x="3962400" y="1143000"/>
            <a:ext cx="4724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sz="1600" dirty="0"/>
              <a:t>Hakim </a:t>
            </a:r>
            <a:r>
              <a:rPr lang="en-US" altLang="id-ID" sz="1600" dirty="0" err="1"/>
              <a:t>memberikan</a:t>
            </a:r>
            <a:r>
              <a:rPr lang="en-US" altLang="id-ID" sz="1600" dirty="0"/>
              <a:t> </a:t>
            </a:r>
            <a:r>
              <a:rPr lang="en-US" altLang="id-ID" sz="1600" dirty="0" err="1"/>
              <a:t>kesempatan</a:t>
            </a:r>
            <a:r>
              <a:rPr lang="en-US" altLang="id-ID" sz="1600" dirty="0"/>
              <a:t> </a:t>
            </a:r>
            <a:r>
              <a:rPr lang="en-US" altLang="id-ID" sz="1600" dirty="0" err="1"/>
              <a:t>kepada</a:t>
            </a:r>
            <a:r>
              <a:rPr lang="en-US" altLang="id-ID" sz="1600" dirty="0"/>
              <a:t> </a:t>
            </a:r>
            <a:r>
              <a:rPr lang="en-US" altLang="id-ID" sz="1600" dirty="0" err="1"/>
              <a:t>terdakwa</a:t>
            </a:r>
            <a:endParaRPr lang="en-US" altLang="id-ID" sz="1600" dirty="0"/>
          </a:p>
        </p:txBody>
      </p:sp>
      <p:sp>
        <p:nvSpPr>
          <p:cNvPr id="107525" name="Line 6">
            <a:extLst>
              <a:ext uri="{FF2B5EF4-FFF2-40B4-BE49-F238E27FC236}">
                <a16:creationId xmlns:a16="http://schemas.microsoft.com/office/drawing/2014/main" id="{4943A4EB-4500-DD40-997E-9F64CB12A5B8}"/>
              </a:ext>
            </a:extLst>
          </p:cNvPr>
          <p:cNvSpPr>
            <a:spLocks noChangeShapeType="1"/>
          </p:cNvSpPr>
          <p:nvPr/>
        </p:nvSpPr>
        <p:spPr bwMode="auto">
          <a:xfrm>
            <a:off x="3962400" y="1524000"/>
            <a:ext cx="4648200" cy="0"/>
          </a:xfrm>
          <a:prstGeom prst="line">
            <a:avLst/>
          </a:prstGeom>
          <a:noFill/>
          <a:ln w="254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07526" name="Text Box 7">
            <a:extLst>
              <a:ext uri="{FF2B5EF4-FFF2-40B4-BE49-F238E27FC236}">
                <a16:creationId xmlns:a16="http://schemas.microsoft.com/office/drawing/2014/main" id="{E72716B8-7EEE-2745-955B-51243CCECC89}"/>
              </a:ext>
            </a:extLst>
          </p:cNvPr>
          <p:cNvSpPr txBox="1">
            <a:spLocks noChangeArrowheads="1"/>
          </p:cNvSpPr>
          <p:nvPr/>
        </p:nvSpPr>
        <p:spPr bwMode="auto">
          <a:xfrm>
            <a:off x="8763000" y="1219201"/>
            <a:ext cx="1752600" cy="650875"/>
          </a:xfrm>
          <a:prstGeom prst="rect">
            <a:avLst/>
          </a:prstGeom>
          <a:solidFill>
            <a:srgbClr val="000000"/>
          </a:solidFill>
          <a:ln w="952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id-ID" dirty="0" err="1">
                <a:solidFill>
                  <a:schemeClr val="bg1"/>
                </a:solidFill>
              </a:rPr>
              <a:t>Pembelaan</a:t>
            </a:r>
            <a:r>
              <a:rPr lang="en-US" altLang="id-ID" dirty="0">
                <a:solidFill>
                  <a:schemeClr val="bg1"/>
                </a:solidFill>
              </a:rPr>
              <a:t> (</a:t>
            </a:r>
            <a:r>
              <a:rPr lang="en-US" altLang="id-ID" dirty="0" err="1">
                <a:solidFill>
                  <a:schemeClr val="bg1"/>
                </a:solidFill>
              </a:rPr>
              <a:t>Pledoi</a:t>
            </a:r>
            <a:r>
              <a:rPr lang="en-US" altLang="id-ID" dirty="0">
                <a:solidFill>
                  <a:schemeClr val="bg1"/>
                </a:solidFill>
              </a:rPr>
              <a:t>)</a:t>
            </a:r>
          </a:p>
        </p:txBody>
      </p:sp>
      <p:sp>
        <p:nvSpPr>
          <p:cNvPr id="107527" name="Text Box 8">
            <a:extLst>
              <a:ext uri="{FF2B5EF4-FFF2-40B4-BE49-F238E27FC236}">
                <a16:creationId xmlns:a16="http://schemas.microsoft.com/office/drawing/2014/main" id="{47EA5DF2-A2C2-4046-8BA9-AED09CCF16D7}"/>
              </a:ext>
            </a:extLst>
          </p:cNvPr>
          <p:cNvSpPr txBox="1">
            <a:spLocks noChangeArrowheads="1"/>
          </p:cNvSpPr>
          <p:nvPr/>
        </p:nvSpPr>
        <p:spPr bwMode="auto">
          <a:xfrm>
            <a:off x="1752600" y="2362201"/>
            <a:ext cx="2286000" cy="1063625"/>
          </a:xfrm>
          <a:prstGeom prst="rect">
            <a:avLst/>
          </a:prstGeom>
          <a:solidFill>
            <a:schemeClr val="tx1"/>
          </a:solidFill>
          <a:ln w="952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a:solidFill>
                  <a:schemeClr val="bg1"/>
                </a:solidFill>
              </a:rPr>
              <a:t>JPU </a:t>
            </a:r>
            <a:r>
              <a:rPr lang="en-US" altLang="id-ID" dirty="0" err="1">
                <a:solidFill>
                  <a:schemeClr val="bg1"/>
                </a:solidFill>
              </a:rPr>
              <a:t>memberikan</a:t>
            </a:r>
            <a:r>
              <a:rPr lang="en-US" altLang="id-ID" dirty="0">
                <a:solidFill>
                  <a:schemeClr val="bg1"/>
                </a:solidFill>
              </a:rPr>
              <a:t> </a:t>
            </a:r>
            <a:r>
              <a:rPr lang="en-US" altLang="id-ID" dirty="0" err="1">
                <a:solidFill>
                  <a:schemeClr val="bg1"/>
                </a:solidFill>
              </a:rPr>
              <a:t>jawaban</a:t>
            </a:r>
            <a:r>
              <a:rPr lang="en-US" altLang="id-ID" dirty="0">
                <a:solidFill>
                  <a:schemeClr val="bg1"/>
                </a:solidFill>
              </a:rPr>
              <a:t> </a:t>
            </a:r>
            <a:r>
              <a:rPr lang="en-US" altLang="id-ID" dirty="0" err="1">
                <a:solidFill>
                  <a:schemeClr val="bg1"/>
                </a:solidFill>
              </a:rPr>
              <a:t>atas</a:t>
            </a:r>
            <a:r>
              <a:rPr lang="en-US" altLang="id-ID" dirty="0">
                <a:solidFill>
                  <a:schemeClr val="bg1"/>
                </a:solidFill>
              </a:rPr>
              <a:t> </a:t>
            </a:r>
            <a:r>
              <a:rPr lang="en-US" altLang="id-ID" dirty="0" err="1">
                <a:solidFill>
                  <a:schemeClr val="bg1"/>
                </a:solidFill>
              </a:rPr>
              <a:t>Pledoi</a:t>
            </a:r>
            <a:endParaRPr lang="en-US" altLang="id-ID" dirty="0">
              <a:solidFill>
                <a:schemeClr val="bg1"/>
              </a:solidFill>
            </a:endParaRPr>
          </a:p>
          <a:p>
            <a:pPr algn="ctr" eaLnBrk="1" hangingPunct="1">
              <a:spcBef>
                <a:spcPct val="50000"/>
              </a:spcBef>
            </a:pPr>
            <a:r>
              <a:rPr lang="en-US" altLang="id-ID" dirty="0">
                <a:solidFill>
                  <a:schemeClr val="bg1"/>
                </a:solidFill>
              </a:rPr>
              <a:t>(</a:t>
            </a:r>
            <a:r>
              <a:rPr lang="en-US" altLang="id-ID" dirty="0" err="1">
                <a:solidFill>
                  <a:schemeClr val="bg1"/>
                </a:solidFill>
              </a:rPr>
              <a:t>Replik</a:t>
            </a:r>
            <a:r>
              <a:rPr lang="en-US" altLang="id-ID" dirty="0">
                <a:solidFill>
                  <a:schemeClr val="bg1"/>
                </a:solidFill>
              </a:rPr>
              <a:t>)</a:t>
            </a:r>
          </a:p>
        </p:txBody>
      </p:sp>
      <p:sp>
        <p:nvSpPr>
          <p:cNvPr id="107528" name="Line 9">
            <a:extLst>
              <a:ext uri="{FF2B5EF4-FFF2-40B4-BE49-F238E27FC236}">
                <a16:creationId xmlns:a16="http://schemas.microsoft.com/office/drawing/2014/main" id="{5197FD94-1F51-5347-BB00-FC05CE5A6906}"/>
              </a:ext>
            </a:extLst>
          </p:cNvPr>
          <p:cNvSpPr>
            <a:spLocks noChangeShapeType="1"/>
          </p:cNvSpPr>
          <p:nvPr/>
        </p:nvSpPr>
        <p:spPr bwMode="auto">
          <a:xfrm flipH="1">
            <a:off x="4114800" y="2590800"/>
            <a:ext cx="53340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07529" name="Text Box 10">
            <a:extLst>
              <a:ext uri="{FF2B5EF4-FFF2-40B4-BE49-F238E27FC236}">
                <a16:creationId xmlns:a16="http://schemas.microsoft.com/office/drawing/2014/main" id="{78B65E4A-B40E-0A4F-888C-D49B3FAE1A9A}"/>
              </a:ext>
            </a:extLst>
          </p:cNvPr>
          <p:cNvSpPr txBox="1">
            <a:spLocks noChangeArrowheads="1"/>
          </p:cNvSpPr>
          <p:nvPr/>
        </p:nvSpPr>
        <p:spPr bwMode="auto">
          <a:xfrm>
            <a:off x="7772400" y="3505201"/>
            <a:ext cx="2743200" cy="650875"/>
          </a:xfrm>
          <a:prstGeom prst="rect">
            <a:avLst/>
          </a:prstGeom>
          <a:solidFill>
            <a:srgbClr val="000000"/>
          </a:solidFill>
          <a:ln w="9525">
            <a:solidFill>
              <a:srgbClr val="FFFF0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err="1">
                <a:solidFill>
                  <a:schemeClr val="bg1"/>
                </a:solidFill>
              </a:rPr>
              <a:t>Tersangka</a:t>
            </a:r>
            <a:r>
              <a:rPr lang="en-US" altLang="id-ID" dirty="0">
                <a:solidFill>
                  <a:schemeClr val="bg1"/>
                </a:solidFill>
              </a:rPr>
              <a:t> </a:t>
            </a:r>
            <a:r>
              <a:rPr lang="en-US" altLang="id-ID" dirty="0" err="1">
                <a:solidFill>
                  <a:schemeClr val="bg1"/>
                </a:solidFill>
              </a:rPr>
              <a:t>menjawab</a:t>
            </a:r>
            <a:r>
              <a:rPr lang="en-US" altLang="id-ID" dirty="0">
                <a:solidFill>
                  <a:schemeClr val="bg1"/>
                </a:solidFill>
              </a:rPr>
              <a:t> </a:t>
            </a:r>
            <a:r>
              <a:rPr lang="en-US" altLang="id-ID" dirty="0" err="1">
                <a:solidFill>
                  <a:schemeClr val="bg1"/>
                </a:solidFill>
              </a:rPr>
              <a:t>Replik</a:t>
            </a:r>
            <a:r>
              <a:rPr lang="en-US" altLang="id-ID" dirty="0">
                <a:solidFill>
                  <a:schemeClr val="bg1"/>
                </a:solidFill>
              </a:rPr>
              <a:t> (</a:t>
            </a:r>
            <a:r>
              <a:rPr lang="en-US" altLang="id-ID" dirty="0" err="1">
                <a:solidFill>
                  <a:schemeClr val="bg1"/>
                </a:solidFill>
              </a:rPr>
              <a:t>Duplik</a:t>
            </a:r>
            <a:r>
              <a:rPr lang="en-US" altLang="id-ID" dirty="0">
                <a:solidFill>
                  <a:schemeClr val="bg1"/>
                </a:solidFill>
              </a:rPr>
              <a:t>)</a:t>
            </a:r>
          </a:p>
        </p:txBody>
      </p:sp>
      <p:sp>
        <p:nvSpPr>
          <p:cNvPr id="107530" name="Line 11">
            <a:extLst>
              <a:ext uri="{FF2B5EF4-FFF2-40B4-BE49-F238E27FC236}">
                <a16:creationId xmlns:a16="http://schemas.microsoft.com/office/drawing/2014/main" id="{10CF4523-A6CB-DC4A-8A34-6E6EEB60F045}"/>
              </a:ext>
            </a:extLst>
          </p:cNvPr>
          <p:cNvSpPr>
            <a:spLocks noChangeShapeType="1"/>
          </p:cNvSpPr>
          <p:nvPr/>
        </p:nvSpPr>
        <p:spPr bwMode="auto">
          <a:xfrm>
            <a:off x="2895600" y="3962400"/>
            <a:ext cx="4648200" cy="0"/>
          </a:xfrm>
          <a:prstGeom prst="line">
            <a:avLst/>
          </a:prstGeom>
          <a:noFill/>
          <a:ln w="25400">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07531" name="Text Box 12">
            <a:extLst>
              <a:ext uri="{FF2B5EF4-FFF2-40B4-BE49-F238E27FC236}">
                <a16:creationId xmlns:a16="http://schemas.microsoft.com/office/drawing/2014/main" id="{6AEC9CDC-6A89-BE44-AD55-6687982F009B}"/>
              </a:ext>
            </a:extLst>
          </p:cNvPr>
          <p:cNvSpPr txBox="1">
            <a:spLocks noChangeArrowheads="1"/>
          </p:cNvSpPr>
          <p:nvPr/>
        </p:nvSpPr>
        <p:spPr bwMode="auto">
          <a:xfrm>
            <a:off x="3733800" y="4648200"/>
            <a:ext cx="4572000" cy="376238"/>
          </a:xfrm>
          <a:prstGeom prst="rect">
            <a:avLst/>
          </a:prstGeom>
          <a:solidFill>
            <a:srgbClr val="FF6600"/>
          </a:solidFill>
          <a:ln w="9525">
            <a:solidFill>
              <a:srgbClr val="FF00FF"/>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err="1">
                <a:solidFill>
                  <a:schemeClr val="bg1"/>
                </a:solidFill>
              </a:rPr>
              <a:t>Tuntutan</a:t>
            </a:r>
            <a:r>
              <a:rPr lang="en-US" altLang="id-ID" dirty="0">
                <a:solidFill>
                  <a:schemeClr val="bg1"/>
                </a:solidFill>
              </a:rPr>
              <a:t> </a:t>
            </a:r>
            <a:r>
              <a:rPr lang="en-US" altLang="id-ID" dirty="0" err="1">
                <a:solidFill>
                  <a:schemeClr val="bg1"/>
                </a:solidFill>
              </a:rPr>
              <a:t>Pidana</a:t>
            </a:r>
            <a:r>
              <a:rPr lang="en-US" altLang="id-ID" dirty="0">
                <a:solidFill>
                  <a:schemeClr val="bg1"/>
                </a:solidFill>
              </a:rPr>
              <a:t>, </a:t>
            </a:r>
            <a:r>
              <a:rPr lang="en-US" altLang="id-ID" dirty="0" err="1">
                <a:solidFill>
                  <a:schemeClr val="bg1"/>
                </a:solidFill>
              </a:rPr>
              <a:t>Pledoi</a:t>
            </a:r>
            <a:r>
              <a:rPr lang="en-US" altLang="id-ID" dirty="0">
                <a:solidFill>
                  <a:schemeClr val="bg1"/>
                </a:solidFill>
              </a:rPr>
              <a:t>, </a:t>
            </a:r>
            <a:r>
              <a:rPr lang="en-US" altLang="id-ID" dirty="0" err="1">
                <a:solidFill>
                  <a:schemeClr val="bg1"/>
                </a:solidFill>
              </a:rPr>
              <a:t>Replik</a:t>
            </a:r>
            <a:r>
              <a:rPr lang="en-US" altLang="id-ID" dirty="0">
                <a:solidFill>
                  <a:schemeClr val="bg1"/>
                </a:solidFill>
              </a:rPr>
              <a:t> </a:t>
            </a:r>
            <a:r>
              <a:rPr lang="en-US" altLang="id-ID" dirty="0" err="1">
                <a:solidFill>
                  <a:schemeClr val="bg1"/>
                </a:solidFill>
              </a:rPr>
              <a:t>dan</a:t>
            </a:r>
            <a:r>
              <a:rPr lang="en-US" altLang="id-ID" dirty="0">
                <a:solidFill>
                  <a:schemeClr val="bg1"/>
                </a:solidFill>
              </a:rPr>
              <a:t> </a:t>
            </a:r>
            <a:r>
              <a:rPr lang="en-US" altLang="id-ID" dirty="0" err="1">
                <a:solidFill>
                  <a:schemeClr val="bg1"/>
                </a:solidFill>
              </a:rPr>
              <a:t>Duplik</a:t>
            </a:r>
            <a:endParaRPr lang="en-US" altLang="id-ID" dirty="0">
              <a:solidFill>
                <a:schemeClr val="bg1"/>
              </a:solidFill>
            </a:endParaRPr>
          </a:p>
        </p:txBody>
      </p:sp>
      <p:sp>
        <p:nvSpPr>
          <p:cNvPr id="107532" name="AutoShape 13">
            <a:extLst>
              <a:ext uri="{FF2B5EF4-FFF2-40B4-BE49-F238E27FC236}">
                <a16:creationId xmlns:a16="http://schemas.microsoft.com/office/drawing/2014/main" id="{61EF2A58-B3A3-894E-B302-8579012077D2}"/>
              </a:ext>
            </a:extLst>
          </p:cNvPr>
          <p:cNvSpPr>
            <a:spLocks noChangeArrowheads="1"/>
          </p:cNvSpPr>
          <p:nvPr/>
        </p:nvSpPr>
        <p:spPr bwMode="auto">
          <a:xfrm rot="5400000">
            <a:off x="5334000" y="5257800"/>
            <a:ext cx="3810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107533" name="AutoShape 14">
            <a:extLst>
              <a:ext uri="{FF2B5EF4-FFF2-40B4-BE49-F238E27FC236}">
                <a16:creationId xmlns:a16="http://schemas.microsoft.com/office/drawing/2014/main" id="{320E46F6-FB5E-5246-A54D-725CDAD0626E}"/>
              </a:ext>
            </a:extLst>
          </p:cNvPr>
          <p:cNvSpPr>
            <a:spLocks noChangeArrowheads="1"/>
          </p:cNvSpPr>
          <p:nvPr/>
        </p:nvSpPr>
        <p:spPr bwMode="auto">
          <a:xfrm rot="5400000">
            <a:off x="5486400" y="5410200"/>
            <a:ext cx="3810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107534" name="AutoShape 15">
            <a:extLst>
              <a:ext uri="{FF2B5EF4-FFF2-40B4-BE49-F238E27FC236}">
                <a16:creationId xmlns:a16="http://schemas.microsoft.com/office/drawing/2014/main" id="{14520311-A067-ED48-BDE6-87594C699ED3}"/>
              </a:ext>
            </a:extLst>
          </p:cNvPr>
          <p:cNvSpPr>
            <a:spLocks noChangeArrowheads="1"/>
          </p:cNvSpPr>
          <p:nvPr/>
        </p:nvSpPr>
        <p:spPr bwMode="auto">
          <a:xfrm rot="5400000">
            <a:off x="5638800" y="5562600"/>
            <a:ext cx="3810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107535" name="Text Box 16">
            <a:extLst>
              <a:ext uri="{FF2B5EF4-FFF2-40B4-BE49-F238E27FC236}">
                <a16:creationId xmlns:a16="http://schemas.microsoft.com/office/drawing/2014/main" id="{3F8D56E0-4379-E745-AD73-8CF3557A6A80}"/>
              </a:ext>
            </a:extLst>
          </p:cNvPr>
          <p:cNvSpPr txBox="1">
            <a:spLocks noChangeArrowheads="1"/>
          </p:cNvSpPr>
          <p:nvPr/>
        </p:nvSpPr>
        <p:spPr bwMode="auto">
          <a:xfrm>
            <a:off x="4876800" y="5943600"/>
            <a:ext cx="2286000" cy="376238"/>
          </a:xfrm>
          <a:prstGeom prst="rect">
            <a:avLst/>
          </a:prstGeom>
          <a:solidFill>
            <a:srgbClr val="993366"/>
          </a:solidFill>
          <a:ln w="9525">
            <a:solidFill>
              <a:srgbClr val="00CCFF"/>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a:solidFill>
                  <a:schemeClr val="bg1"/>
                </a:solidFill>
              </a:rPr>
              <a:t>Hakim </a:t>
            </a:r>
            <a:r>
              <a:rPr lang="en-US" altLang="id-ID" dirty="0" err="1">
                <a:solidFill>
                  <a:schemeClr val="bg1"/>
                </a:solidFill>
              </a:rPr>
              <a:t>ketua</a:t>
            </a:r>
            <a:r>
              <a:rPr lang="en-US" altLang="id-ID" dirty="0">
                <a:solidFill>
                  <a:schemeClr val="bg1"/>
                </a:solidFill>
              </a:rPr>
              <a:t> </a:t>
            </a:r>
            <a:r>
              <a:rPr lang="en-US" altLang="id-ID" dirty="0" err="1">
                <a:solidFill>
                  <a:schemeClr val="bg1"/>
                </a:solidFill>
              </a:rPr>
              <a:t>majelis</a:t>
            </a:r>
            <a:endParaRPr lang="en-US" altLang="id-ID" dirty="0">
              <a:solidFill>
                <a:schemeClr val="bg1"/>
              </a:solidFill>
            </a:endParaRPr>
          </a:p>
        </p:txBody>
      </p:sp>
      <p:sp>
        <p:nvSpPr>
          <p:cNvPr id="107536" name="Text Box 17">
            <a:extLst>
              <a:ext uri="{FF2B5EF4-FFF2-40B4-BE49-F238E27FC236}">
                <a16:creationId xmlns:a16="http://schemas.microsoft.com/office/drawing/2014/main" id="{CB721FC5-3D66-5B4C-B3A1-B78E504C6C10}"/>
              </a:ext>
            </a:extLst>
          </p:cNvPr>
          <p:cNvSpPr txBox="1">
            <a:spLocks noChangeArrowheads="1"/>
          </p:cNvSpPr>
          <p:nvPr/>
        </p:nvSpPr>
        <p:spPr bwMode="auto">
          <a:xfrm>
            <a:off x="8305800" y="5562601"/>
            <a:ext cx="1981200" cy="925513"/>
          </a:xfrm>
          <a:prstGeom prst="rect">
            <a:avLst/>
          </a:prstGeom>
          <a:solidFill>
            <a:srgbClr val="333333"/>
          </a:solidFill>
          <a:ln w="9525">
            <a:solidFill>
              <a:srgbClr val="FF00FF"/>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id-ID" dirty="0">
                <a:solidFill>
                  <a:schemeClr val="bg1"/>
                </a:solidFill>
              </a:rPr>
              <a:t>Salinan </a:t>
            </a:r>
            <a:r>
              <a:rPr lang="en-US" altLang="id-ID" dirty="0" err="1">
                <a:solidFill>
                  <a:schemeClr val="bg1"/>
                </a:solidFill>
              </a:rPr>
              <a:t>nya</a:t>
            </a:r>
            <a:r>
              <a:rPr lang="en-US" altLang="id-ID" dirty="0">
                <a:solidFill>
                  <a:schemeClr val="bg1"/>
                </a:solidFill>
              </a:rPr>
              <a:t> </a:t>
            </a:r>
            <a:r>
              <a:rPr lang="en-US" altLang="id-ID" dirty="0" err="1">
                <a:solidFill>
                  <a:schemeClr val="bg1"/>
                </a:solidFill>
              </a:rPr>
              <a:t>diberikan</a:t>
            </a:r>
            <a:r>
              <a:rPr lang="en-US" altLang="id-ID" dirty="0">
                <a:solidFill>
                  <a:schemeClr val="bg1"/>
                </a:solidFill>
              </a:rPr>
              <a:t> </a:t>
            </a:r>
            <a:r>
              <a:rPr lang="en-US" altLang="id-ID" dirty="0" err="1">
                <a:solidFill>
                  <a:schemeClr val="bg1"/>
                </a:solidFill>
              </a:rPr>
              <a:t>kepada</a:t>
            </a:r>
            <a:r>
              <a:rPr lang="en-US" altLang="id-ID" dirty="0">
                <a:solidFill>
                  <a:schemeClr val="bg1"/>
                </a:solidFill>
              </a:rPr>
              <a:t> para </a:t>
            </a:r>
            <a:r>
              <a:rPr lang="en-US" altLang="id-ID" dirty="0" err="1">
                <a:solidFill>
                  <a:schemeClr val="bg1"/>
                </a:solidFill>
              </a:rPr>
              <a:t>pihak</a:t>
            </a:r>
            <a:r>
              <a:rPr lang="en-US" altLang="id-ID" dirty="0">
                <a:solidFill>
                  <a:schemeClr val="bg1"/>
                </a:solidFill>
              </a:rPr>
              <a:t> </a:t>
            </a:r>
          </a:p>
        </p:txBody>
      </p:sp>
      <p:sp>
        <p:nvSpPr>
          <p:cNvPr id="107537" name="Line 18">
            <a:extLst>
              <a:ext uri="{FF2B5EF4-FFF2-40B4-BE49-F238E27FC236}">
                <a16:creationId xmlns:a16="http://schemas.microsoft.com/office/drawing/2014/main" id="{B91AC484-65F8-EB44-AD4C-6D3CBDF90EA6}"/>
              </a:ext>
            </a:extLst>
          </p:cNvPr>
          <p:cNvSpPr>
            <a:spLocks noChangeShapeType="1"/>
          </p:cNvSpPr>
          <p:nvPr/>
        </p:nvSpPr>
        <p:spPr bwMode="auto">
          <a:xfrm>
            <a:off x="9448800" y="43434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07538" name="Line 19">
            <a:extLst>
              <a:ext uri="{FF2B5EF4-FFF2-40B4-BE49-F238E27FC236}">
                <a16:creationId xmlns:a16="http://schemas.microsoft.com/office/drawing/2014/main" id="{093130C7-6C33-084A-B2C1-30B220CD9F0E}"/>
              </a:ext>
            </a:extLst>
          </p:cNvPr>
          <p:cNvSpPr>
            <a:spLocks noChangeShapeType="1"/>
          </p:cNvSpPr>
          <p:nvPr/>
        </p:nvSpPr>
        <p:spPr bwMode="auto">
          <a:xfrm flipH="1">
            <a:off x="8382000" y="48006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07539" name="Line 20">
            <a:extLst>
              <a:ext uri="{FF2B5EF4-FFF2-40B4-BE49-F238E27FC236}">
                <a16:creationId xmlns:a16="http://schemas.microsoft.com/office/drawing/2014/main" id="{86D0D1AB-A5DF-7045-A490-ABAAB71A2576}"/>
              </a:ext>
            </a:extLst>
          </p:cNvPr>
          <p:cNvSpPr>
            <a:spLocks noChangeShapeType="1"/>
          </p:cNvSpPr>
          <p:nvPr/>
        </p:nvSpPr>
        <p:spPr bwMode="auto">
          <a:xfrm>
            <a:off x="9448800" y="1981200"/>
            <a:ext cx="0" cy="60960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07540" name="Line 21">
            <a:extLst>
              <a:ext uri="{FF2B5EF4-FFF2-40B4-BE49-F238E27FC236}">
                <a16:creationId xmlns:a16="http://schemas.microsoft.com/office/drawing/2014/main" id="{DFE1B7AB-5895-3144-982C-8299A74D2347}"/>
              </a:ext>
            </a:extLst>
          </p:cNvPr>
          <p:cNvSpPr>
            <a:spLocks noChangeShapeType="1"/>
          </p:cNvSpPr>
          <p:nvPr/>
        </p:nvSpPr>
        <p:spPr bwMode="auto">
          <a:xfrm>
            <a:off x="2895600" y="3429000"/>
            <a:ext cx="0" cy="533400"/>
          </a:xfrm>
          <a:prstGeom prst="line">
            <a:avLst/>
          </a:prstGeom>
          <a:noFill/>
          <a:ln w="25400">
            <a:solidFill>
              <a:srgbClr val="FF00FF"/>
            </a:solidFill>
            <a:round/>
            <a:headEnd/>
            <a:tailEnd/>
          </a:ln>
          <a:extLst>
            <a:ext uri="{909E8E84-426E-40DD-AFC4-6F175D3DCCD1}">
              <a14:hiddenFill xmlns:a14="http://schemas.microsoft.com/office/drawing/2010/main">
                <a:noFill/>
              </a14:hiddenFill>
            </a:ext>
          </a:extLst>
        </p:spPr>
        <p:txBody>
          <a:bodyPr/>
          <a:lstStyle/>
          <a:p>
            <a:endParaRPr lang="id-ID"/>
          </a:p>
        </p:txBody>
      </p:sp>
    </p:spTree>
    <p:extLst>
      <p:ext uri="{BB962C8B-B14F-4D97-AF65-F5344CB8AC3E}">
        <p14:creationId xmlns:p14="http://schemas.microsoft.com/office/powerpoint/2010/main" val="3751497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08546" name="Rectangle 3">
            <a:extLst>
              <a:ext uri="{FF2B5EF4-FFF2-40B4-BE49-F238E27FC236}">
                <a16:creationId xmlns:a16="http://schemas.microsoft.com/office/drawing/2014/main" id="{1D255553-84C5-774A-B324-97F6A8964489}"/>
              </a:ext>
            </a:extLst>
          </p:cNvPr>
          <p:cNvSpPr>
            <a:spLocks noGrp="1" noChangeArrowheads="1"/>
          </p:cNvSpPr>
          <p:nvPr>
            <p:ph type="body" idx="1"/>
          </p:nvPr>
        </p:nvSpPr>
        <p:spPr>
          <a:xfrm>
            <a:off x="1703512" y="764704"/>
            <a:ext cx="8610600" cy="6172200"/>
          </a:xfrm>
          <a:noFill/>
          <a:extLst>
            <a:ext uri="{909E8E84-426E-40DD-AFC4-6F175D3DCCD1}">
              <a14:hiddenFill xmlns:a14="http://schemas.microsoft.com/office/drawing/2010/main">
                <a:solidFill>
                  <a:srgbClr val="FFFFFF"/>
                </a:solidFill>
              </a14:hiddenFill>
            </a:ext>
          </a:extLst>
        </p:spPr>
        <p:txBody>
          <a:bodyPr>
            <a:normAutofit/>
          </a:bodyPr>
          <a:lstStyle/>
          <a:p>
            <a:r>
              <a:rPr lang="en-US" altLang="id-ID" sz="3200" dirty="0" err="1">
                <a:effectLst/>
              </a:rPr>
              <a:t>Apabila</a:t>
            </a:r>
            <a:r>
              <a:rPr lang="en-US" altLang="id-ID" sz="3200" dirty="0">
                <a:effectLst/>
              </a:rPr>
              <a:t> </a:t>
            </a:r>
            <a:r>
              <a:rPr lang="en-US" altLang="id-ID" sz="3200" dirty="0" err="1">
                <a:effectLst/>
              </a:rPr>
              <a:t>pemeriksaan</a:t>
            </a:r>
            <a:r>
              <a:rPr lang="en-US" altLang="id-ID" sz="3200" dirty="0">
                <a:effectLst/>
              </a:rPr>
              <a:t> </a:t>
            </a:r>
            <a:r>
              <a:rPr lang="en-US" altLang="id-ID" sz="3200" dirty="0" err="1">
                <a:effectLst/>
              </a:rPr>
              <a:t>dianggap</a:t>
            </a:r>
            <a:r>
              <a:rPr lang="en-US" altLang="id-ID" sz="3200" dirty="0">
                <a:effectLst/>
              </a:rPr>
              <a:t> </a:t>
            </a:r>
            <a:r>
              <a:rPr lang="en-US" altLang="id-ID" sz="3200" dirty="0" err="1">
                <a:effectLst/>
              </a:rPr>
              <a:t>selesai</a:t>
            </a:r>
            <a:r>
              <a:rPr lang="en-US" altLang="id-ID" sz="3200" dirty="0">
                <a:effectLst/>
              </a:rPr>
              <a:t>, hakim </a:t>
            </a:r>
            <a:r>
              <a:rPr lang="en-US" altLang="id-ID" sz="3200" dirty="0" err="1">
                <a:effectLst/>
              </a:rPr>
              <a:t>ketua</a:t>
            </a:r>
            <a:r>
              <a:rPr lang="en-US" altLang="id-ID" sz="3200" dirty="0">
                <a:effectLst/>
              </a:rPr>
              <a:t> </a:t>
            </a:r>
            <a:r>
              <a:rPr lang="en-US" altLang="id-ID" sz="3200" dirty="0" err="1">
                <a:effectLst/>
              </a:rPr>
              <a:t>sidang</a:t>
            </a:r>
            <a:r>
              <a:rPr lang="en-US" altLang="id-ID" sz="3200" dirty="0">
                <a:effectLst/>
              </a:rPr>
              <a:t> </a:t>
            </a:r>
            <a:r>
              <a:rPr lang="en-US" altLang="id-ID" sz="3200" dirty="0" err="1">
                <a:effectLst/>
              </a:rPr>
              <a:t>menyatakan</a:t>
            </a:r>
            <a:r>
              <a:rPr lang="en-US" altLang="id-ID" sz="3200" dirty="0">
                <a:effectLst/>
              </a:rPr>
              <a:t> </a:t>
            </a:r>
            <a:r>
              <a:rPr lang="en-US" altLang="id-ID" sz="3200" dirty="0" err="1">
                <a:effectLst/>
              </a:rPr>
              <a:t>bahwa</a:t>
            </a:r>
            <a:r>
              <a:rPr lang="en-US" altLang="id-ID" sz="3200" dirty="0">
                <a:effectLst/>
              </a:rPr>
              <a:t> </a:t>
            </a:r>
            <a:r>
              <a:rPr lang="en-US" altLang="id-ID" sz="3200" dirty="0" err="1">
                <a:effectLst/>
              </a:rPr>
              <a:t>pemeriksaan</a:t>
            </a:r>
            <a:r>
              <a:rPr lang="en-US" altLang="id-ID" sz="3200" dirty="0">
                <a:effectLst/>
              </a:rPr>
              <a:t> </a:t>
            </a:r>
            <a:r>
              <a:rPr lang="en-US" altLang="id-ID" sz="3200" dirty="0" err="1">
                <a:effectLst/>
              </a:rPr>
              <a:t>selesi</a:t>
            </a:r>
            <a:r>
              <a:rPr lang="en-US" altLang="id-ID" sz="3200" dirty="0">
                <a:effectLst/>
              </a:rPr>
              <a:t> </a:t>
            </a:r>
            <a:r>
              <a:rPr lang="en-US" altLang="id-ID" sz="3200" dirty="0" err="1">
                <a:effectLst/>
              </a:rPr>
              <a:t>dan</a:t>
            </a:r>
            <a:r>
              <a:rPr lang="en-US" altLang="id-ID" sz="3200" dirty="0">
                <a:effectLst/>
              </a:rPr>
              <a:t> </a:t>
            </a:r>
            <a:r>
              <a:rPr lang="en-US" altLang="id-ID" sz="3200" dirty="0" err="1">
                <a:effectLst/>
              </a:rPr>
              <a:t>dinyatakan</a:t>
            </a:r>
            <a:r>
              <a:rPr lang="en-US" altLang="id-ID" sz="3200" dirty="0">
                <a:effectLst/>
              </a:rPr>
              <a:t> </a:t>
            </a:r>
            <a:r>
              <a:rPr lang="en-US" altLang="id-ID" sz="3200" dirty="0" err="1">
                <a:effectLst/>
              </a:rPr>
              <a:t>ditutup</a:t>
            </a:r>
            <a:endParaRPr lang="en-US" altLang="id-ID" sz="3200" dirty="0">
              <a:effectLst/>
            </a:endParaRPr>
          </a:p>
          <a:p>
            <a:r>
              <a:rPr lang="en-US" altLang="id-ID" sz="3200" dirty="0" err="1">
                <a:effectLst/>
              </a:rPr>
              <a:t>Pemeriksaan</a:t>
            </a:r>
            <a:r>
              <a:rPr lang="en-US" altLang="id-ID" sz="3200" dirty="0">
                <a:effectLst/>
              </a:rPr>
              <a:t> yang </a:t>
            </a:r>
            <a:r>
              <a:rPr lang="en-US" altLang="id-ID" sz="3200" dirty="0" err="1">
                <a:effectLst/>
              </a:rPr>
              <a:t>telah</a:t>
            </a:r>
            <a:r>
              <a:rPr lang="en-US" altLang="id-ID" sz="3200" dirty="0">
                <a:effectLst/>
              </a:rPr>
              <a:t> </a:t>
            </a:r>
            <a:r>
              <a:rPr lang="en-US" altLang="id-ID" sz="3200" dirty="0" err="1">
                <a:effectLst/>
              </a:rPr>
              <a:t>ditutup</a:t>
            </a:r>
            <a:r>
              <a:rPr lang="en-US" altLang="id-ID" sz="3200" dirty="0">
                <a:effectLst/>
              </a:rPr>
              <a:t> </a:t>
            </a:r>
            <a:r>
              <a:rPr lang="en-US" altLang="id-ID" sz="3200" dirty="0" err="1">
                <a:effectLst/>
              </a:rPr>
              <a:t>dapat</a:t>
            </a:r>
            <a:r>
              <a:rPr lang="en-US" altLang="id-ID" sz="3200" dirty="0">
                <a:effectLst/>
              </a:rPr>
              <a:t> </a:t>
            </a:r>
            <a:r>
              <a:rPr lang="en-US" altLang="id-ID" sz="3200" dirty="0" err="1">
                <a:effectLst/>
              </a:rPr>
              <a:t>dibuka</a:t>
            </a:r>
            <a:r>
              <a:rPr lang="en-US" altLang="id-ID" sz="3200" dirty="0">
                <a:effectLst/>
              </a:rPr>
              <a:t> </a:t>
            </a:r>
            <a:r>
              <a:rPr lang="en-US" altLang="id-ID" sz="3200" dirty="0" err="1">
                <a:effectLst/>
              </a:rPr>
              <a:t>kembali</a:t>
            </a:r>
            <a:r>
              <a:rPr lang="en-US" altLang="id-ID" sz="3200" dirty="0">
                <a:effectLst/>
              </a:rPr>
              <a:t> </a:t>
            </a:r>
            <a:r>
              <a:rPr lang="en-US" altLang="id-ID" sz="3200" dirty="0" err="1">
                <a:effectLst/>
              </a:rPr>
              <a:t>atas</a:t>
            </a:r>
            <a:r>
              <a:rPr lang="en-US" altLang="id-ID" sz="3200" dirty="0">
                <a:effectLst/>
              </a:rPr>
              <a:t> </a:t>
            </a:r>
            <a:r>
              <a:rPr lang="en-US" altLang="id-ID" sz="3200" dirty="0" err="1">
                <a:effectLst/>
              </a:rPr>
              <a:t>kewanangan</a:t>
            </a:r>
            <a:r>
              <a:rPr lang="en-US" altLang="id-ID" sz="3200" dirty="0">
                <a:effectLst/>
              </a:rPr>
              <a:t> hakim </a:t>
            </a:r>
            <a:r>
              <a:rPr lang="en-US" altLang="id-ID" sz="3200" dirty="0" err="1">
                <a:effectLst/>
              </a:rPr>
              <a:t>ataupun</a:t>
            </a:r>
            <a:r>
              <a:rPr lang="en-US" altLang="id-ID" sz="3200" dirty="0">
                <a:effectLst/>
              </a:rPr>
              <a:t> </a:t>
            </a:r>
            <a:r>
              <a:rPr lang="en-US" altLang="id-ID" sz="3200" dirty="0" err="1">
                <a:effectLst/>
              </a:rPr>
              <a:t>permintaan</a:t>
            </a:r>
            <a:r>
              <a:rPr lang="en-US" altLang="id-ID" sz="3200" dirty="0">
                <a:effectLst/>
              </a:rPr>
              <a:t> JPU/</a:t>
            </a:r>
            <a:r>
              <a:rPr lang="en-US" altLang="id-ID" sz="3200" dirty="0" err="1">
                <a:effectLst/>
              </a:rPr>
              <a:t>terdakwa</a:t>
            </a:r>
            <a:r>
              <a:rPr lang="en-US" altLang="id-ID" sz="3200" dirty="0">
                <a:effectLst/>
              </a:rPr>
              <a:t> </a:t>
            </a:r>
            <a:r>
              <a:rPr lang="en-US" altLang="id-ID" sz="3200" dirty="0" err="1">
                <a:effectLst/>
              </a:rPr>
              <a:t>dengan</a:t>
            </a:r>
            <a:r>
              <a:rPr lang="en-US" altLang="id-ID" sz="3200" dirty="0">
                <a:effectLst/>
              </a:rPr>
              <a:t> </a:t>
            </a:r>
            <a:r>
              <a:rPr lang="en-US" altLang="id-ID" sz="3200" dirty="0" err="1">
                <a:effectLst/>
              </a:rPr>
              <a:t>menyebutkan</a:t>
            </a:r>
            <a:r>
              <a:rPr lang="en-US" altLang="id-ID" sz="3200" dirty="0">
                <a:effectLst/>
              </a:rPr>
              <a:t> </a:t>
            </a:r>
            <a:r>
              <a:rPr lang="en-US" altLang="id-ID" sz="3200" dirty="0" err="1">
                <a:effectLst/>
              </a:rPr>
              <a:t>alasan-alasannya</a:t>
            </a:r>
            <a:endParaRPr lang="en-US" altLang="id-ID" sz="3200" dirty="0">
              <a:effectLst/>
            </a:endParaRPr>
          </a:p>
          <a:p>
            <a:r>
              <a:rPr lang="en-US" altLang="id-ID" sz="3200" dirty="0" err="1">
                <a:effectLst/>
              </a:rPr>
              <a:t>Dimaksudkan</a:t>
            </a:r>
            <a:r>
              <a:rPr lang="en-US" altLang="id-ID" sz="3200" dirty="0">
                <a:effectLst/>
              </a:rPr>
              <a:t> </a:t>
            </a:r>
            <a:r>
              <a:rPr lang="en-US" altLang="id-ID" sz="3200" dirty="0" err="1">
                <a:effectLst/>
              </a:rPr>
              <a:t>untuk</a:t>
            </a:r>
            <a:r>
              <a:rPr lang="en-US" altLang="id-ID" sz="3200" dirty="0">
                <a:effectLst/>
              </a:rPr>
              <a:t> </a:t>
            </a:r>
            <a:r>
              <a:rPr lang="en-US" altLang="id-ID" sz="3200" dirty="0" err="1">
                <a:effectLst/>
              </a:rPr>
              <a:t>menampung</a:t>
            </a:r>
            <a:r>
              <a:rPr lang="en-US" altLang="id-ID" sz="3200" dirty="0">
                <a:effectLst/>
              </a:rPr>
              <a:t> data-data </a:t>
            </a:r>
            <a:r>
              <a:rPr lang="en-US" altLang="id-ID" sz="3200" dirty="0" err="1">
                <a:effectLst/>
              </a:rPr>
              <a:t>tambahan</a:t>
            </a:r>
            <a:r>
              <a:rPr lang="en-US" altLang="id-ID" sz="3200" dirty="0">
                <a:effectLst/>
              </a:rPr>
              <a:t> </a:t>
            </a:r>
            <a:r>
              <a:rPr lang="en-US" altLang="id-ID" sz="3200" dirty="0" err="1">
                <a:effectLst/>
              </a:rPr>
              <a:t>sebagai</a:t>
            </a:r>
            <a:r>
              <a:rPr lang="en-US" altLang="id-ID" sz="3200" dirty="0">
                <a:effectLst/>
              </a:rPr>
              <a:t> </a:t>
            </a:r>
            <a:r>
              <a:rPr lang="en-US" altLang="id-ID" sz="3200" dirty="0" err="1">
                <a:effectLst/>
              </a:rPr>
              <a:t>bahan</a:t>
            </a:r>
            <a:r>
              <a:rPr lang="en-US" altLang="id-ID" sz="3200" dirty="0">
                <a:effectLst/>
              </a:rPr>
              <a:t> </a:t>
            </a:r>
            <a:r>
              <a:rPr lang="en-US" altLang="id-ID" sz="3200" u="sng" dirty="0" err="1">
                <a:effectLst/>
              </a:rPr>
              <a:t>musyawarah</a:t>
            </a:r>
            <a:r>
              <a:rPr lang="en-US" altLang="id-ID" sz="3200" u="sng" dirty="0">
                <a:effectLst/>
              </a:rPr>
              <a:t> hakim.</a:t>
            </a:r>
          </a:p>
          <a:p>
            <a:r>
              <a:rPr lang="en-US" altLang="id-ID" sz="3200" dirty="0" err="1">
                <a:effectLst/>
              </a:rPr>
              <a:t>Musyawarah</a:t>
            </a:r>
            <a:r>
              <a:rPr lang="en-US" altLang="id-ID" sz="3200" dirty="0">
                <a:effectLst/>
              </a:rPr>
              <a:t> Hakim.   ?</a:t>
            </a:r>
          </a:p>
        </p:txBody>
      </p:sp>
    </p:spTree>
    <p:extLst>
      <p:ext uri="{BB962C8B-B14F-4D97-AF65-F5344CB8AC3E}">
        <p14:creationId xmlns:p14="http://schemas.microsoft.com/office/powerpoint/2010/main" val="294592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95400" y="557808"/>
            <a:ext cx="1072919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Alasan Gugurnya Penuntutan dalam KUHAP Baru</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Terdapat putusan pengadilan yang telah memperoleh kekuatan hukum tetap terhadap terdakwa atas perkara yang sama.</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Kedaluwarsa.</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Terdakwa meninggal dunia.</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Ditariknya pengaduan bagi tindak pidana aduan.</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Terdakwa membayar maksimum pidana denda atas tindak pidana yang hanya diancam dengan pidana denda paling banyak kategori II.</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Terdakwa membayar maksimum pidana denda kategori IV atas tindak pidana yang diancam dengan pidana penjara paling lama 1 tahun atau pidana denda paling banyak kategori III. </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Tercapainya penyelesaian perkara melalui mekanisme keadilan </a:t>
            </a:r>
            <a:r>
              <a:rPr lang="id-ID" sz="3600" dirty="0" err="1">
                <a:solidFill>
                  <a:schemeClr val="tx1"/>
                </a:solidFill>
                <a:latin typeface="Cambria" panose="02040503050406030204" pitchFamily="18" charset="0"/>
                <a:cs typeface="Arial" panose="020B0604020202020204" pitchFamily="34" charset="0"/>
              </a:rPr>
              <a:t>restoratif</a:t>
            </a:r>
            <a:r>
              <a:rPr lang="id-ID" sz="3600" dirty="0">
                <a:solidFill>
                  <a:schemeClr val="tx1"/>
                </a:solidFill>
                <a:latin typeface="Cambria" panose="02040503050406030204" pitchFamily="18" charset="0"/>
                <a:cs typeface="Arial" panose="020B0604020202020204" pitchFamily="34" charset="0"/>
              </a:rPr>
              <a:t>.</a:t>
            </a:r>
          </a:p>
          <a:p>
            <a:pPr marL="571500" indent="-571500" algn="just">
              <a:buFont typeface="Wingdings" pitchFamily="2" charset="2"/>
              <a:buChar char="q"/>
            </a:pPr>
            <a:r>
              <a:rPr lang="id-ID" sz="3600" dirty="0">
                <a:solidFill>
                  <a:schemeClr val="tx1"/>
                </a:solidFill>
                <a:latin typeface="Cambria" panose="02040503050406030204" pitchFamily="18" charset="0"/>
                <a:cs typeface="Arial" panose="020B0604020202020204" pitchFamily="34" charset="0"/>
              </a:rPr>
              <a:t>Diberikannya amnesti atau abolisi.</a:t>
            </a:r>
          </a:p>
        </p:txBody>
      </p:sp>
    </p:spTree>
    <p:extLst>
      <p:ext uri="{BB962C8B-B14F-4D97-AF65-F5344CB8AC3E}">
        <p14:creationId xmlns:p14="http://schemas.microsoft.com/office/powerpoint/2010/main" val="1461280091"/>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95400" y="557808"/>
            <a:ext cx="1072919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Saksi mahkota diberi keringanan</a:t>
            </a:r>
            <a:endParaRPr lang="id-ID" dirty="0"/>
          </a:p>
        </p:txBody>
      </p:sp>
      <p:sp>
        <p:nvSpPr>
          <p:cNvPr id="4" name="Content Placeholder 2"/>
          <p:cNvSpPr txBox="1">
            <a:spLocks/>
          </p:cNvSpPr>
          <p:nvPr/>
        </p:nvSpPr>
        <p:spPr>
          <a:xfrm>
            <a:off x="623392" y="1628800"/>
            <a:ext cx="10945216" cy="4680520"/>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Penuntut umum dapat menetapkan saksi mahkota dan diberi keringanan dari tuntutan pidana jika membantu mengungkapkan keterlibatan tersangka atau terdakwa lain yang patut dipidana dalam perkara yang sama. Penuntut umum memanggil tersangka yang akan dijadikan sebagai saksi mahkota beserta advokatnya untuk membahas isi kesepakatan dari perjanjian saksi mahkota.</a:t>
            </a:r>
          </a:p>
          <a:p>
            <a:pPr algn="just"/>
            <a:endParaRPr lang="id-ID" sz="3600" dirty="0">
              <a:solidFill>
                <a:schemeClr val="tx1"/>
              </a:solidFill>
              <a:latin typeface="Cambria" panose="02040503050406030204" pitchFamily="18" charset="0"/>
              <a:cs typeface="Arial" panose="020B0604020202020204" pitchFamily="34" charset="0"/>
            </a:endParaRPr>
          </a:p>
          <a:p>
            <a:pPr algn="just"/>
            <a:r>
              <a:rPr lang="id-ID" sz="3600" dirty="0">
                <a:solidFill>
                  <a:schemeClr val="tx1"/>
                </a:solidFill>
                <a:latin typeface="Cambria" panose="02040503050406030204" pitchFamily="18" charset="0"/>
                <a:cs typeface="Arial" panose="020B0604020202020204" pitchFamily="34" charset="0"/>
              </a:rPr>
              <a:t>Imbalan serta jaminan yang diberikan penuntut umum kepada saksi mahkota dapat berupa jaminan untuk tidak menuntut pidana mati atau pidana penjara seumur hidup. Jaminan untuk mengurangi ancaman tuntutan penjara sampai dengan 2/3 dari maksimal ancaman hukuman terhadap Pasal yang dituntut. Serta jaminan untuk menuntut pidana pengawasan atau denda, jika ancaman hukuman dari pasal yang disangkakan kurang dari 7 tahun.</a:t>
            </a:r>
          </a:p>
        </p:txBody>
      </p:sp>
    </p:spTree>
    <p:extLst>
      <p:ext uri="{BB962C8B-B14F-4D97-AF65-F5344CB8AC3E}">
        <p14:creationId xmlns:p14="http://schemas.microsoft.com/office/powerpoint/2010/main" val="150623271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95400" y="557808"/>
            <a:ext cx="1072919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Koordinasi Penyidik-Penuntut Umum dalam KUHAP Nasional</a:t>
            </a:r>
            <a:endParaRPr lang="id-ID" dirty="0"/>
          </a:p>
        </p:txBody>
      </p:sp>
      <p:sp>
        <p:nvSpPr>
          <p:cNvPr id="4" name="Content Placeholder 2"/>
          <p:cNvSpPr txBox="1">
            <a:spLocks/>
          </p:cNvSpPr>
          <p:nvPr/>
        </p:nvSpPr>
        <p:spPr>
          <a:xfrm>
            <a:off x="623392" y="1628800"/>
            <a:ext cx="10945216" cy="468052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Pasal 58 KUHAP baru menjadi pintu masuk perubahan: “Penanganan setiap tindak pidana dilaksanakan oleh Penyidik dengan melibatkan Penuntut Umum dengan cara berkoordinasi … dalam kerangka sistem peradilan pidana terpadu.” Rumusannya sederhana, tetapi mengandung pergeseran mendasar. Penyidik tidak lagi bekerja “sendiri” lalu baru mengundang Jaksa di ujung proses. Namun demikian, hal ini harus dipahami bahwa Jaksa harus terlibat sejak awal perkara.</a:t>
            </a:r>
          </a:p>
        </p:txBody>
      </p:sp>
    </p:spTree>
    <p:extLst>
      <p:ext uri="{BB962C8B-B14F-4D97-AF65-F5344CB8AC3E}">
        <p14:creationId xmlns:p14="http://schemas.microsoft.com/office/powerpoint/2010/main" val="934362446"/>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23392" y="908720"/>
            <a:ext cx="10945216" cy="540060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Pasal 59 ayat (4) KUHAP baru menegaskan bahwa koordinasi dilakukan sebelum dan setelah hasil penyidikan disampaikan kepada penuntut umum, serta wajib dituangkan dalam berita acara. Dengan ketentuan ini, koordinasi tidak lagi dipahami sebagai kegiatan yang baru dimulai setelah berkas diterima jaksa, melainkan komunikasi yang berlangsung terus-menerus sejak awal penyidikan. Pengaturan tersebut seharusnya memberikan ruang bagi penuntut umum untuk terlibat aktif dalam mengarahkan jalannya penyidikan, pengumpulan alat bukti, hingga ikut dalam penetapan tersangka. Lebih penting lagi, mekanisme ini memastikan seluruh tindakan penyidikan selaras dengan kebutuhan pembuktian di persidangan.</a:t>
            </a:r>
          </a:p>
        </p:txBody>
      </p:sp>
    </p:spTree>
    <p:extLst>
      <p:ext uri="{BB962C8B-B14F-4D97-AF65-F5344CB8AC3E}">
        <p14:creationId xmlns:p14="http://schemas.microsoft.com/office/powerpoint/2010/main" val="2511153019"/>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23392" y="908720"/>
            <a:ext cx="10945216" cy="5400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Melalui mekanisme koordinasi yang dimulai sejak SPDP, proses penyelidikan dan berlanjut hingga penelitian berkas, KUHAP baru menyediakan ruang bagi kedua dimensi itu untuk bersinergi secara lebih jelas. Sinergi inilah yang diharapkan dapat memperkuat kualitas penyidikan maupun penuntutan, sehingga proses pembuktian di persidangan dibangun secara lebih terstruktur, terarah, dan selaras dengan prinsip sistem peradilan pidana terpadu.</a:t>
            </a:r>
          </a:p>
        </p:txBody>
      </p:sp>
    </p:spTree>
    <p:extLst>
      <p:ext uri="{BB962C8B-B14F-4D97-AF65-F5344CB8AC3E}">
        <p14:creationId xmlns:p14="http://schemas.microsoft.com/office/powerpoint/2010/main" val="285491753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1. PEMBUKTIAN</a:t>
            </a:r>
          </a:p>
        </p:txBody>
      </p:sp>
      <p:sp>
        <p:nvSpPr>
          <p:cNvPr id="3" name="Content Placeholder 2"/>
          <p:cNvSpPr>
            <a:spLocks noGrp="1"/>
          </p:cNvSpPr>
          <p:nvPr>
            <p:ph sz="quarter" idx="1"/>
          </p:nvPr>
        </p:nvSpPr>
        <p:spPr>
          <a:xfrm>
            <a:off x="1825752" y="2209800"/>
            <a:ext cx="8503920" cy="3889248"/>
          </a:xfrm>
        </p:spPr>
        <p:txBody>
          <a:bodyPr/>
          <a:lstStyle/>
          <a:p>
            <a:pPr algn="just"/>
            <a:r>
              <a:rPr lang="en-US" dirty="0" err="1"/>
              <a:t>Sistem</a:t>
            </a:r>
            <a:r>
              <a:rPr lang="en-US" dirty="0"/>
              <a:t> </a:t>
            </a:r>
            <a:r>
              <a:rPr lang="en-US" dirty="0" err="1"/>
              <a:t>pembuktian</a:t>
            </a:r>
            <a:r>
              <a:rPr lang="en-US" dirty="0"/>
              <a:t> yang </a:t>
            </a:r>
            <a:r>
              <a:rPr lang="en-US" dirty="0" err="1"/>
              <a:t>dianut</a:t>
            </a:r>
            <a:r>
              <a:rPr lang="en-US" dirty="0"/>
              <a:t> KUHAP </a:t>
            </a:r>
            <a:r>
              <a:rPr lang="en-US" dirty="0" err="1"/>
              <a:t>adalah</a:t>
            </a:r>
            <a:r>
              <a:rPr lang="en-US" dirty="0"/>
              <a:t> </a:t>
            </a:r>
            <a:r>
              <a:rPr lang="en-US" dirty="0" err="1"/>
              <a:t>sistem</a:t>
            </a:r>
            <a:r>
              <a:rPr lang="en-US" dirty="0"/>
              <a:t> </a:t>
            </a:r>
            <a:r>
              <a:rPr lang="en-US" dirty="0" err="1"/>
              <a:t>pembuktian</a:t>
            </a:r>
            <a:r>
              <a:rPr lang="en-US" dirty="0"/>
              <a:t> </a:t>
            </a:r>
            <a:r>
              <a:rPr lang="en-US" dirty="0" err="1"/>
              <a:t>campuran</a:t>
            </a:r>
            <a:r>
              <a:rPr lang="en-US" dirty="0"/>
              <a:t> </a:t>
            </a:r>
            <a:r>
              <a:rPr lang="en-US" dirty="0" err="1"/>
              <a:t>atau</a:t>
            </a:r>
            <a:r>
              <a:rPr lang="en-US" dirty="0"/>
              <a:t> </a:t>
            </a:r>
            <a:r>
              <a:rPr lang="en-US" dirty="0" err="1"/>
              <a:t>gabungan</a:t>
            </a:r>
            <a:r>
              <a:rPr lang="en-US" dirty="0"/>
              <a:t> </a:t>
            </a:r>
            <a:r>
              <a:rPr lang="en-US" dirty="0" err="1"/>
              <a:t>yakni</a:t>
            </a:r>
            <a:r>
              <a:rPr lang="en-US" dirty="0"/>
              <a:t> </a:t>
            </a:r>
            <a:r>
              <a:rPr lang="en-US" dirty="0" err="1"/>
              <a:t>sistem</a:t>
            </a:r>
            <a:r>
              <a:rPr lang="en-US" dirty="0"/>
              <a:t> </a:t>
            </a:r>
            <a:r>
              <a:rPr lang="en-US" dirty="0" err="1"/>
              <a:t>pembuktian</a:t>
            </a:r>
            <a:r>
              <a:rPr lang="en-US" dirty="0"/>
              <a:t> </a:t>
            </a:r>
            <a:r>
              <a:rPr lang="en-US" dirty="0" err="1"/>
              <a:t>posistif</a:t>
            </a:r>
            <a:r>
              <a:rPr lang="en-US" dirty="0"/>
              <a:t> </a:t>
            </a:r>
            <a:r>
              <a:rPr lang="en-US" dirty="0" err="1"/>
              <a:t>ditambah</a:t>
            </a:r>
            <a:r>
              <a:rPr lang="en-US" dirty="0"/>
              <a:t> </a:t>
            </a:r>
            <a:r>
              <a:rPr lang="en-US" dirty="0" err="1"/>
              <a:t>dengan</a:t>
            </a:r>
            <a:r>
              <a:rPr lang="en-US" dirty="0"/>
              <a:t> </a:t>
            </a:r>
            <a:r>
              <a:rPr lang="en-US" dirty="0" err="1"/>
              <a:t>kenyakinan</a:t>
            </a:r>
            <a:r>
              <a:rPr lang="en-US" dirty="0"/>
              <a:t> hakim.</a:t>
            </a:r>
          </a:p>
          <a:p>
            <a:pPr algn="just">
              <a:buNone/>
            </a:pPr>
            <a:endParaRPr lang="en-US" dirty="0"/>
          </a:p>
          <a:p>
            <a:pPr algn="just"/>
            <a:r>
              <a:rPr lang="en-US" dirty="0" err="1"/>
              <a:t>Alat</a:t>
            </a:r>
            <a:r>
              <a:rPr lang="en-US" dirty="0"/>
              <a:t> </a:t>
            </a:r>
            <a:r>
              <a:rPr lang="en-US" dirty="0" err="1"/>
              <a:t>bukti</a:t>
            </a:r>
            <a:r>
              <a:rPr lang="en-US" dirty="0"/>
              <a:t> </a:t>
            </a:r>
            <a:r>
              <a:rPr lang="en-US" dirty="0" err="1"/>
              <a:t>diatur</a:t>
            </a:r>
            <a:r>
              <a:rPr lang="en-US" dirty="0"/>
              <a:t> </a:t>
            </a:r>
            <a:r>
              <a:rPr lang="en-US" dirty="0" err="1"/>
              <a:t>dalam</a:t>
            </a:r>
            <a:r>
              <a:rPr lang="en-US" dirty="0"/>
              <a:t> </a:t>
            </a:r>
            <a:r>
              <a:rPr lang="en-US" dirty="0" err="1"/>
              <a:t>Pasal</a:t>
            </a:r>
            <a:r>
              <a:rPr lang="en-US" dirty="0"/>
              <a:t> 184 </a:t>
            </a:r>
            <a:r>
              <a:rPr lang="en-US" dirty="0" err="1"/>
              <a:t>ayat</a:t>
            </a:r>
            <a:r>
              <a:rPr lang="en-US" dirty="0"/>
              <a:t> 1 KUHAP.</a:t>
            </a:r>
          </a:p>
        </p:txBody>
      </p:sp>
    </p:spTree>
    <p:extLst>
      <p:ext uri="{BB962C8B-B14F-4D97-AF65-F5344CB8AC3E}">
        <p14:creationId xmlns:p14="http://schemas.microsoft.com/office/powerpoint/2010/main" val="762774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95400" y="557808"/>
            <a:ext cx="1072919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Peralihan Pemeriksaan Acara Biasa Menjadi Acara Singkat</a:t>
            </a:r>
            <a:endParaRPr lang="id-ID" dirty="0"/>
          </a:p>
        </p:txBody>
      </p:sp>
      <p:sp>
        <p:nvSpPr>
          <p:cNvPr id="4" name="Content Placeholder 2"/>
          <p:cNvSpPr txBox="1">
            <a:spLocks/>
          </p:cNvSpPr>
          <p:nvPr/>
        </p:nvSpPr>
        <p:spPr>
          <a:xfrm>
            <a:off x="623392" y="1628800"/>
            <a:ext cx="10945216" cy="468052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Dalam kerangka normatif RKUHAP, pengakuan bersalah menjadi titik krusial yang memungkinkan perubahan acara pemeriksaan. Pasal 78 ayat (9) memastikan bahwa apabila hakim menerima pengakuan bersalah Terdakwa, persidangan dapat dilanjutkan dengan acara singkat. Namun, pengakuan tersebut tidak dapat diterima begitu saja, Pasal 205 ayat (2) mengharuskan hakim memeriksa apakah pengakuan diberikan secara sukarela, tanpa paksaan, disertai pemahaman atas hak-hak Terdakwa, serta didukung bukti permulaan yang memadai.</a:t>
            </a:r>
          </a:p>
        </p:txBody>
      </p:sp>
    </p:spTree>
    <p:extLst>
      <p:ext uri="{BB962C8B-B14F-4D97-AF65-F5344CB8AC3E}">
        <p14:creationId xmlns:p14="http://schemas.microsoft.com/office/powerpoint/2010/main" val="1753372680"/>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AFC4FEDF-2B3D-47E1-9159-2C2034B5CA0F}"/>
              </a:ext>
            </a:extLst>
          </p:cNvPr>
          <p:cNvSpPr txBox="1">
            <a:spLocks/>
          </p:cNvSpPr>
          <p:nvPr/>
        </p:nvSpPr>
        <p:spPr>
          <a:xfrm>
            <a:off x="839787" y="336430"/>
            <a:ext cx="9831087"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sz="3600" dirty="0">
                <a:solidFill>
                  <a:srgbClr val="C00000"/>
                </a:solidFill>
              </a:rPr>
              <a:t>TEORI PEMBUKTIAN DI DALAM KUHAP</a:t>
            </a:r>
          </a:p>
        </p:txBody>
      </p:sp>
      <p:sp>
        <p:nvSpPr>
          <p:cNvPr id="4" name="TextBox 3">
            <a:extLst>
              <a:ext uri="{FF2B5EF4-FFF2-40B4-BE49-F238E27FC236}">
                <a16:creationId xmlns:a16="http://schemas.microsoft.com/office/drawing/2014/main" id="{BF7BB986-A7A5-4C95-8E24-EA27C66C9201}"/>
              </a:ext>
            </a:extLst>
          </p:cNvPr>
          <p:cNvSpPr txBox="1"/>
          <p:nvPr/>
        </p:nvSpPr>
        <p:spPr>
          <a:xfrm>
            <a:off x="695400" y="1215673"/>
            <a:ext cx="10527566" cy="4093428"/>
          </a:xfrm>
          <a:prstGeom prst="rect">
            <a:avLst/>
          </a:prstGeom>
          <a:noFill/>
        </p:spPr>
        <p:txBody>
          <a:bodyPr wrap="square" rtlCol="0">
            <a:spAutoFit/>
          </a:bodyPr>
          <a:lstStyle/>
          <a:p>
            <a:pPr algn="just"/>
            <a:r>
              <a:rPr lang="id-ID" sz="2000" dirty="0">
                <a:effectLst/>
                <a:latin typeface="Times New Roman" panose="02020603050405020304" pitchFamily="18" charset="0"/>
                <a:ea typeface="Times New Roman" panose="02020603050405020304" pitchFamily="18" charset="0"/>
              </a:rPr>
              <a:t>KUHAP  menggunakan teori pembuktian berdasarkan undang-undang secara negatif (</a:t>
            </a:r>
            <a:r>
              <a:rPr lang="id-ID" sz="2000" i="1" dirty="0">
                <a:effectLst/>
                <a:latin typeface="Times New Roman" panose="02020603050405020304" pitchFamily="18" charset="0"/>
                <a:ea typeface="Times New Roman" panose="02020603050405020304" pitchFamily="18" charset="0"/>
              </a:rPr>
              <a:t>negatif </a:t>
            </a:r>
            <a:r>
              <a:rPr lang="id-ID" sz="2000" i="1" dirty="0" err="1">
                <a:effectLst/>
                <a:latin typeface="Times New Roman" panose="02020603050405020304" pitchFamily="18" charset="0"/>
                <a:ea typeface="Times New Roman" panose="02020603050405020304" pitchFamily="18" charset="0"/>
              </a:rPr>
              <a:t>wettelijk</a:t>
            </a:r>
            <a:r>
              <a:rPr lang="id-ID" sz="2000" dirty="0">
                <a:effectLst/>
                <a:latin typeface="Times New Roman" panose="02020603050405020304" pitchFamily="18" charset="0"/>
                <a:ea typeface="Times New Roman" panose="02020603050405020304" pitchFamily="18" charset="0"/>
              </a:rPr>
              <a:t>). Menurut teori ini , dalam hal membuktikan kesalahan terdakwa melakukan tindak pidana yang didakwakan kepadanya, hakim tidak sepenuhnya mengandalkan alat-alat bukti serta dengan cara-cara yang ditentukan oleh undang-undang. Itu tidak cukup, tetapi harus disertai pula keyakinan bahwa terdakwa bersalah melakukan tindak pidana. Keyakinan yang dibentuk ini haruslah berdasarkan atas fakta-fakta yang diperoleh dari alat bukti yang ditentukan undang-udang. Kegiatan pembuktian didasarkan pada dua hal, yaitu alat-alat bukti dan keyakinan yang merupakan kesatuan yang tidak dipisahkan, yang tidak berdiri sendiri-sendiri. Hukum acara kita menganut sistem pembuktian ini sebagaimana terlihat dari isi pasal 183 KUHAP </a:t>
            </a:r>
            <a:endParaRPr lang="en-ID" sz="2000" dirty="0">
              <a:effectLst/>
              <a:latin typeface="Times New Roman" panose="02020603050405020304" pitchFamily="18" charset="0"/>
              <a:ea typeface="Times New Roman" panose="02020603050405020304" pitchFamily="18" charset="0"/>
            </a:endParaRPr>
          </a:p>
          <a:p>
            <a:pPr algn="just"/>
            <a:r>
              <a:rPr lang="id-ID" sz="2000" i="1" dirty="0">
                <a:effectLst/>
                <a:latin typeface="Times New Roman" panose="02020603050405020304" pitchFamily="18" charset="0"/>
                <a:ea typeface="Times New Roman" panose="02020603050405020304" pitchFamily="18" charset="0"/>
              </a:rPr>
              <a:t>“Hakim tidak boleh menjatuhkan pidana kepada seseorang kecuali apabila dengan sekurang-kurangnya dua alat bukti sah ia memperoleh keyakinan  bahwa suatu tindak pidana benar-benar terjadi dan bahwa terdakwalah yang bersalah melakukannya”.</a:t>
            </a:r>
            <a:endParaRPr lang="en-ID" sz="2000" dirty="0">
              <a:effectLst/>
              <a:latin typeface="Times New Roman" panose="02020603050405020304" pitchFamily="18" charset="0"/>
              <a:ea typeface="Times New Roman" panose="02020603050405020304" pitchFamily="18" charset="0"/>
            </a:endParaRPr>
          </a:p>
          <a:p>
            <a:pPr algn="just"/>
            <a:r>
              <a:rPr lang="en-US" sz="2000" dirty="0">
                <a:effectLst/>
                <a:latin typeface="Times New Roman" panose="02020603050405020304" pitchFamily="18" charset="0"/>
                <a:ea typeface="Times New Roman" panose="02020603050405020304" pitchFamily="18" charset="0"/>
              </a:rPr>
              <a:t> </a:t>
            </a:r>
            <a:endParaRPr lang="en-ID"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9060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AFC4FEDF-2B3D-47E1-9159-2C2034B5CA0F}"/>
              </a:ext>
            </a:extLst>
          </p:cNvPr>
          <p:cNvSpPr txBox="1">
            <a:spLocks/>
          </p:cNvSpPr>
          <p:nvPr/>
        </p:nvSpPr>
        <p:spPr>
          <a:xfrm>
            <a:off x="839787" y="336430"/>
            <a:ext cx="9831087" cy="759126"/>
          </a:xfrm>
          <a:prstGeom prst="rect">
            <a:avLst/>
          </a:prstGeom>
        </p:spPr>
        <p:txBody>
          <a:bodyPr>
            <a:normAutofit fontScale="775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sz="3600" dirty="0">
                <a:solidFill>
                  <a:srgbClr val="C00000"/>
                </a:solidFill>
              </a:rPr>
              <a:t>PUTUSAN HAKIM  DAPAT MENGGUNAKAN </a:t>
            </a:r>
            <a:r>
              <a:rPr lang="id-ID" sz="3600" b="1" dirty="0">
                <a:effectLst/>
                <a:latin typeface="Times New Roman" panose="02020603050405020304" pitchFamily="18" charset="0"/>
                <a:ea typeface="Times New Roman" panose="02020603050405020304" pitchFamily="18" charset="0"/>
                <a:cs typeface="Times New Roman" panose="02020603050405020304" pitchFamily="18" charset="0"/>
              </a:rPr>
              <a:t>asas </a:t>
            </a:r>
            <a:r>
              <a:rPr lang="id-ID" sz="3600" b="1" i="1"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lang="id-ID" sz="3600" b="1" i="1" dirty="0" err="1">
                <a:effectLst/>
                <a:latin typeface="Times New Roman" panose="02020603050405020304" pitchFamily="18" charset="0"/>
                <a:ea typeface="Times New Roman" panose="02020603050405020304" pitchFamily="18" charset="0"/>
                <a:cs typeface="Times New Roman" panose="02020603050405020304" pitchFamily="18" charset="0"/>
              </a:rPr>
              <a:t>dubio</a:t>
            </a:r>
            <a:r>
              <a:rPr lang="id-ID" sz="3600" b="1" i="1" dirty="0">
                <a:effectLst/>
                <a:latin typeface="Times New Roman" panose="02020603050405020304" pitchFamily="18" charset="0"/>
                <a:ea typeface="Times New Roman" panose="02020603050405020304" pitchFamily="18" charset="0"/>
                <a:cs typeface="Times New Roman" panose="02020603050405020304" pitchFamily="18" charset="0"/>
              </a:rPr>
              <a:t> pro </a:t>
            </a:r>
            <a:r>
              <a:rPr lang="id-ID" sz="3600" b="1" i="1" dirty="0" err="1">
                <a:effectLst/>
                <a:latin typeface="Times New Roman" panose="02020603050405020304" pitchFamily="18" charset="0"/>
                <a:ea typeface="Times New Roman" panose="02020603050405020304" pitchFamily="18" charset="0"/>
                <a:cs typeface="Times New Roman" panose="02020603050405020304" pitchFamily="18" charset="0"/>
              </a:rPr>
              <a:t>reo</a:t>
            </a:r>
            <a:endParaRPr lang="en-US" sz="3600" dirty="0">
              <a:solidFill>
                <a:srgbClr val="C00000"/>
              </a:solidFill>
            </a:endParaRPr>
          </a:p>
        </p:txBody>
      </p:sp>
      <p:sp>
        <p:nvSpPr>
          <p:cNvPr id="4" name="TextBox 3">
            <a:extLst>
              <a:ext uri="{FF2B5EF4-FFF2-40B4-BE49-F238E27FC236}">
                <a16:creationId xmlns:a16="http://schemas.microsoft.com/office/drawing/2014/main" id="{BF7BB986-A7A5-4C95-8E24-EA27C66C9201}"/>
              </a:ext>
            </a:extLst>
          </p:cNvPr>
          <p:cNvSpPr txBox="1"/>
          <p:nvPr/>
        </p:nvSpPr>
        <p:spPr>
          <a:xfrm>
            <a:off x="767408" y="1163914"/>
            <a:ext cx="10429679" cy="5293757"/>
          </a:xfrm>
          <a:prstGeom prst="rect">
            <a:avLst/>
          </a:prstGeom>
          <a:noFill/>
        </p:spPr>
        <p:txBody>
          <a:bodyPr wrap="square" rtlCol="0">
            <a:spAutoFit/>
          </a:bodyPr>
          <a:lstStyle/>
          <a:p>
            <a:pPr marL="361950" indent="-361950">
              <a:buFont typeface="Arial" panose="020B0604020202020204" pitchFamily="34" charset="0"/>
              <a:buChar char="•"/>
            </a:pPr>
            <a:endParaRPr lang="en-US" dirty="0">
              <a:effectLst/>
              <a:latin typeface="Times New Roman" panose="02020603050405020304" pitchFamily="18" charset="0"/>
              <a:ea typeface="Times New Roman" panose="02020603050405020304" pitchFamily="18" charset="0"/>
            </a:endParaRPr>
          </a:p>
          <a:p>
            <a:pPr marL="285750" indent="-285750">
              <a:buFont typeface="Wingdings" panose="05000000000000000000" pitchFamily="2" charset="2"/>
              <a:buChar char="q"/>
            </a:pP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KUHAP mengatur keadaan bila proses pengambilan putusan dalam musyawarah majelis hakim tidak dicapai hasil pemufakatan bulat, dan tidak dapat diambil putusan berdasarkan suara terbanyak (karena pendapat anggota majelis hakim berbeda-beda), maka putusan yang dipilih adalah pendapat hakim yang paling menguntungkan bagi terdakwa.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Pasal 182 ayat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6)</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lgn="just">
              <a:buFont typeface="Wingdings" panose="05000000000000000000" pitchFamily="2" charset="2"/>
              <a:buChar char="q"/>
              <a:tabLst>
                <a:tab pos="457200" algn="l"/>
              </a:tabLst>
            </a:pP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Apabila hakim berdasarkan alat bukti yang ada masih memiliki </a:t>
            </a:r>
            <a:r>
              <a:rPr lang="id-ID" sz="1600" dirty="0" err="1">
                <a:effectLst/>
                <a:latin typeface="Times New Roman" panose="02020603050405020304" pitchFamily="18" charset="0"/>
                <a:ea typeface="Times New Roman" panose="02020603050405020304" pitchFamily="18" charset="0"/>
                <a:cs typeface="Times New Roman" panose="02020603050405020304" pitchFamily="18" charset="0"/>
              </a:rPr>
              <a:t>keragu-raguan</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mengenai bersalah atau tidaknya terdakwa  maka hakim menggunakan </a:t>
            </a:r>
            <a:r>
              <a:rPr lang="id-ID" sz="1600" b="1" dirty="0">
                <a:effectLst/>
                <a:latin typeface="Times New Roman" panose="02020603050405020304" pitchFamily="18" charset="0"/>
                <a:ea typeface="Times New Roman" panose="02020603050405020304" pitchFamily="18" charset="0"/>
                <a:cs typeface="Times New Roman" panose="02020603050405020304" pitchFamily="18" charset="0"/>
              </a:rPr>
              <a:t>asas </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lang="id-ID" sz="1600" b="1" i="1" dirty="0" err="1">
                <a:effectLst/>
                <a:latin typeface="Times New Roman" panose="02020603050405020304" pitchFamily="18" charset="0"/>
                <a:ea typeface="Times New Roman" panose="02020603050405020304" pitchFamily="18" charset="0"/>
                <a:cs typeface="Times New Roman" panose="02020603050405020304" pitchFamily="18" charset="0"/>
              </a:rPr>
              <a:t>dubio</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 pro </a:t>
            </a:r>
            <a:r>
              <a:rPr lang="id-ID" sz="1600" b="1" i="1" dirty="0" err="1">
                <a:effectLst/>
                <a:latin typeface="Times New Roman" panose="02020603050405020304" pitchFamily="18" charset="0"/>
                <a:ea typeface="Times New Roman" panose="02020603050405020304" pitchFamily="18" charset="0"/>
                <a:cs typeface="Times New Roman" panose="02020603050405020304" pitchFamily="18" charset="0"/>
              </a:rPr>
              <a:t>reo</a:t>
            </a:r>
            <a:r>
              <a:rPr lang="id-ID"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lgn="just">
              <a:buFont typeface="Wingdings" panose="05000000000000000000" pitchFamily="2" charset="2"/>
              <a:buChar char="q"/>
              <a:tabLst>
                <a:tab pos="457200" algn="l"/>
              </a:tabLst>
            </a:pP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Asas</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lang="id-ID" sz="1600" b="1" i="1" dirty="0" err="1">
                <a:effectLst/>
                <a:latin typeface="Times New Roman" panose="02020603050405020304" pitchFamily="18" charset="0"/>
                <a:ea typeface="Times New Roman" panose="02020603050405020304" pitchFamily="18" charset="0"/>
                <a:cs typeface="Times New Roman" panose="02020603050405020304" pitchFamily="18" charset="0"/>
              </a:rPr>
              <a:t>dubio</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 pro </a:t>
            </a:r>
            <a:r>
              <a:rPr lang="id-ID" sz="1600" b="1" i="1" dirty="0" err="1">
                <a:effectLst/>
                <a:latin typeface="Times New Roman" panose="02020603050405020304" pitchFamily="18" charset="0"/>
                <a:ea typeface="Times New Roman" panose="02020603050405020304" pitchFamily="18" charset="0"/>
                <a:cs typeface="Times New Roman" panose="02020603050405020304" pitchFamily="18" charset="0"/>
              </a:rPr>
              <a:t>reo</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sendiri sudah sering digunakan Mahkamah Agung (“MA”) untuk memutus perkara, di antaranya dalam </a:t>
            </a:r>
            <a:r>
              <a:rPr lang="id-ID" sz="1600" b="1"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Putusan Mahkamah Agung No. 33 K/MIL/2009</a:t>
            </a:r>
            <a:r>
              <a:rPr lang="id-ID"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yang salah satu pertimbangannya menyebutkan bahwa:</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r>
              <a:rPr lang="id-ID" sz="1600" dirty="0">
                <a:effectLst/>
                <a:latin typeface="Times New Roman" panose="02020603050405020304" pitchFamily="18" charset="0"/>
                <a:ea typeface="Times New Roman" panose="02020603050405020304" pitchFamily="18" charset="0"/>
              </a:rPr>
              <a:t>“</a:t>
            </a:r>
            <a:r>
              <a:rPr lang="id-ID" sz="1600" i="1" dirty="0">
                <a:effectLst/>
                <a:latin typeface="Times New Roman" panose="02020603050405020304" pitchFamily="18" charset="0"/>
                <a:ea typeface="Times New Roman" panose="02020603050405020304" pitchFamily="18" charset="0"/>
              </a:rPr>
              <a:t>asas IN DUBIO PRO REO yang menyatakan jika terjadi </a:t>
            </a:r>
            <a:r>
              <a:rPr lang="id-ID" sz="1600" i="1" dirty="0" err="1">
                <a:effectLst/>
                <a:latin typeface="Times New Roman" panose="02020603050405020304" pitchFamily="18" charset="0"/>
                <a:ea typeface="Times New Roman" panose="02020603050405020304" pitchFamily="18" charset="0"/>
              </a:rPr>
              <a:t>keragu-raguan</a:t>
            </a:r>
            <a:r>
              <a:rPr lang="id-ID" sz="1600" i="1" dirty="0">
                <a:effectLst/>
                <a:latin typeface="Times New Roman" panose="02020603050405020304" pitchFamily="18" charset="0"/>
                <a:ea typeface="Times New Roman" panose="02020603050405020304" pitchFamily="18" charset="0"/>
              </a:rPr>
              <a:t> apakah Terdakwa salah atau tidak maka sebaiknya diberikan hal yang menguntungkan bagi Terdakwa yaitu dibebaskan dari dakwaan.</a:t>
            </a:r>
            <a:r>
              <a:rPr lang="id-ID" sz="1600" dirty="0">
                <a:effectLst/>
                <a:latin typeface="Times New Roman" panose="02020603050405020304" pitchFamily="18" charset="0"/>
                <a:ea typeface="Times New Roman" panose="02020603050405020304" pitchFamily="18" charset="0"/>
              </a:rPr>
              <a:t>”</a:t>
            </a:r>
            <a:endParaRPr lang="en-ID" sz="1600" dirty="0">
              <a:effectLst/>
              <a:latin typeface="Times New Roman" panose="02020603050405020304" pitchFamily="18" charset="0"/>
              <a:ea typeface="Times New Roman" panose="02020603050405020304" pitchFamily="18" charset="0"/>
            </a:endParaRPr>
          </a:p>
          <a:p>
            <a:pPr marL="285750" lvl="0" indent="-285750" algn="just">
              <a:buFont typeface="Wingdings" panose="05000000000000000000" pitchFamily="2" charset="2"/>
              <a:buChar char="q"/>
              <a:tabLst>
                <a:tab pos="457200" algn="l"/>
              </a:tabLst>
            </a:pP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Selain itu, MA juga pernah berpendapat mengenai hubungan antara hukum acara pidana dengan asas </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lang="id-ID" sz="1600" i="1" dirty="0" err="1">
                <a:effectLst/>
                <a:latin typeface="Times New Roman" panose="02020603050405020304" pitchFamily="18" charset="0"/>
                <a:ea typeface="Times New Roman" panose="02020603050405020304" pitchFamily="18" charset="0"/>
                <a:cs typeface="Times New Roman" panose="02020603050405020304" pitchFamily="18" charset="0"/>
              </a:rPr>
              <a:t>dubio</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pro </a:t>
            </a:r>
            <a:r>
              <a:rPr lang="id-ID" sz="1600" i="1" dirty="0" err="1">
                <a:effectLst/>
                <a:latin typeface="Times New Roman" panose="02020603050405020304" pitchFamily="18" charset="0"/>
                <a:ea typeface="Times New Roman" panose="02020603050405020304" pitchFamily="18" charset="0"/>
                <a:cs typeface="Times New Roman" panose="02020603050405020304" pitchFamily="18" charset="0"/>
              </a:rPr>
              <a:t>reo</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pada </a:t>
            </a:r>
            <a:r>
              <a:rPr lang="id-ID" sz="1600" b="1"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Putusan Mahkamah Agung No. 2175/K/</a:t>
            </a:r>
            <a:r>
              <a:rPr lang="id-ID" sz="1600" b="1" u="sng"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Pid</a:t>
            </a:r>
            <a:r>
              <a:rPr lang="id-ID" sz="1600" b="1"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/2007</a:t>
            </a:r>
            <a:r>
              <a:rPr lang="id-ID"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yang salah satu </a:t>
            </a:r>
            <a:r>
              <a:rPr lang="id-ID" sz="1600" dirty="0" err="1">
                <a:effectLst/>
                <a:latin typeface="Times New Roman" panose="02020603050405020304" pitchFamily="18" charset="0"/>
                <a:ea typeface="Times New Roman" panose="02020603050405020304" pitchFamily="18" charset="0"/>
                <a:cs typeface="Times New Roman" panose="02020603050405020304" pitchFamily="18" charset="0"/>
              </a:rPr>
              <a:t>pertimbanganya</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menyatakan:</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lgn="just">
              <a:buFont typeface="Wingdings" panose="05000000000000000000" pitchFamily="2" charset="2"/>
              <a:buChar char="q"/>
              <a:tabLst>
                <a:tab pos="457200" algn="l"/>
              </a:tabLst>
            </a:pP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“...sistem pembuktian di negara kita memakai sistem </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id-ID" sz="1600" dirty="0" err="1">
                <a:effectLst/>
                <a:latin typeface="Times New Roman" panose="02020603050405020304" pitchFamily="18" charset="0"/>
                <a:ea typeface="Times New Roman" panose="02020603050405020304" pitchFamily="18" charset="0"/>
                <a:cs typeface="Times New Roman" panose="02020603050405020304" pitchFamily="18" charset="0"/>
              </a:rPr>
              <a:t>Negatief</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600" dirty="0" err="1">
                <a:effectLst/>
                <a:latin typeface="Times New Roman" panose="02020603050405020304" pitchFamily="18" charset="0"/>
                <a:ea typeface="Times New Roman" panose="02020603050405020304" pitchFamily="18" charset="0"/>
                <a:cs typeface="Times New Roman" panose="02020603050405020304" pitchFamily="18" charset="0"/>
              </a:rPr>
              <a:t>Wettelijk</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600" i="1" u="sng" dirty="0">
                <a:effectLst/>
                <a:latin typeface="Times New Roman" panose="02020603050405020304" pitchFamily="18" charset="0"/>
                <a:ea typeface="Times New Roman" panose="02020603050405020304" pitchFamily="18" charset="0"/>
                <a:cs typeface="Times New Roman" panose="02020603050405020304" pitchFamily="18" charset="0"/>
              </a:rPr>
              <a:t>yaitu keyakinan yang disertai dengan mempergunakan alat-alat bukti yang sah</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menurut </a:t>
            </a:r>
            <a:r>
              <a:rPr lang="id-ID" sz="1600" i="1" dirty="0" err="1">
                <a:effectLst/>
                <a:latin typeface="Times New Roman" panose="02020603050405020304" pitchFamily="18" charset="0"/>
                <a:ea typeface="Times New Roman" panose="02020603050405020304" pitchFamily="18" charset="0"/>
                <a:cs typeface="Times New Roman" panose="02020603050405020304" pitchFamily="18" charset="0"/>
              </a:rPr>
              <a:t>Undang-Undang</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Hal ini dapat terlihat pada </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Pasal 183 </a:t>
            </a:r>
            <a:r>
              <a:rPr lang="id-ID" sz="1600" b="1" u="sng"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Undang-Undang</a:t>
            </a:r>
            <a:r>
              <a:rPr lang="id-ID" sz="1600" b="1"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 No. 8 Tahun 1981 tentang Hukum Acara Pidana</a:t>
            </a:r>
            <a:r>
              <a:rPr lang="id-ID" sz="16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id-ID" sz="1600" b="1" i="1" dirty="0">
                <a:effectLst/>
                <a:latin typeface="Times New Roman" panose="02020603050405020304" pitchFamily="18" charset="0"/>
                <a:ea typeface="Times New Roman" panose="02020603050405020304" pitchFamily="18" charset="0"/>
                <a:cs typeface="Times New Roman" panose="02020603050405020304" pitchFamily="18" charset="0"/>
              </a:rPr>
              <a:t>KUHAP”)</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yang berbunyi sebagai berikut: "</a:t>
            </a:r>
            <a:r>
              <a:rPr lang="id-ID" sz="1600" i="1" u="sng" dirty="0">
                <a:effectLst/>
                <a:latin typeface="Times New Roman" panose="02020603050405020304" pitchFamily="18" charset="0"/>
                <a:ea typeface="Times New Roman" panose="02020603050405020304" pitchFamily="18" charset="0"/>
                <a:cs typeface="Times New Roman" panose="02020603050405020304" pitchFamily="18" charset="0"/>
              </a:rPr>
              <a:t>Hakim tidak boleh menjatuhkan putusan pidana kepada seseorang, kecuali</a:t>
            </a:r>
            <a:r>
              <a:rPr lang="id-ID" sz="1600" i="1" dirty="0">
                <a:effectLst/>
                <a:latin typeface="Times New Roman" panose="02020603050405020304" pitchFamily="18" charset="0"/>
                <a:ea typeface="Times New Roman" panose="02020603050405020304" pitchFamily="18" charset="0"/>
                <a:cs typeface="Times New Roman" panose="02020603050405020304" pitchFamily="18" charset="0"/>
              </a:rPr>
              <a:t> apabila dengan sekurang-kurangnya dua alat bukti yang sah </a:t>
            </a:r>
            <a:r>
              <a:rPr lang="id-ID" sz="1600" i="1" u="sng" dirty="0">
                <a:effectLst/>
                <a:latin typeface="Times New Roman" panose="02020603050405020304" pitchFamily="18" charset="0"/>
                <a:ea typeface="Times New Roman" panose="02020603050405020304" pitchFamily="18" charset="0"/>
                <a:cs typeface="Times New Roman" panose="02020603050405020304" pitchFamily="18" charset="0"/>
              </a:rPr>
              <a:t>ia memperoleh keyakinan, bahwa suatu tindak pidana benar-benar terjadi dan bahwa Terdakwalah yang bersalah melakukannya</a:t>
            </a:r>
            <a:r>
              <a:rPr lang="id-ID"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r>
              <a:rPr lang="id-ID" sz="1600" dirty="0">
                <a:effectLst/>
                <a:latin typeface="Times New Roman" panose="02020603050405020304" pitchFamily="18" charset="0"/>
                <a:ea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endParaRPr>
          </a:p>
          <a:p>
            <a:pPr algn="just"/>
            <a:r>
              <a:rPr lang="en-US" dirty="0">
                <a:effectLst/>
                <a:latin typeface="Times New Roman" panose="02020603050405020304" pitchFamily="18" charset="0"/>
                <a:ea typeface="Times New Roman" panose="02020603050405020304" pitchFamily="18" charset="0"/>
              </a:rPr>
              <a:t> </a:t>
            </a:r>
            <a:endParaRPr lang="en-ID"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6613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11619" name="Rectangle 3">
            <a:extLst>
              <a:ext uri="{FF2B5EF4-FFF2-40B4-BE49-F238E27FC236}">
                <a16:creationId xmlns:a16="http://schemas.microsoft.com/office/drawing/2014/main" id="{C372D85A-28C3-4B40-A92C-61040780B197}"/>
              </a:ext>
            </a:extLst>
          </p:cNvPr>
          <p:cNvSpPr>
            <a:spLocks noGrp="1" noChangeArrowheads="1"/>
          </p:cNvSpPr>
          <p:nvPr>
            <p:ph type="body" idx="1"/>
          </p:nvPr>
        </p:nvSpPr>
        <p:spPr>
          <a:xfrm>
            <a:off x="695400" y="1371600"/>
            <a:ext cx="9744000" cy="5257800"/>
          </a:xfrm>
          <a:noFill/>
          <a:extLst>
            <a:ext uri="{909E8E84-426E-40DD-AFC4-6F175D3DCCD1}">
              <a14:hiddenFill xmlns:a14="http://schemas.microsoft.com/office/drawing/2010/main">
                <a:solidFill>
                  <a:srgbClr val="FFFFFF"/>
                </a:solidFill>
              </a14:hiddenFill>
            </a:ext>
          </a:extLst>
        </p:spPr>
        <p:txBody>
          <a:bodyPr/>
          <a:lstStyle/>
          <a:p>
            <a:pPr>
              <a:buFont typeface="Wingdings" pitchFamily="2" charset="2"/>
              <a:buNone/>
            </a:pPr>
            <a:r>
              <a:rPr lang="en-US" altLang="id-ID" dirty="0" err="1">
                <a:effectLst/>
              </a:rPr>
              <a:t>Dakwaan</a:t>
            </a:r>
            <a:r>
              <a:rPr lang="en-US" altLang="id-ID" dirty="0">
                <a:effectLst/>
              </a:rPr>
              <a:t> </a:t>
            </a:r>
            <a:r>
              <a:rPr lang="en-US" altLang="id-ID" dirty="0">
                <a:effectLst/>
                <a:sym typeface="Wingdings" pitchFamily="2" charset="2"/>
              </a:rPr>
              <a:t> </a:t>
            </a:r>
            <a:r>
              <a:rPr lang="en-US" altLang="id-ID" dirty="0" err="1">
                <a:effectLst/>
                <a:sym typeface="Wingdings" pitchFamily="2" charset="2"/>
              </a:rPr>
              <a:t>Pembuktian</a:t>
            </a:r>
            <a:endParaRPr lang="en-US" altLang="id-ID" dirty="0">
              <a:effectLst/>
              <a:sym typeface="Wingdings" pitchFamily="2" charset="2"/>
            </a:endParaRPr>
          </a:p>
          <a:p>
            <a:pPr>
              <a:buFont typeface="Wingdings" pitchFamily="2" charset="2"/>
              <a:buNone/>
            </a:pPr>
            <a:r>
              <a:rPr lang="en-US" altLang="id-ID" dirty="0">
                <a:effectLst/>
                <a:sym typeface="Wingdings" pitchFamily="2" charset="2"/>
              </a:rPr>
              <a:t>&gt; </a:t>
            </a:r>
            <a:r>
              <a:rPr lang="en-US" altLang="id-ID" dirty="0" err="1">
                <a:effectLst/>
                <a:sym typeface="Wingdings" pitchFamily="2" charset="2"/>
              </a:rPr>
              <a:t>Tujuan</a:t>
            </a:r>
            <a:r>
              <a:rPr lang="en-US" altLang="id-ID" dirty="0">
                <a:effectLst/>
                <a:sym typeface="Wingdings" pitchFamily="2" charset="2"/>
              </a:rPr>
              <a:t> </a:t>
            </a:r>
            <a:r>
              <a:rPr lang="en-US" altLang="id-ID" dirty="0" err="1">
                <a:effectLst/>
                <a:sym typeface="Wingdings" pitchFamily="2" charset="2"/>
              </a:rPr>
              <a:t>nya</a:t>
            </a:r>
            <a:r>
              <a:rPr lang="en-US" altLang="id-ID" dirty="0">
                <a:effectLst/>
                <a:sym typeface="Wingdings" pitchFamily="2" charset="2"/>
              </a:rPr>
              <a:t> : </a:t>
            </a:r>
          </a:p>
          <a:p>
            <a:pPr>
              <a:buFont typeface="Wingdings" pitchFamily="2" charset="2"/>
              <a:buNone/>
            </a:pPr>
            <a:r>
              <a:rPr lang="en-US" altLang="id-ID" dirty="0">
                <a:effectLst/>
                <a:sym typeface="Wingdings" pitchFamily="2" charset="2"/>
              </a:rPr>
              <a:t>   </a:t>
            </a:r>
            <a:r>
              <a:rPr lang="en-US" altLang="id-ID" dirty="0" err="1">
                <a:effectLst/>
                <a:sym typeface="Wingdings" pitchFamily="2" charset="2"/>
              </a:rPr>
              <a:t>untuk</a:t>
            </a:r>
            <a:r>
              <a:rPr lang="en-US" altLang="id-ID" dirty="0">
                <a:effectLst/>
                <a:sym typeface="Wingdings" pitchFamily="2" charset="2"/>
              </a:rPr>
              <a:t> </a:t>
            </a:r>
            <a:r>
              <a:rPr lang="en-US" altLang="id-ID" dirty="0" err="1">
                <a:effectLst/>
                <a:sym typeface="Wingdings" pitchFamily="2" charset="2"/>
              </a:rPr>
              <a:t>memperoleh</a:t>
            </a:r>
            <a:r>
              <a:rPr lang="en-US" altLang="id-ID" dirty="0">
                <a:effectLst/>
                <a:sym typeface="Wingdings" pitchFamily="2" charset="2"/>
              </a:rPr>
              <a:t> </a:t>
            </a:r>
            <a:r>
              <a:rPr lang="en-US" altLang="id-ID" dirty="0" err="1">
                <a:effectLst/>
                <a:sym typeface="Wingdings" pitchFamily="2" charset="2"/>
              </a:rPr>
              <a:t>kepastian</a:t>
            </a:r>
            <a:r>
              <a:rPr lang="en-US" altLang="id-ID" dirty="0">
                <a:effectLst/>
                <a:sym typeface="Wingdings" pitchFamily="2" charset="2"/>
              </a:rPr>
              <a:t> </a:t>
            </a:r>
            <a:r>
              <a:rPr lang="en-US" altLang="id-ID" dirty="0" err="1">
                <a:effectLst/>
                <a:sym typeface="Wingdings" pitchFamily="2" charset="2"/>
              </a:rPr>
              <a:t>bahwa</a:t>
            </a:r>
            <a:r>
              <a:rPr lang="en-US" altLang="id-ID" dirty="0">
                <a:effectLst/>
                <a:sym typeface="Wingdings" pitchFamily="2" charset="2"/>
              </a:rPr>
              <a:t> </a:t>
            </a:r>
            <a:r>
              <a:rPr lang="en-US" altLang="id-ID" dirty="0" err="1">
                <a:effectLst/>
                <a:sym typeface="Wingdings" pitchFamily="2" charset="2"/>
              </a:rPr>
              <a:t>apa</a:t>
            </a:r>
            <a:r>
              <a:rPr lang="en-US" altLang="id-ID" dirty="0">
                <a:effectLst/>
                <a:sym typeface="Wingdings" pitchFamily="2" charset="2"/>
              </a:rPr>
              <a:t> </a:t>
            </a:r>
          </a:p>
          <a:p>
            <a:pPr>
              <a:buFont typeface="Wingdings" pitchFamily="2" charset="2"/>
              <a:buNone/>
            </a:pPr>
            <a:r>
              <a:rPr lang="en-US" altLang="id-ID" dirty="0">
                <a:effectLst/>
                <a:sym typeface="Wingdings" pitchFamily="2" charset="2"/>
              </a:rPr>
              <a:t>   yang </a:t>
            </a:r>
            <a:r>
              <a:rPr lang="en-US" altLang="id-ID" dirty="0" err="1">
                <a:effectLst/>
                <a:sym typeface="Wingdings" pitchFamily="2" charset="2"/>
              </a:rPr>
              <a:t>didakwakan</a:t>
            </a:r>
            <a:r>
              <a:rPr lang="en-US" altLang="id-ID" dirty="0">
                <a:effectLst/>
                <a:sym typeface="Wingdings" pitchFamily="2" charset="2"/>
              </a:rPr>
              <a:t> JPU </a:t>
            </a:r>
            <a:r>
              <a:rPr lang="en-US" altLang="id-ID" dirty="0" err="1">
                <a:effectLst/>
                <a:sym typeface="Wingdings" pitchFamily="2" charset="2"/>
              </a:rPr>
              <a:t>dalam</a:t>
            </a:r>
            <a:r>
              <a:rPr lang="en-US" altLang="id-ID" dirty="0">
                <a:effectLst/>
                <a:sym typeface="Wingdings" pitchFamily="2" charset="2"/>
              </a:rPr>
              <a:t> Surat </a:t>
            </a:r>
            <a:r>
              <a:rPr lang="en-US" altLang="id-ID" dirty="0" err="1">
                <a:effectLst/>
                <a:sym typeface="Wingdings" pitchFamily="2" charset="2"/>
              </a:rPr>
              <a:t>Dakwaan</a:t>
            </a:r>
            <a:r>
              <a:rPr lang="en-US" altLang="id-ID" dirty="0">
                <a:effectLst/>
                <a:sym typeface="Wingdings" pitchFamily="2" charset="2"/>
              </a:rPr>
              <a:t> </a:t>
            </a:r>
          </a:p>
          <a:p>
            <a:pPr>
              <a:buFont typeface="Wingdings" pitchFamily="2" charset="2"/>
              <a:buNone/>
            </a:pPr>
            <a:r>
              <a:rPr lang="en-US" altLang="id-ID" dirty="0">
                <a:effectLst/>
                <a:sym typeface="Wingdings" pitchFamily="2" charset="2"/>
              </a:rPr>
              <a:t>   </a:t>
            </a:r>
            <a:r>
              <a:rPr lang="en-US" altLang="id-ID" dirty="0" err="1">
                <a:effectLst/>
                <a:sym typeface="Wingdings" pitchFamily="2" charset="2"/>
              </a:rPr>
              <a:t>kepada</a:t>
            </a:r>
            <a:r>
              <a:rPr lang="en-US" altLang="id-ID" dirty="0">
                <a:effectLst/>
                <a:sym typeface="Wingdings" pitchFamily="2" charset="2"/>
              </a:rPr>
              <a:t> </a:t>
            </a:r>
            <a:r>
              <a:rPr lang="en-US" altLang="id-ID" dirty="0" err="1">
                <a:effectLst/>
                <a:sym typeface="Wingdings" pitchFamily="2" charset="2"/>
              </a:rPr>
              <a:t>terdakwa</a:t>
            </a:r>
            <a:r>
              <a:rPr lang="en-US" altLang="id-ID" dirty="0">
                <a:effectLst/>
                <a:sym typeface="Wingdings" pitchFamily="2" charset="2"/>
              </a:rPr>
              <a:t> </a:t>
            </a:r>
            <a:r>
              <a:rPr lang="en-US" altLang="id-ID" dirty="0" err="1">
                <a:effectLst/>
                <a:sym typeface="Wingdings" pitchFamily="2" charset="2"/>
              </a:rPr>
              <a:t>adalah</a:t>
            </a:r>
            <a:r>
              <a:rPr lang="en-US" altLang="id-ID" dirty="0">
                <a:effectLst/>
                <a:sym typeface="Wingdings" pitchFamily="2" charset="2"/>
              </a:rPr>
              <a:t> </a:t>
            </a:r>
            <a:r>
              <a:rPr lang="en-US" altLang="id-ID" dirty="0" err="1">
                <a:effectLst/>
                <a:sym typeface="Wingdings" pitchFamily="2" charset="2"/>
              </a:rPr>
              <a:t>benar</a:t>
            </a:r>
            <a:r>
              <a:rPr lang="en-US" altLang="id-ID" dirty="0">
                <a:effectLst/>
                <a:sym typeface="Wingdings" pitchFamily="2" charset="2"/>
              </a:rPr>
              <a:t>.</a:t>
            </a:r>
          </a:p>
          <a:p>
            <a:pPr>
              <a:buFont typeface="Wingdings" pitchFamily="2" charset="2"/>
              <a:buNone/>
            </a:pPr>
            <a:r>
              <a:rPr lang="en-US" altLang="id-ID" dirty="0">
                <a:effectLst/>
                <a:sym typeface="Wingdings" pitchFamily="2" charset="2"/>
              </a:rPr>
              <a:t>&gt; </a:t>
            </a:r>
            <a:r>
              <a:rPr lang="en-US" altLang="id-ID" dirty="0" err="1">
                <a:effectLst/>
                <a:sym typeface="Wingdings" pitchFamily="2" charset="2"/>
              </a:rPr>
              <a:t>Dengan</a:t>
            </a:r>
            <a:r>
              <a:rPr lang="en-US" altLang="id-ID" dirty="0">
                <a:effectLst/>
                <a:sym typeface="Wingdings" pitchFamily="2" charset="2"/>
              </a:rPr>
              <a:t> </a:t>
            </a:r>
            <a:r>
              <a:rPr lang="en-US" altLang="id-ID" dirty="0" err="1">
                <a:effectLst/>
                <a:sym typeface="Wingdings" pitchFamily="2" charset="2"/>
              </a:rPr>
              <a:t>cara</a:t>
            </a:r>
            <a:r>
              <a:rPr lang="en-US" altLang="id-ID" dirty="0">
                <a:effectLst/>
                <a:sym typeface="Wingdings" pitchFamily="2" charset="2"/>
              </a:rPr>
              <a:t> </a:t>
            </a:r>
            <a:r>
              <a:rPr lang="en-US" altLang="id-ID" dirty="0" err="1">
                <a:effectLst/>
                <a:sym typeface="Wingdings" pitchFamily="2" charset="2"/>
              </a:rPr>
              <a:t>memeriksa</a:t>
            </a:r>
            <a:r>
              <a:rPr lang="en-US" altLang="id-ID" dirty="0">
                <a:effectLst/>
                <a:sym typeface="Wingdings" pitchFamily="2" charset="2"/>
              </a:rPr>
              <a:t> :</a:t>
            </a:r>
          </a:p>
          <a:p>
            <a:pPr>
              <a:buFont typeface="Wingdings" pitchFamily="2" charset="2"/>
              <a:buNone/>
            </a:pPr>
            <a:r>
              <a:rPr lang="en-US" altLang="id-ID" dirty="0">
                <a:effectLst/>
                <a:sym typeface="Wingdings" pitchFamily="2" charset="2"/>
              </a:rPr>
              <a:t>   # </a:t>
            </a:r>
            <a:r>
              <a:rPr lang="en-US" altLang="id-ID" dirty="0" err="1">
                <a:effectLst/>
                <a:sym typeface="Wingdings" pitchFamily="2" charset="2"/>
              </a:rPr>
              <a:t>mengenai</a:t>
            </a:r>
            <a:r>
              <a:rPr lang="en-US" altLang="id-ID" dirty="0">
                <a:effectLst/>
                <a:sym typeface="Wingdings" pitchFamily="2" charset="2"/>
              </a:rPr>
              <a:t> </a:t>
            </a:r>
            <a:r>
              <a:rPr lang="en-US" altLang="id-ID" dirty="0" err="1">
                <a:effectLst/>
                <a:sym typeface="Wingdings" pitchFamily="2" charset="2"/>
              </a:rPr>
              <a:t>apakah</a:t>
            </a:r>
            <a:r>
              <a:rPr lang="en-US" altLang="id-ID" dirty="0">
                <a:effectLst/>
                <a:sym typeface="Wingdings" pitchFamily="2" charset="2"/>
              </a:rPr>
              <a:t> </a:t>
            </a:r>
            <a:r>
              <a:rPr lang="en-US" altLang="id-ID" dirty="0" err="1">
                <a:effectLst/>
                <a:sym typeface="Wingdings" pitchFamily="2" charset="2"/>
              </a:rPr>
              <a:t>peristiwa</a:t>
            </a:r>
            <a:r>
              <a:rPr lang="en-US" altLang="id-ID" dirty="0">
                <a:effectLst/>
                <a:sym typeface="Wingdings" pitchFamily="2" charset="2"/>
              </a:rPr>
              <a:t>/</a:t>
            </a:r>
            <a:r>
              <a:rPr lang="en-US" altLang="id-ID" dirty="0" err="1">
                <a:effectLst/>
                <a:sym typeface="Wingdings" pitchFamily="2" charset="2"/>
              </a:rPr>
              <a:t>perbuatan</a:t>
            </a:r>
            <a:r>
              <a:rPr lang="en-US" altLang="id-ID" dirty="0">
                <a:effectLst/>
                <a:sym typeface="Wingdings" pitchFamily="2" charset="2"/>
              </a:rPr>
              <a:t>  </a:t>
            </a:r>
          </a:p>
          <a:p>
            <a:pPr>
              <a:buFont typeface="Wingdings" pitchFamily="2" charset="2"/>
              <a:buNone/>
            </a:pPr>
            <a:r>
              <a:rPr lang="en-US" altLang="id-ID" dirty="0">
                <a:effectLst/>
                <a:sym typeface="Wingdings" pitchFamily="2" charset="2"/>
              </a:rPr>
              <a:t>      </a:t>
            </a:r>
            <a:r>
              <a:rPr lang="en-US" altLang="id-ID" dirty="0" err="1">
                <a:effectLst/>
                <a:sym typeface="Wingdings" pitchFamily="2" charset="2"/>
              </a:rPr>
              <a:t>tertentu</a:t>
            </a:r>
            <a:r>
              <a:rPr lang="en-US" altLang="id-ID" dirty="0">
                <a:effectLst/>
                <a:sym typeface="Wingdings" pitchFamily="2" charset="2"/>
              </a:rPr>
              <a:t> </a:t>
            </a:r>
            <a:r>
              <a:rPr lang="en-US" altLang="id-ID" dirty="0" err="1">
                <a:effectLst/>
                <a:sym typeface="Wingdings" pitchFamily="2" charset="2"/>
              </a:rPr>
              <a:t>sungguh</a:t>
            </a:r>
            <a:r>
              <a:rPr lang="en-US" altLang="id-ID" dirty="0">
                <a:effectLst/>
                <a:sym typeface="Wingdings" pitchFamily="2" charset="2"/>
              </a:rPr>
              <a:t> </a:t>
            </a:r>
            <a:r>
              <a:rPr lang="en-US" altLang="id-ID" dirty="0" err="1">
                <a:effectLst/>
                <a:sym typeface="Wingdings" pitchFamily="2" charset="2"/>
              </a:rPr>
              <a:t>pernah</a:t>
            </a:r>
            <a:r>
              <a:rPr lang="en-US" altLang="id-ID" dirty="0">
                <a:effectLst/>
                <a:sym typeface="Wingdings" pitchFamily="2" charset="2"/>
              </a:rPr>
              <a:t> </a:t>
            </a:r>
            <a:r>
              <a:rPr lang="en-US" altLang="id-ID" dirty="0" err="1">
                <a:effectLst/>
                <a:sym typeface="Wingdings" pitchFamily="2" charset="2"/>
              </a:rPr>
              <a:t>terjadi</a:t>
            </a:r>
            <a:r>
              <a:rPr lang="en-US" altLang="id-ID" dirty="0">
                <a:effectLst/>
                <a:sym typeface="Wingdings" pitchFamily="2" charset="2"/>
              </a:rPr>
              <a:t> </a:t>
            </a:r>
            <a:r>
              <a:rPr lang="en-US" altLang="id-ID" dirty="0" err="1">
                <a:effectLst/>
                <a:sym typeface="Wingdings" pitchFamily="2" charset="2"/>
              </a:rPr>
              <a:t>Mengenai</a:t>
            </a:r>
            <a:r>
              <a:rPr lang="en-US" altLang="id-ID" dirty="0">
                <a:effectLst/>
                <a:sym typeface="Wingdings" pitchFamily="2" charset="2"/>
              </a:rPr>
              <a:t> </a:t>
            </a:r>
          </a:p>
          <a:p>
            <a:pPr>
              <a:buFont typeface="Wingdings" pitchFamily="2" charset="2"/>
              <a:buNone/>
            </a:pPr>
            <a:r>
              <a:rPr lang="en-US" altLang="id-ID" dirty="0">
                <a:effectLst/>
                <a:sym typeface="Wingdings" pitchFamily="2" charset="2"/>
              </a:rPr>
              <a:t>   # </a:t>
            </a:r>
            <a:r>
              <a:rPr lang="en-US" altLang="id-ID" dirty="0" err="1">
                <a:effectLst/>
                <a:sym typeface="Wingdings" pitchFamily="2" charset="2"/>
              </a:rPr>
              <a:t>mengapa</a:t>
            </a:r>
            <a:r>
              <a:rPr lang="en-US" altLang="id-ID" dirty="0">
                <a:effectLst/>
                <a:sym typeface="Wingdings" pitchFamily="2" charset="2"/>
              </a:rPr>
              <a:t> </a:t>
            </a:r>
            <a:r>
              <a:rPr lang="en-US" altLang="id-ID" dirty="0" err="1">
                <a:effectLst/>
                <a:sym typeface="Wingdings" pitchFamily="2" charset="2"/>
              </a:rPr>
              <a:t>peristiwa</a:t>
            </a:r>
            <a:r>
              <a:rPr lang="en-US" altLang="id-ID" dirty="0">
                <a:effectLst/>
                <a:sym typeface="Wingdings" pitchFamily="2" charset="2"/>
              </a:rPr>
              <a:t> </a:t>
            </a:r>
            <a:r>
              <a:rPr lang="en-US" altLang="id-ID" dirty="0" err="1">
                <a:effectLst/>
                <a:sym typeface="Wingdings" pitchFamily="2" charset="2"/>
              </a:rPr>
              <a:t>tsb</a:t>
            </a:r>
            <a:r>
              <a:rPr lang="en-US" altLang="id-ID" dirty="0">
                <a:effectLst/>
                <a:sym typeface="Wingdings" pitchFamily="2" charset="2"/>
              </a:rPr>
              <a:t> </a:t>
            </a:r>
            <a:r>
              <a:rPr lang="en-US" altLang="id-ID" dirty="0" err="1">
                <a:effectLst/>
                <a:sym typeface="Wingdings" pitchFamily="2" charset="2"/>
              </a:rPr>
              <a:t>tejadi</a:t>
            </a:r>
            <a:r>
              <a:rPr lang="en-US" altLang="id-ID" dirty="0">
                <a:effectLst/>
                <a:sym typeface="Wingdings" pitchFamily="2" charset="2"/>
              </a:rPr>
              <a:t> (motif)</a:t>
            </a:r>
          </a:p>
          <a:p>
            <a:pPr>
              <a:buFont typeface="Wingdings" pitchFamily="2" charset="2"/>
              <a:buNone/>
            </a:pPr>
            <a:endParaRPr lang="en-US" altLang="id-ID" dirty="0">
              <a:effectLst/>
              <a:sym typeface="Wingdings" pitchFamily="2" charset="2"/>
            </a:endParaRPr>
          </a:p>
          <a:p>
            <a:pPr>
              <a:buFont typeface="Wingdings" pitchFamily="2" charset="2"/>
              <a:buNone/>
            </a:pPr>
            <a:endParaRPr lang="en-US" altLang="id-ID" dirty="0">
              <a:effectLst/>
            </a:endParaRPr>
          </a:p>
          <a:p>
            <a:endParaRPr lang="en-US" altLang="id-ID" dirty="0">
              <a:effectLst/>
            </a:endParaRPr>
          </a:p>
        </p:txBody>
      </p:sp>
      <p:sp>
        <p:nvSpPr>
          <p:cNvPr id="3" name="Judul 2">
            <a:extLst>
              <a:ext uri="{FF2B5EF4-FFF2-40B4-BE49-F238E27FC236}">
                <a16:creationId xmlns:a16="http://schemas.microsoft.com/office/drawing/2014/main" id="{5A1AEE4B-64D4-1840-963C-1AA027CA7618}"/>
              </a:ext>
            </a:extLst>
          </p:cNvPr>
          <p:cNvSpPr>
            <a:spLocks noGrp="1"/>
          </p:cNvSpPr>
          <p:nvPr>
            <p:ph type="title"/>
          </p:nvPr>
        </p:nvSpPr>
        <p:spPr/>
        <p:txBody>
          <a:bodyPr/>
          <a:lstStyle/>
          <a:p>
            <a:endParaRPr lang="id-ID"/>
          </a:p>
        </p:txBody>
      </p:sp>
    </p:spTree>
    <p:extLst>
      <p:ext uri="{BB962C8B-B14F-4D97-AF65-F5344CB8AC3E}">
        <p14:creationId xmlns:p14="http://schemas.microsoft.com/office/powerpoint/2010/main" val="99875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12642" name="Rectangle 3">
            <a:extLst>
              <a:ext uri="{FF2B5EF4-FFF2-40B4-BE49-F238E27FC236}">
                <a16:creationId xmlns:a16="http://schemas.microsoft.com/office/drawing/2014/main" id="{07E96E5C-4A09-904B-B003-67AB4F103A3C}"/>
              </a:ext>
            </a:extLst>
          </p:cNvPr>
          <p:cNvSpPr>
            <a:spLocks noGrp="1" noChangeArrowheads="1"/>
          </p:cNvSpPr>
          <p:nvPr>
            <p:ph type="body" idx="1"/>
          </p:nvPr>
        </p:nvSpPr>
        <p:spPr>
          <a:xfrm>
            <a:off x="623392" y="836712"/>
            <a:ext cx="11017224" cy="5792688"/>
          </a:xfrm>
          <a:noFill/>
          <a:extLst>
            <a:ext uri="{909E8E84-426E-40DD-AFC4-6F175D3DCCD1}">
              <a14:hiddenFill xmlns:a14="http://schemas.microsoft.com/office/drawing/2010/main">
                <a:solidFill>
                  <a:srgbClr val="FFFFFF"/>
                </a:solidFill>
              </a14:hiddenFill>
            </a:ext>
          </a:extLst>
        </p:spPr>
        <p:txBody>
          <a:bodyPr/>
          <a:lstStyle/>
          <a:p>
            <a:pPr>
              <a:lnSpc>
                <a:spcPct val="90000"/>
              </a:lnSpc>
              <a:buFont typeface="Wingdings" pitchFamily="2" charset="2"/>
              <a:buNone/>
            </a:pPr>
            <a:r>
              <a:rPr lang="en-US" altLang="id-ID" dirty="0" err="1"/>
              <a:t>Maka</a:t>
            </a:r>
            <a:r>
              <a:rPr lang="en-US" altLang="id-ID" dirty="0"/>
              <a:t> </a:t>
            </a:r>
            <a:r>
              <a:rPr lang="en-US" altLang="id-ID" dirty="0" err="1"/>
              <a:t>dari</a:t>
            </a:r>
            <a:r>
              <a:rPr lang="en-US" altLang="id-ID" dirty="0"/>
              <a:t> </a:t>
            </a:r>
            <a:r>
              <a:rPr lang="en-US" altLang="id-ID" dirty="0" err="1"/>
              <a:t>itu</a:t>
            </a:r>
            <a:r>
              <a:rPr lang="en-US" altLang="id-ID" dirty="0"/>
              <a:t> </a:t>
            </a:r>
            <a:r>
              <a:rPr lang="en-US" altLang="id-ID" u="sng" dirty="0" err="1"/>
              <a:t>pemeriksaan</a:t>
            </a:r>
            <a:r>
              <a:rPr lang="en-US" altLang="id-ID" dirty="0"/>
              <a:t> </a:t>
            </a:r>
            <a:r>
              <a:rPr lang="en-US" altLang="id-ID" dirty="0" err="1"/>
              <a:t>terdiri</a:t>
            </a:r>
            <a:r>
              <a:rPr lang="en-US" altLang="id-ID" dirty="0"/>
              <a:t> </a:t>
            </a:r>
            <a:r>
              <a:rPr lang="en-US" altLang="id-ID" dirty="0" err="1"/>
              <a:t>dari</a:t>
            </a:r>
            <a:r>
              <a:rPr lang="en-US" altLang="id-ID" dirty="0"/>
              <a:t> :</a:t>
            </a:r>
          </a:p>
          <a:p>
            <a:pPr>
              <a:lnSpc>
                <a:spcPct val="90000"/>
              </a:lnSpc>
              <a:buFont typeface="Wingdings" pitchFamily="2" charset="2"/>
              <a:buChar char="Ø"/>
            </a:pPr>
            <a:r>
              <a:rPr lang="en-US" altLang="id-ID" dirty="0"/>
              <a:t> </a:t>
            </a:r>
            <a:r>
              <a:rPr lang="en-US" altLang="id-ID" dirty="0" err="1"/>
              <a:t>Menunjukkan</a:t>
            </a:r>
            <a:r>
              <a:rPr lang="en-US" altLang="id-ID" dirty="0"/>
              <a:t> </a:t>
            </a:r>
            <a:r>
              <a:rPr lang="en-US" altLang="id-ID" dirty="0" err="1"/>
              <a:t>peristiwa-peristiwa</a:t>
            </a:r>
            <a:r>
              <a:rPr lang="en-US" altLang="id-ID" dirty="0"/>
              <a:t> yang </a:t>
            </a:r>
            <a:r>
              <a:rPr lang="en-US" altLang="id-ID" dirty="0" err="1"/>
              <a:t>dapat</a:t>
            </a:r>
            <a:r>
              <a:rPr lang="en-US" altLang="id-ID" dirty="0"/>
              <a:t> di  </a:t>
            </a:r>
          </a:p>
          <a:p>
            <a:pPr>
              <a:lnSpc>
                <a:spcPct val="90000"/>
              </a:lnSpc>
              <a:buFont typeface="Wingdings" pitchFamily="2" charset="2"/>
              <a:buNone/>
            </a:pPr>
            <a:r>
              <a:rPr lang="en-US" altLang="id-ID" dirty="0"/>
              <a:t>    </a:t>
            </a:r>
            <a:r>
              <a:rPr lang="en-US" altLang="id-ID" dirty="0" err="1"/>
              <a:t>terima</a:t>
            </a:r>
            <a:r>
              <a:rPr lang="en-US" altLang="id-ID" dirty="0"/>
              <a:t> </a:t>
            </a:r>
            <a:r>
              <a:rPr lang="en-US" altLang="id-ID" dirty="0" err="1"/>
              <a:t>oleh</a:t>
            </a:r>
            <a:r>
              <a:rPr lang="en-US" altLang="id-ID" dirty="0"/>
              <a:t> </a:t>
            </a:r>
            <a:r>
              <a:rPr lang="en-US" altLang="id-ID" dirty="0" err="1"/>
              <a:t>panca</a:t>
            </a:r>
            <a:r>
              <a:rPr lang="en-US" altLang="id-ID" dirty="0"/>
              <a:t> </a:t>
            </a:r>
            <a:r>
              <a:rPr lang="en-US" altLang="id-ID" dirty="0" err="1"/>
              <a:t>indera</a:t>
            </a:r>
            <a:r>
              <a:rPr lang="en-US" altLang="id-ID" dirty="0"/>
              <a:t> ;</a:t>
            </a:r>
          </a:p>
          <a:p>
            <a:pPr>
              <a:lnSpc>
                <a:spcPct val="90000"/>
              </a:lnSpc>
              <a:buFont typeface="Wingdings" pitchFamily="2" charset="2"/>
              <a:buChar char="Ø"/>
            </a:pPr>
            <a:r>
              <a:rPr lang="en-US" altLang="id-ID" dirty="0"/>
              <a:t> </a:t>
            </a:r>
            <a:r>
              <a:rPr lang="en-US" altLang="id-ID" dirty="0" err="1"/>
              <a:t>memberikan</a:t>
            </a:r>
            <a:r>
              <a:rPr lang="en-US" altLang="id-ID" dirty="0"/>
              <a:t> </a:t>
            </a:r>
            <a:r>
              <a:rPr lang="en-US" altLang="id-ID" dirty="0" err="1"/>
              <a:t>keterangan</a:t>
            </a:r>
            <a:r>
              <a:rPr lang="en-US" altLang="id-ID" dirty="0"/>
              <a:t> </a:t>
            </a:r>
            <a:r>
              <a:rPr lang="en-US" altLang="id-ID" dirty="0" err="1"/>
              <a:t>tentang</a:t>
            </a:r>
            <a:r>
              <a:rPr lang="en-US" altLang="id-ID" dirty="0"/>
              <a:t> </a:t>
            </a:r>
            <a:r>
              <a:rPr lang="en-US" altLang="id-ID" dirty="0" err="1"/>
              <a:t>peristiwa-peristiwa</a:t>
            </a:r>
            <a:r>
              <a:rPr lang="en-US" altLang="id-ID" dirty="0"/>
              <a:t> yang </a:t>
            </a:r>
            <a:r>
              <a:rPr lang="en-US" altLang="id-ID" dirty="0" err="1"/>
              <a:t>telah</a:t>
            </a:r>
            <a:r>
              <a:rPr lang="en-US" altLang="id-ID" dirty="0"/>
              <a:t> </a:t>
            </a:r>
            <a:r>
              <a:rPr lang="en-US" altLang="id-ID" dirty="0" err="1"/>
              <a:t>diterima</a:t>
            </a:r>
            <a:r>
              <a:rPr lang="en-US" altLang="id-ID" dirty="0"/>
              <a:t> </a:t>
            </a:r>
            <a:r>
              <a:rPr lang="en-US" altLang="id-ID" dirty="0" err="1"/>
              <a:t>tersebut</a:t>
            </a:r>
            <a:r>
              <a:rPr lang="en-US" altLang="id-ID" dirty="0"/>
              <a:t> ;</a:t>
            </a:r>
          </a:p>
          <a:p>
            <a:pPr>
              <a:lnSpc>
                <a:spcPct val="90000"/>
              </a:lnSpc>
              <a:buFont typeface="Wingdings" pitchFamily="2" charset="2"/>
              <a:buChar char="Ø"/>
            </a:pPr>
            <a:r>
              <a:rPr lang="en-US" altLang="id-ID" dirty="0" err="1"/>
              <a:t>Mengggunakan</a:t>
            </a:r>
            <a:r>
              <a:rPr lang="en-US" altLang="id-ID" dirty="0"/>
              <a:t> </a:t>
            </a:r>
            <a:r>
              <a:rPr lang="en-US" altLang="id-ID" dirty="0" err="1"/>
              <a:t>pikiran</a:t>
            </a:r>
            <a:r>
              <a:rPr lang="en-US" altLang="id-ID" dirty="0"/>
              <a:t> </a:t>
            </a:r>
            <a:r>
              <a:rPr lang="en-US" altLang="id-ID" dirty="0" err="1"/>
              <a:t>logis</a:t>
            </a:r>
            <a:r>
              <a:rPr lang="en-US" altLang="id-ID" dirty="0"/>
              <a:t>.</a:t>
            </a:r>
          </a:p>
          <a:p>
            <a:pPr>
              <a:lnSpc>
                <a:spcPct val="90000"/>
              </a:lnSpc>
              <a:buFont typeface="Wingdings" pitchFamily="2" charset="2"/>
              <a:buNone/>
            </a:pPr>
            <a:endParaRPr lang="en-US" altLang="id-ID" dirty="0"/>
          </a:p>
          <a:p>
            <a:pPr>
              <a:lnSpc>
                <a:spcPct val="90000"/>
              </a:lnSpc>
              <a:buFont typeface="Wingdings" pitchFamily="2" charset="2"/>
              <a:buNone/>
            </a:pPr>
            <a:r>
              <a:rPr lang="en-US" altLang="id-ID" dirty="0" err="1"/>
              <a:t>Manfaat</a:t>
            </a:r>
            <a:r>
              <a:rPr lang="en-US" altLang="id-ID" dirty="0"/>
              <a:t> </a:t>
            </a:r>
            <a:r>
              <a:rPr lang="en-US" altLang="id-ID" dirty="0" err="1"/>
              <a:t>dengan</a:t>
            </a:r>
            <a:r>
              <a:rPr lang="en-US" altLang="id-ID" dirty="0"/>
              <a:t> </a:t>
            </a:r>
            <a:r>
              <a:rPr lang="en-US" altLang="id-ID" dirty="0" err="1"/>
              <a:t>adanya</a:t>
            </a:r>
            <a:r>
              <a:rPr lang="en-US" altLang="id-ID" dirty="0"/>
              <a:t> </a:t>
            </a:r>
            <a:r>
              <a:rPr lang="en-US" altLang="id-ID" dirty="0" err="1"/>
              <a:t>pembuktian</a:t>
            </a:r>
            <a:r>
              <a:rPr lang="en-US" altLang="id-ID" dirty="0"/>
              <a:t> </a:t>
            </a:r>
            <a:r>
              <a:rPr lang="en-US" altLang="id-ID" dirty="0" err="1"/>
              <a:t>tersebut</a:t>
            </a:r>
            <a:r>
              <a:rPr lang="en-US" altLang="id-ID" dirty="0"/>
              <a:t> :</a:t>
            </a:r>
          </a:p>
          <a:p>
            <a:pPr>
              <a:lnSpc>
                <a:spcPct val="90000"/>
              </a:lnSpc>
              <a:buFont typeface="Wingdings" pitchFamily="2" charset="2"/>
              <a:buChar char="Ø"/>
            </a:pPr>
            <a:r>
              <a:rPr lang="en-US" altLang="id-ID" dirty="0"/>
              <a:t>hakim </a:t>
            </a:r>
            <a:r>
              <a:rPr lang="en-US" altLang="id-ID" dirty="0" err="1"/>
              <a:t>dapat</a:t>
            </a:r>
            <a:r>
              <a:rPr lang="en-US" altLang="id-ID" dirty="0"/>
              <a:t> </a:t>
            </a:r>
            <a:r>
              <a:rPr lang="en-US" altLang="id-ID" dirty="0" err="1"/>
              <a:t>menggambarkan</a:t>
            </a:r>
            <a:r>
              <a:rPr lang="en-US" altLang="id-ID" dirty="0"/>
              <a:t> </a:t>
            </a:r>
            <a:r>
              <a:rPr lang="en-US" altLang="id-ID" dirty="0" err="1"/>
              <a:t>dalam</a:t>
            </a:r>
            <a:r>
              <a:rPr lang="en-US" altLang="id-ID" dirty="0"/>
              <a:t> </a:t>
            </a:r>
            <a:r>
              <a:rPr lang="en-US" altLang="id-ID" dirty="0" err="1"/>
              <a:t>pikiran</a:t>
            </a:r>
            <a:r>
              <a:rPr lang="en-US" altLang="id-ID" dirty="0"/>
              <a:t> </a:t>
            </a:r>
            <a:r>
              <a:rPr lang="en-US" altLang="id-ID" dirty="0" err="1"/>
              <a:t>nya</a:t>
            </a:r>
            <a:r>
              <a:rPr lang="en-US" altLang="id-ID" dirty="0"/>
              <a:t> </a:t>
            </a:r>
            <a:r>
              <a:rPr lang="en-US" altLang="id-ID" dirty="0" err="1"/>
              <a:t>apa</a:t>
            </a:r>
            <a:r>
              <a:rPr lang="en-US" altLang="id-ID" dirty="0"/>
              <a:t> yang </a:t>
            </a:r>
            <a:r>
              <a:rPr lang="en-US" altLang="id-ID" dirty="0" err="1"/>
              <a:t>sebenarnya</a:t>
            </a:r>
            <a:r>
              <a:rPr lang="en-US" altLang="id-ID" dirty="0"/>
              <a:t> </a:t>
            </a:r>
            <a:r>
              <a:rPr lang="en-US" altLang="id-ID" dirty="0" err="1"/>
              <a:t>terjadi</a:t>
            </a:r>
            <a:r>
              <a:rPr lang="en-US" altLang="id-ID" dirty="0"/>
              <a:t> ;</a:t>
            </a:r>
          </a:p>
          <a:p>
            <a:pPr>
              <a:lnSpc>
                <a:spcPct val="90000"/>
              </a:lnSpc>
              <a:buFont typeface="Wingdings" pitchFamily="2" charset="2"/>
              <a:buChar char="Ø"/>
            </a:pPr>
            <a:r>
              <a:rPr lang="en-US" altLang="id-ID" dirty="0" err="1"/>
              <a:t>sehingga</a:t>
            </a:r>
            <a:r>
              <a:rPr lang="en-US" altLang="id-ID" dirty="0"/>
              <a:t> </a:t>
            </a:r>
            <a:r>
              <a:rPr lang="en-US" altLang="id-ID" dirty="0" err="1"/>
              <a:t>memperoleh</a:t>
            </a:r>
            <a:r>
              <a:rPr lang="en-US" altLang="id-ID" dirty="0"/>
              <a:t> </a:t>
            </a:r>
            <a:r>
              <a:rPr lang="en-US" altLang="id-ID" dirty="0" err="1"/>
              <a:t>keyakinan</a:t>
            </a:r>
            <a:r>
              <a:rPr lang="en-US" altLang="id-ID" dirty="0"/>
              <a:t> </a:t>
            </a:r>
            <a:r>
              <a:rPr lang="en-US" altLang="id-ID" dirty="0" err="1"/>
              <a:t>tentang</a:t>
            </a:r>
            <a:r>
              <a:rPr lang="en-US" altLang="id-ID" dirty="0"/>
              <a:t> </a:t>
            </a:r>
            <a:r>
              <a:rPr lang="en-US" altLang="id-ID" dirty="0" err="1"/>
              <a:t>hal</a:t>
            </a:r>
            <a:r>
              <a:rPr lang="en-US" altLang="id-ID" dirty="0"/>
              <a:t> </a:t>
            </a:r>
            <a:r>
              <a:rPr lang="en-US" altLang="id-ID" dirty="0" err="1"/>
              <a:t>tersebut</a:t>
            </a:r>
            <a:r>
              <a:rPr lang="en-US" altLang="id-ID" dirty="0"/>
              <a:t> ;</a:t>
            </a:r>
          </a:p>
          <a:p>
            <a:pPr>
              <a:lnSpc>
                <a:spcPct val="90000"/>
              </a:lnSpc>
              <a:buFont typeface="Wingdings" pitchFamily="2" charset="2"/>
              <a:buChar char="Ø"/>
            </a:pPr>
            <a:r>
              <a:rPr lang="en-US" altLang="id-ID" dirty="0" err="1"/>
              <a:t>meskipun</a:t>
            </a:r>
            <a:r>
              <a:rPr lang="en-US" altLang="id-ID" dirty="0"/>
              <a:t> </a:t>
            </a:r>
            <a:r>
              <a:rPr lang="en-US" altLang="id-ID" dirty="0" err="1"/>
              <a:t>ia</a:t>
            </a:r>
            <a:r>
              <a:rPr lang="en-US" altLang="id-ID" dirty="0"/>
              <a:t> </a:t>
            </a:r>
            <a:r>
              <a:rPr lang="en-US" altLang="id-ID" dirty="0" err="1"/>
              <a:t>tidak</a:t>
            </a:r>
            <a:r>
              <a:rPr lang="en-US" altLang="id-ID" dirty="0"/>
              <a:t> </a:t>
            </a:r>
            <a:r>
              <a:rPr lang="en-US" altLang="id-ID" dirty="0" err="1"/>
              <a:t>melihat</a:t>
            </a:r>
            <a:r>
              <a:rPr lang="en-US" altLang="id-ID" dirty="0"/>
              <a:t>/</a:t>
            </a:r>
            <a:r>
              <a:rPr lang="en-US" altLang="id-ID" dirty="0" err="1"/>
              <a:t>mendengar</a:t>
            </a:r>
            <a:r>
              <a:rPr lang="en-US" altLang="id-ID" dirty="0"/>
              <a:t>/</a:t>
            </a:r>
            <a:r>
              <a:rPr lang="en-US" altLang="id-ID" dirty="0" err="1"/>
              <a:t>merasakan</a:t>
            </a:r>
            <a:r>
              <a:rPr lang="en-US" altLang="id-ID" dirty="0"/>
              <a:t> </a:t>
            </a:r>
            <a:r>
              <a:rPr lang="en-US" altLang="id-ID" dirty="0" err="1"/>
              <a:t>sendiri</a:t>
            </a:r>
            <a:r>
              <a:rPr lang="en-US" altLang="id-ID" dirty="0"/>
              <a:t>.</a:t>
            </a:r>
          </a:p>
          <a:p>
            <a:pPr>
              <a:lnSpc>
                <a:spcPct val="90000"/>
              </a:lnSpc>
              <a:buFont typeface="Wingdings" pitchFamily="2" charset="2"/>
              <a:buNone/>
            </a:pPr>
            <a:endParaRPr lang="en-US" altLang="id-ID" dirty="0"/>
          </a:p>
        </p:txBody>
      </p:sp>
    </p:spTree>
    <p:extLst>
      <p:ext uri="{BB962C8B-B14F-4D97-AF65-F5344CB8AC3E}">
        <p14:creationId xmlns:p14="http://schemas.microsoft.com/office/powerpoint/2010/main" val="650302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83432" y="557808"/>
            <a:ext cx="1044116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Sistem Pembuktian Terbuka Dalam KUHAP Baru</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Sistem pembuktian terbuka (open </a:t>
            </a:r>
            <a:r>
              <a:rPr lang="id-ID" dirty="0" err="1">
                <a:solidFill>
                  <a:schemeClr val="tx1"/>
                </a:solidFill>
                <a:latin typeface="Cambria" panose="02040503050406030204" pitchFamily="18" charset="0"/>
                <a:cs typeface="Arial" panose="020B0604020202020204" pitchFamily="34" charset="0"/>
              </a:rPr>
              <a:t>system</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of</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evidence</a:t>
            </a:r>
            <a:r>
              <a:rPr lang="id-ID" dirty="0">
                <a:solidFill>
                  <a:schemeClr val="tx1"/>
                </a:solidFill>
                <a:latin typeface="Cambria" panose="02040503050406030204" pitchFamily="18" charset="0"/>
                <a:cs typeface="Arial" panose="020B0604020202020204" pitchFamily="34" charset="0"/>
              </a:rPr>
              <a:t>) adalah sistem pembuktian yang tidak membatasi secara ketat jenis alat bukti, serta memberikan ruang bagi hakim untuk mengakui alat bukti modern yang relevan dan ilmiah.</a:t>
            </a:r>
            <a:endParaRPr lang="id-ID"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83432" y="557808"/>
            <a:ext cx="1044116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Sistem Pembuktian Terbuka Dalam KUHAP Baru</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400" dirty="0">
                <a:solidFill>
                  <a:schemeClr val="tx1"/>
                </a:solidFill>
                <a:latin typeface="Cambria" panose="02040503050406030204" pitchFamily="18" charset="0"/>
                <a:cs typeface="Arial" panose="020B0604020202020204" pitchFamily="34" charset="0"/>
              </a:rPr>
              <a:t>KUHAP baru telah bergerak menuju model sistem pembuktian terbuka yang lebih responsif terhadap perkembangan teknologi dan kebutuhan keadilan modern, dengan  jenis alat bukti  berupa :</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Keterangan Saksi.</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Keterangan Ahli.</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Surat.</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Keterangan </a:t>
            </a:r>
            <a:r>
              <a:rPr lang="id-ID" sz="2400" dirty="0" err="1">
                <a:solidFill>
                  <a:schemeClr val="tx1"/>
                </a:solidFill>
                <a:latin typeface="Cambria" panose="02040503050406030204" pitchFamily="18" charset="0"/>
                <a:cs typeface="Arial" panose="020B0604020202020204" pitchFamily="34" charset="0"/>
              </a:rPr>
              <a:t>Tedakwa</a:t>
            </a:r>
            <a:r>
              <a:rPr lang="id-ID" sz="2400" dirty="0">
                <a:solidFill>
                  <a:schemeClr val="tx1"/>
                </a:solidFill>
                <a:latin typeface="Cambria" panose="02040503050406030204" pitchFamily="18" charset="0"/>
                <a:cs typeface="Arial" panose="020B0604020202020204" pitchFamily="34" charset="0"/>
              </a:rPr>
              <a:t>.</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Barang bukti.</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Bukti elektronik.</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Pengamatan hakim dan</a:t>
            </a:r>
          </a:p>
          <a:p>
            <a:pPr marL="342900" indent="-342900" algn="l">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Segala sesuatu  yang dapat digunakan untuk kepentingan pembuktian pada pemeriksaan di sidang pengadilan sepanjang diperoleh secara tidak melawan hukum (Pasal 235 ayat (1) KUHAP Baru).</a:t>
            </a:r>
            <a:endParaRPr lang="id-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99950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983432" y="557808"/>
            <a:ext cx="1044116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Latar Belakang Perkembangan Sistem Pembuktian Terbuka</a:t>
            </a:r>
            <a:endParaRPr lang="id-ID" dirty="0"/>
          </a:p>
        </p:txBody>
      </p:sp>
      <p:sp>
        <p:nvSpPr>
          <p:cNvPr id="4" name="Content Placeholder 2"/>
          <p:cNvSpPr txBox="1">
            <a:spLocks/>
          </p:cNvSpPr>
          <p:nvPr/>
        </p:nvSpPr>
        <p:spPr>
          <a:xfrm>
            <a:off x="623392" y="1844824"/>
            <a:ext cx="10945216"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3600" dirty="0" err="1">
                <a:solidFill>
                  <a:schemeClr val="tx1"/>
                </a:solidFill>
                <a:latin typeface="Cambria" panose="02040503050406030204" pitchFamily="18" charset="0"/>
                <a:cs typeface="Arial" panose="020B0604020202020204" pitchFamily="34" charset="0"/>
              </a:rPr>
              <a:t>a</a:t>
            </a:r>
            <a:r>
              <a:rPr lang="id-ID" sz="3600" dirty="0">
                <a:solidFill>
                  <a:schemeClr val="tx1"/>
                </a:solidFill>
                <a:latin typeface="Cambria" panose="02040503050406030204" pitchFamily="18" charset="0"/>
                <a:cs typeface="Arial" panose="020B0604020202020204" pitchFamily="34" charset="0"/>
              </a:rPr>
              <a:t>. Keterbatasan Pasal 184 KUHAP</a:t>
            </a:r>
          </a:p>
          <a:p>
            <a:pPr algn="l"/>
            <a:r>
              <a:rPr lang="id-ID" sz="3600" dirty="0" err="1">
                <a:solidFill>
                  <a:schemeClr val="tx1"/>
                </a:solidFill>
                <a:latin typeface="Cambria" panose="02040503050406030204" pitchFamily="18" charset="0"/>
                <a:cs typeface="Arial" panose="020B0604020202020204" pitchFamily="34" charset="0"/>
              </a:rPr>
              <a:t>b</a:t>
            </a:r>
            <a:r>
              <a:rPr lang="id-ID" sz="3600" dirty="0">
                <a:solidFill>
                  <a:schemeClr val="tx1"/>
                </a:solidFill>
                <a:latin typeface="Cambria" panose="02040503050406030204" pitchFamily="18" charset="0"/>
                <a:cs typeface="Arial" panose="020B0604020202020204" pitchFamily="34" charset="0"/>
              </a:rPr>
              <a:t>. Tantangan Teknologi</a:t>
            </a:r>
          </a:p>
          <a:p>
            <a:pPr algn="l"/>
            <a:r>
              <a:rPr lang="id-ID" sz="3600" dirty="0">
                <a:solidFill>
                  <a:schemeClr val="tx1"/>
                </a:solidFill>
                <a:latin typeface="Cambria" panose="02040503050406030204" pitchFamily="18" charset="0"/>
                <a:cs typeface="Arial" panose="020B0604020202020204" pitchFamily="34" charset="0"/>
              </a:rPr>
              <a:t>c. Arah Pembaruan Hukum Pidana</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72785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2971</TotalTime>
  <Words>1421</Words>
  <Application>Microsoft Macintosh PowerPoint</Application>
  <PresentationFormat>Layar Lebar</PresentationFormat>
  <Paragraphs>104</Paragraphs>
  <Slides>20</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20</vt:i4>
      </vt:variant>
    </vt:vector>
  </HeadingPairs>
  <TitlesOfParts>
    <vt:vector size="26" baseType="lpstr">
      <vt:lpstr>Arial</vt:lpstr>
      <vt:lpstr>Calibri</vt:lpstr>
      <vt:lpstr>Cambria</vt:lpstr>
      <vt:lpstr>Times New Roman</vt:lpstr>
      <vt:lpstr>Wingdings</vt:lpstr>
      <vt:lpstr>Office Theme</vt:lpstr>
      <vt:lpstr>Presentasi PowerPoint</vt:lpstr>
      <vt:lpstr>1. PEMBUKTIAN</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2. Tuntutan Pidana (Requistoir)</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464</cp:revision>
  <cp:lastPrinted>2017-08-29T02:54:51Z</cp:lastPrinted>
  <dcterms:created xsi:type="dcterms:W3CDTF">2010-04-18T12:06:30Z</dcterms:created>
  <dcterms:modified xsi:type="dcterms:W3CDTF">2025-12-16T12:00:14Z</dcterms:modified>
</cp:coreProperties>
</file>