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53"/>
  </p:notesMasterIdLst>
  <p:sldIdLst>
    <p:sldId id="256" r:id="rId2"/>
    <p:sldId id="257" r:id="rId3"/>
    <p:sldId id="258" r:id="rId4"/>
    <p:sldId id="259" r:id="rId5"/>
    <p:sldId id="262" r:id="rId6"/>
    <p:sldId id="263" r:id="rId7"/>
    <p:sldId id="277" r:id="rId8"/>
    <p:sldId id="278" r:id="rId9"/>
    <p:sldId id="279" r:id="rId10"/>
    <p:sldId id="280" r:id="rId11"/>
    <p:sldId id="281" r:id="rId12"/>
    <p:sldId id="282" r:id="rId13"/>
    <p:sldId id="283" r:id="rId14"/>
    <p:sldId id="284" r:id="rId15"/>
    <p:sldId id="285" r:id="rId16"/>
    <p:sldId id="286" r:id="rId17"/>
    <p:sldId id="287"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60"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261" r:id="rId5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DF102B-28B5-4986-9BB6-DFE2DB55B38D}" type="datetimeFigureOut">
              <a:rPr lang="id-ID" smtClean="0"/>
              <a:t>15/12/2025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CC4EA0-B446-44AA-B8EE-67E30A164687}" type="slidenum">
              <a:rPr lang="id-ID" smtClean="0"/>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6BFBAF65-ADEF-4431-B557-92F7DE76BDE4}" type="datetime1">
              <a:rPr lang="id-ID" smtClean="0"/>
              <a:t>15/12/2025</a:t>
            </a:fld>
            <a:endParaRPr lang="id-ID"/>
          </a:p>
        </p:txBody>
      </p:sp>
      <p:sp>
        <p:nvSpPr>
          <p:cNvPr id="20" name="Footer Placeholder 19"/>
          <p:cNvSpPr>
            <a:spLocks noGrp="1"/>
          </p:cNvSpPr>
          <p:nvPr>
            <p:ph type="ftr" sz="quarter" idx="11"/>
          </p:nvPr>
        </p:nvSpPr>
        <p:spPr/>
        <p:txBody>
          <a:bodyPr/>
          <a:lstStyle/>
          <a:p>
            <a:r>
              <a:rPr lang="id-ID"/>
              <a:t>SISTEM INFORMASI</a:t>
            </a:r>
          </a:p>
        </p:txBody>
      </p:sp>
      <p:sp>
        <p:nvSpPr>
          <p:cNvPr id="10" name="Slide Number Placeholder 9"/>
          <p:cNvSpPr>
            <a:spLocks noGrp="1"/>
          </p:cNvSpPr>
          <p:nvPr>
            <p:ph type="sldNum" sz="quarter" idx="12"/>
          </p:nvPr>
        </p:nvSpPr>
        <p:spPr/>
        <p:txBody>
          <a:bodyPr/>
          <a:lstStyle/>
          <a:p>
            <a:fld id="{691C1C77-E1C3-4B6A-9F0F-B1D0363900D8}"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53AEE5-EECF-4DAD-BF0B-B4EB4CC24225}" type="datetime1">
              <a:rPr lang="id-ID" smtClean="0"/>
              <a:t>15/12/2025</a:t>
            </a:fld>
            <a:endParaRPr lang="id-ID"/>
          </a:p>
        </p:txBody>
      </p:sp>
      <p:sp>
        <p:nvSpPr>
          <p:cNvPr id="5" name="Footer Placeholder 4"/>
          <p:cNvSpPr>
            <a:spLocks noGrp="1"/>
          </p:cNvSpPr>
          <p:nvPr>
            <p:ph type="ftr" sz="quarter" idx="11"/>
          </p:nvPr>
        </p:nvSpPr>
        <p:spPr/>
        <p:txBody>
          <a:bodyPr/>
          <a:lstStyle/>
          <a:p>
            <a:r>
              <a:rPr lang="id-ID"/>
              <a:t>SISTEM INFORMASI</a:t>
            </a:r>
          </a:p>
        </p:txBody>
      </p:sp>
      <p:sp>
        <p:nvSpPr>
          <p:cNvPr id="6" name="Slide Number Placeholder 5"/>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2728F15-B81D-430B-B620-70D6A446DB45}" type="datetime1">
              <a:rPr lang="id-ID" smtClean="0"/>
              <a:t>15/12/2025</a:t>
            </a:fld>
            <a:endParaRPr lang="id-ID"/>
          </a:p>
        </p:txBody>
      </p:sp>
      <p:sp>
        <p:nvSpPr>
          <p:cNvPr id="5" name="Footer Placeholder 4"/>
          <p:cNvSpPr>
            <a:spLocks noGrp="1"/>
          </p:cNvSpPr>
          <p:nvPr>
            <p:ph type="ftr" sz="quarter" idx="11"/>
          </p:nvPr>
        </p:nvSpPr>
        <p:spPr/>
        <p:txBody>
          <a:bodyPr/>
          <a:lstStyle/>
          <a:p>
            <a:r>
              <a:rPr lang="id-ID"/>
              <a:t>SISTEM INFORMASI</a:t>
            </a:r>
          </a:p>
        </p:txBody>
      </p:sp>
      <p:sp>
        <p:nvSpPr>
          <p:cNvPr id="6" name="Slide Number Placeholder 5"/>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B8B18EA-A308-41FB-91BC-3642A0EEA124}" type="datetime1">
              <a:rPr lang="id-ID" smtClean="0"/>
              <a:t>15/12/2025</a:t>
            </a:fld>
            <a:endParaRPr lang="id-ID"/>
          </a:p>
        </p:txBody>
      </p:sp>
      <p:sp>
        <p:nvSpPr>
          <p:cNvPr id="5" name="Footer Placeholder 4"/>
          <p:cNvSpPr>
            <a:spLocks noGrp="1"/>
          </p:cNvSpPr>
          <p:nvPr>
            <p:ph type="ftr" sz="quarter" idx="11"/>
          </p:nvPr>
        </p:nvSpPr>
        <p:spPr/>
        <p:txBody>
          <a:bodyPr/>
          <a:lstStyle/>
          <a:p>
            <a:r>
              <a:rPr lang="id-ID"/>
              <a:t>SISTEM INFORMASI</a:t>
            </a:r>
          </a:p>
        </p:txBody>
      </p:sp>
      <p:sp>
        <p:nvSpPr>
          <p:cNvPr id="6" name="Slide Number Placeholder 5"/>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0B444C0-5E9D-4C4C-832A-B4CA019E3CFA}" type="datetime1">
              <a:rPr lang="id-ID" smtClean="0"/>
              <a:t>15/12/2025</a:t>
            </a:fld>
            <a:endParaRPr lang="id-ID"/>
          </a:p>
        </p:txBody>
      </p:sp>
      <p:sp>
        <p:nvSpPr>
          <p:cNvPr id="5" name="Footer Placeholder 4"/>
          <p:cNvSpPr>
            <a:spLocks noGrp="1"/>
          </p:cNvSpPr>
          <p:nvPr>
            <p:ph type="ftr" sz="quarter" idx="11"/>
          </p:nvPr>
        </p:nvSpPr>
        <p:spPr/>
        <p:txBody>
          <a:bodyPr/>
          <a:lstStyle/>
          <a:p>
            <a:r>
              <a:rPr lang="id-ID"/>
              <a:t>SISTEM INFORMASI</a:t>
            </a:r>
          </a:p>
        </p:txBody>
      </p:sp>
      <p:sp>
        <p:nvSpPr>
          <p:cNvPr id="6" name="Slide Number Placeholder 5"/>
          <p:cNvSpPr>
            <a:spLocks noGrp="1"/>
          </p:cNvSpPr>
          <p:nvPr>
            <p:ph type="sldNum" sz="quarter" idx="12"/>
          </p:nvPr>
        </p:nvSpPr>
        <p:spPr/>
        <p:txBody>
          <a:bodyPr/>
          <a:lstStyle/>
          <a:p>
            <a:fld id="{691C1C77-E1C3-4B6A-9F0F-B1D0363900D8}"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E16E87F-0EA7-4996-9A47-2B9FDA46D5A3}" type="datetime1">
              <a:rPr lang="id-ID" smtClean="0"/>
              <a:t>15/12/2025</a:t>
            </a:fld>
            <a:endParaRPr lang="id-ID"/>
          </a:p>
        </p:txBody>
      </p:sp>
      <p:sp>
        <p:nvSpPr>
          <p:cNvPr id="6" name="Footer Placeholder 5"/>
          <p:cNvSpPr>
            <a:spLocks noGrp="1"/>
          </p:cNvSpPr>
          <p:nvPr>
            <p:ph type="ftr" sz="quarter" idx="11"/>
          </p:nvPr>
        </p:nvSpPr>
        <p:spPr/>
        <p:txBody>
          <a:bodyPr/>
          <a:lstStyle/>
          <a:p>
            <a:r>
              <a:rPr lang="id-ID"/>
              <a:t>SISTEM INFORMASI</a:t>
            </a:r>
          </a:p>
        </p:txBody>
      </p:sp>
      <p:sp>
        <p:nvSpPr>
          <p:cNvPr id="7" name="Slide Number Placeholder 6"/>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811C1B7-A102-492F-A760-2A0BE7070C1F}" type="datetime1">
              <a:rPr lang="id-ID" smtClean="0"/>
              <a:t>15/12/2025</a:t>
            </a:fld>
            <a:endParaRPr lang="id-ID"/>
          </a:p>
        </p:txBody>
      </p:sp>
      <p:sp>
        <p:nvSpPr>
          <p:cNvPr id="8" name="Footer Placeholder 7"/>
          <p:cNvSpPr>
            <a:spLocks noGrp="1"/>
          </p:cNvSpPr>
          <p:nvPr>
            <p:ph type="ftr" sz="quarter" idx="11"/>
          </p:nvPr>
        </p:nvSpPr>
        <p:spPr/>
        <p:txBody>
          <a:bodyPr/>
          <a:lstStyle/>
          <a:p>
            <a:r>
              <a:rPr lang="id-ID"/>
              <a:t>SISTEM INFORMASI</a:t>
            </a:r>
          </a:p>
        </p:txBody>
      </p:sp>
      <p:sp>
        <p:nvSpPr>
          <p:cNvPr id="9" name="Slide Number Placeholder 8"/>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85E495CF-22F5-41E7-9A5A-BC8A0ED90F36}" type="datetime1">
              <a:rPr lang="id-ID" smtClean="0"/>
              <a:t>15/12/2025</a:t>
            </a:fld>
            <a:endParaRPr lang="id-ID"/>
          </a:p>
        </p:txBody>
      </p:sp>
      <p:sp>
        <p:nvSpPr>
          <p:cNvPr id="4" name="Footer Placeholder 3"/>
          <p:cNvSpPr>
            <a:spLocks noGrp="1"/>
          </p:cNvSpPr>
          <p:nvPr>
            <p:ph type="ftr" sz="quarter" idx="11"/>
          </p:nvPr>
        </p:nvSpPr>
        <p:spPr/>
        <p:txBody>
          <a:bodyPr/>
          <a:lstStyle/>
          <a:p>
            <a:r>
              <a:rPr lang="id-ID"/>
              <a:t>SISTEM INFORMASI</a:t>
            </a:r>
          </a:p>
        </p:txBody>
      </p:sp>
      <p:sp>
        <p:nvSpPr>
          <p:cNvPr id="5" name="Slide Number Placeholder 4"/>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71F8B42-7CAE-4AC7-ABF1-CDF7089AB620}" type="datetime1">
              <a:rPr lang="id-ID" smtClean="0"/>
              <a:t>15/12/2025</a:t>
            </a:fld>
            <a:endParaRPr lang="id-ID"/>
          </a:p>
        </p:txBody>
      </p:sp>
      <p:sp>
        <p:nvSpPr>
          <p:cNvPr id="3" name="Footer Placeholder 2"/>
          <p:cNvSpPr>
            <a:spLocks noGrp="1"/>
          </p:cNvSpPr>
          <p:nvPr>
            <p:ph type="ftr" sz="quarter" idx="11"/>
          </p:nvPr>
        </p:nvSpPr>
        <p:spPr/>
        <p:txBody>
          <a:bodyPr/>
          <a:lstStyle/>
          <a:p>
            <a:r>
              <a:rPr lang="id-ID"/>
              <a:t>SISTEM INFORMASI</a:t>
            </a:r>
          </a:p>
        </p:txBody>
      </p:sp>
      <p:sp>
        <p:nvSpPr>
          <p:cNvPr id="4" name="Slide Number Placeholder 3"/>
          <p:cNvSpPr>
            <a:spLocks noGrp="1"/>
          </p:cNvSpPr>
          <p:nvPr>
            <p:ph type="sldNum" sz="quarter" idx="12"/>
          </p:nvPr>
        </p:nvSpPr>
        <p:spPr/>
        <p:txBody>
          <a:bodyPr/>
          <a:lstStyle/>
          <a:p>
            <a:fld id="{691C1C77-E1C3-4B6A-9F0F-B1D0363900D8}"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E0AEB9E-32A8-4645-9B6D-0861C09D64B6}" type="datetime1">
              <a:rPr lang="id-ID" smtClean="0"/>
              <a:t>15/12/2025</a:t>
            </a:fld>
            <a:endParaRPr lang="id-ID"/>
          </a:p>
        </p:txBody>
      </p:sp>
      <p:sp>
        <p:nvSpPr>
          <p:cNvPr id="6" name="Footer Placeholder 5"/>
          <p:cNvSpPr>
            <a:spLocks noGrp="1"/>
          </p:cNvSpPr>
          <p:nvPr>
            <p:ph type="ftr" sz="quarter" idx="11"/>
          </p:nvPr>
        </p:nvSpPr>
        <p:spPr/>
        <p:txBody>
          <a:bodyPr/>
          <a:lstStyle/>
          <a:p>
            <a:r>
              <a:rPr lang="id-ID"/>
              <a:t>SISTEM INFORMASI</a:t>
            </a:r>
          </a:p>
        </p:txBody>
      </p:sp>
      <p:sp>
        <p:nvSpPr>
          <p:cNvPr id="7" name="Slide Number Placeholder 6"/>
          <p:cNvSpPr>
            <a:spLocks noGrp="1"/>
          </p:cNvSpPr>
          <p:nvPr>
            <p:ph type="sldNum" sz="quarter" idx="12"/>
          </p:nvPr>
        </p:nvSpPr>
        <p:spPr/>
        <p:txBody>
          <a:bodyPr/>
          <a:lstStyle/>
          <a:p>
            <a:fld id="{691C1C77-E1C3-4B6A-9F0F-B1D0363900D8}"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98C418AA-6B21-4D12-8098-0AEB3C8CA828}" type="datetime1">
              <a:rPr lang="id-ID" smtClean="0"/>
              <a:t>15/12/2025</a:t>
            </a:fld>
            <a:endParaRPr lang="id-ID"/>
          </a:p>
        </p:txBody>
      </p:sp>
      <p:sp>
        <p:nvSpPr>
          <p:cNvPr id="6" name="Footer Placeholder 5"/>
          <p:cNvSpPr>
            <a:spLocks noGrp="1"/>
          </p:cNvSpPr>
          <p:nvPr>
            <p:ph type="ftr" sz="quarter" idx="11"/>
          </p:nvPr>
        </p:nvSpPr>
        <p:spPr/>
        <p:txBody>
          <a:bodyPr/>
          <a:lstStyle/>
          <a:p>
            <a:r>
              <a:rPr lang="id-ID"/>
              <a:t>SISTEM INFORMASI</a:t>
            </a:r>
          </a:p>
        </p:txBody>
      </p:sp>
      <p:sp>
        <p:nvSpPr>
          <p:cNvPr id="7" name="Slide Number Placeholder 6"/>
          <p:cNvSpPr>
            <a:spLocks noGrp="1"/>
          </p:cNvSpPr>
          <p:nvPr>
            <p:ph type="sldNum" sz="quarter" idx="12"/>
          </p:nvPr>
        </p:nvSpPr>
        <p:spPr/>
        <p:txBody>
          <a:bodyPr/>
          <a:lstStyle/>
          <a:p>
            <a:fld id="{691C1C77-E1C3-4B6A-9F0F-B1D0363900D8}"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664E6A-872D-423F-8CCB-ADE09546CBCF}" type="datetime1">
              <a:rPr lang="id-ID" smtClean="0"/>
              <a:t>15/12/2025</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id-ID"/>
              <a:t>SISTEM INFORMASI</a:t>
            </a: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91C1C77-E1C3-4B6A-9F0F-B1D0363900D8}"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dirty="0"/>
              <a:t>CUSTOMER RELATIONSHIP MANAGEMENT (CRM)</a:t>
            </a:r>
          </a:p>
        </p:txBody>
      </p:sp>
      <p:sp>
        <p:nvSpPr>
          <p:cNvPr id="3" name="Subtitle 2"/>
          <p:cNvSpPr>
            <a:spLocks noGrp="1"/>
          </p:cNvSpPr>
          <p:nvPr>
            <p:ph type="subTitle" idx="1"/>
          </p:nvPr>
        </p:nvSpPr>
        <p:spPr/>
        <p:txBody>
          <a:bodyPr/>
          <a:lstStyle/>
          <a:p>
            <a:r>
              <a:rPr lang="en-US" dirty="0"/>
              <a:t> </a:t>
            </a:r>
          </a:p>
          <a:p>
            <a:r>
              <a:rPr lang="en-US" dirty="0" err="1"/>
              <a:t>Pertemuan</a:t>
            </a:r>
            <a:r>
              <a:rPr lang="en-US" dirty="0"/>
              <a:t> </a:t>
            </a:r>
            <a:r>
              <a:rPr lang="en-US" dirty="0" err="1"/>
              <a:t>ke</a:t>
            </a:r>
            <a:r>
              <a:rPr lang="en-US" dirty="0"/>
              <a:t> 13</a:t>
            </a:r>
          </a:p>
          <a:p>
            <a:endParaRPr lang="id-ID" dirty="0"/>
          </a:p>
        </p:txBody>
      </p:sp>
      <p:sp>
        <p:nvSpPr>
          <p:cNvPr id="4" name="Date Placeholder 3"/>
          <p:cNvSpPr>
            <a:spLocks noGrp="1"/>
          </p:cNvSpPr>
          <p:nvPr>
            <p:ph type="dt" sz="half" idx="10"/>
          </p:nvPr>
        </p:nvSpPr>
        <p:spPr/>
        <p:txBody>
          <a:bodyPr/>
          <a:lstStyle/>
          <a:p>
            <a:fld id="{428EDA37-032E-4F1A-8023-9028D6335821}"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3.SASARAN DARI CRM</a:t>
            </a:r>
          </a:p>
        </p:txBody>
      </p:sp>
      <p:sp>
        <p:nvSpPr>
          <p:cNvPr id="3" name="Content Placeholder 2"/>
          <p:cNvSpPr>
            <a:spLocks noGrp="1"/>
          </p:cNvSpPr>
          <p:nvPr>
            <p:ph idx="1"/>
          </p:nvPr>
        </p:nvSpPr>
        <p:spPr/>
        <p:txBody>
          <a:bodyPr/>
          <a:lstStyle/>
          <a:p>
            <a:r>
              <a:rPr lang="id-ID" dirty="0"/>
              <a:t>Sasaran dari CRM adalah untuk meningkatkan pertumbuhan jangka panjang dan profitabilitas perusahaan melalui pengertian yang lebih baik terhadap kebiasaan pelanggan dan tujuan utama dari CRM.  Menarik pelanggan baru, mempertahankan  pelanggan lama, mengurangi biaya pemasaran dan pelayanan pelanggan.</a:t>
            </a:r>
          </a:p>
        </p:txBody>
      </p:sp>
      <p:sp>
        <p:nvSpPr>
          <p:cNvPr id="4" name="Date Placeholder 3"/>
          <p:cNvSpPr>
            <a:spLocks noGrp="1"/>
          </p:cNvSpPr>
          <p:nvPr>
            <p:ph type="dt" sz="half" idx="10"/>
          </p:nvPr>
        </p:nvSpPr>
        <p:spPr/>
        <p:txBody>
          <a:bodyPr/>
          <a:lstStyle/>
          <a:p>
            <a:fld id="{FCA80F20-EC36-4271-A14E-0EC14B7DA7A7}"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10</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 </a:t>
            </a:r>
          </a:p>
        </p:txBody>
      </p:sp>
      <p:sp>
        <p:nvSpPr>
          <p:cNvPr id="3" name="Content Placeholder 2"/>
          <p:cNvSpPr>
            <a:spLocks noGrp="1"/>
          </p:cNvSpPr>
          <p:nvPr>
            <p:ph idx="1"/>
          </p:nvPr>
        </p:nvSpPr>
        <p:spPr/>
        <p:txBody>
          <a:bodyPr/>
          <a:lstStyle/>
          <a:p>
            <a:r>
              <a:rPr lang="id-ID" dirty="0"/>
              <a:t>Tujuan lain dari CRM:</a:t>
            </a:r>
          </a:p>
          <a:p>
            <a:r>
              <a:rPr lang="id-ID" dirty="0"/>
              <a:t>1. Menyediakan barang dan jasa yang benar-benar dibutuhkan pelanggan</a:t>
            </a:r>
          </a:p>
          <a:p>
            <a:r>
              <a:rPr lang="id-ID" dirty="0"/>
              <a:t>2. Menyediakan pelayanan pelanggan  yang</a:t>
            </a:r>
          </a:p>
          <a:p>
            <a:r>
              <a:rPr lang="id-ID" dirty="0"/>
              <a:t>   lebih baik</a:t>
            </a:r>
          </a:p>
          <a:p>
            <a:r>
              <a:rPr lang="id-ID" dirty="0"/>
              <a:t>3.Penjualan barang yang lebih baik</a:t>
            </a:r>
          </a:p>
        </p:txBody>
      </p:sp>
      <p:sp>
        <p:nvSpPr>
          <p:cNvPr id="4" name="Date Placeholder 3"/>
          <p:cNvSpPr>
            <a:spLocks noGrp="1"/>
          </p:cNvSpPr>
          <p:nvPr>
            <p:ph type="dt" sz="half" idx="10"/>
          </p:nvPr>
        </p:nvSpPr>
        <p:spPr/>
        <p:txBody>
          <a:bodyPr/>
          <a:lstStyle/>
          <a:p>
            <a:fld id="{94AD3B53-8B07-4CA6-A60E-DD9A194B5E50}"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4.ALASAN PENTINGNYA CRM</a:t>
            </a:r>
          </a:p>
        </p:txBody>
      </p:sp>
      <p:sp>
        <p:nvSpPr>
          <p:cNvPr id="3" name="Content Placeholder 2"/>
          <p:cNvSpPr>
            <a:spLocks noGrp="1"/>
          </p:cNvSpPr>
          <p:nvPr>
            <p:ph idx="1"/>
          </p:nvPr>
        </p:nvSpPr>
        <p:spPr/>
        <p:txBody>
          <a:bodyPr>
            <a:normAutofit fontScale="70000" lnSpcReduction="20000"/>
          </a:bodyPr>
          <a:lstStyle/>
          <a:p>
            <a:r>
              <a:rPr lang="id-ID" dirty="0"/>
              <a:t>CRM sangat penting bagi persahaan hal ini disebabkan karena:</a:t>
            </a:r>
          </a:p>
          <a:p>
            <a:r>
              <a:rPr lang="id-ID" dirty="0"/>
              <a:t>1. Tingkat persaingan global antar </a:t>
            </a:r>
          </a:p>
          <a:p>
            <a:r>
              <a:rPr lang="id-ID" dirty="0"/>
              <a:t>    perusahaan kian besar</a:t>
            </a:r>
          </a:p>
          <a:p>
            <a:r>
              <a:rPr lang="id-ID" dirty="0"/>
              <a:t>2.Fakta bahwa untuk mendapatkan </a:t>
            </a:r>
          </a:p>
          <a:p>
            <a:r>
              <a:rPr lang="id-ID" dirty="0"/>
              <a:t>   pelanggan baru bisa 10x biaya untuk</a:t>
            </a:r>
          </a:p>
          <a:p>
            <a:r>
              <a:rPr lang="id-ID" dirty="0"/>
              <a:t>   menjaga pelanggan yang sudah ada</a:t>
            </a:r>
          </a:p>
          <a:p>
            <a:r>
              <a:rPr lang="id-ID" dirty="0"/>
              <a:t>3.Tren bisnis saat ini yang tujuan utamanya </a:t>
            </a:r>
          </a:p>
          <a:p>
            <a:r>
              <a:rPr lang="id-ID" dirty="0"/>
              <a:t>    adalah untuk meningkatkan loyalitas </a:t>
            </a:r>
          </a:p>
          <a:p>
            <a:r>
              <a:rPr lang="id-ID" dirty="0"/>
              <a:t>    pelanggan ke perusahaan kita</a:t>
            </a:r>
          </a:p>
          <a:p>
            <a:r>
              <a:rPr lang="id-ID" dirty="0"/>
              <a:t>4.Banyak konsumen yang menginginkan </a:t>
            </a:r>
          </a:p>
          <a:p>
            <a:r>
              <a:rPr lang="id-ID" dirty="0"/>
              <a:t>   pelayanan purna jual</a:t>
            </a:r>
          </a:p>
          <a:p>
            <a:r>
              <a:rPr lang="id-ID" dirty="0"/>
              <a:t>5.Pengguna CRM  bisa dri perusahaan /bidang usaha berskala </a:t>
            </a:r>
          </a:p>
          <a:p>
            <a:r>
              <a:rPr lang="id-ID" dirty="0"/>
              <a:t>   kecil sampai ke perusahaan berskala besar.</a:t>
            </a:r>
          </a:p>
        </p:txBody>
      </p:sp>
      <p:sp>
        <p:nvSpPr>
          <p:cNvPr id="4" name="Date Placeholder 3"/>
          <p:cNvSpPr>
            <a:spLocks noGrp="1"/>
          </p:cNvSpPr>
          <p:nvPr>
            <p:ph type="dt" sz="half" idx="10"/>
          </p:nvPr>
        </p:nvSpPr>
        <p:spPr/>
        <p:txBody>
          <a:bodyPr/>
          <a:lstStyle/>
          <a:p>
            <a:fld id="{B600FDE4-2064-4C98-A672-4CE9CE11F6D8}"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12</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5.TAHAPAN CRM</a:t>
            </a:r>
          </a:p>
        </p:txBody>
      </p:sp>
      <p:sp>
        <p:nvSpPr>
          <p:cNvPr id="3" name="Content Placeholder 2"/>
          <p:cNvSpPr>
            <a:spLocks noGrp="1"/>
          </p:cNvSpPr>
          <p:nvPr>
            <p:ph idx="1"/>
          </p:nvPr>
        </p:nvSpPr>
        <p:spPr/>
        <p:txBody>
          <a:bodyPr>
            <a:normAutofit fontScale="92500"/>
          </a:bodyPr>
          <a:lstStyle/>
          <a:p>
            <a:r>
              <a:rPr lang="id-ID" dirty="0"/>
              <a:t>Beberapa tahapan CRM  menurut Strauss (2001):</a:t>
            </a:r>
          </a:p>
          <a:p>
            <a:r>
              <a:rPr lang="id-ID" dirty="0"/>
              <a:t>1. Mengidentifikasi customer</a:t>
            </a:r>
          </a:p>
          <a:p>
            <a:r>
              <a:rPr lang="id-ID" dirty="0"/>
              <a:t>   Informasi adalah penggerak CRM.</a:t>
            </a:r>
          </a:p>
          <a:p>
            <a:r>
              <a:rPr lang="id-ID" dirty="0"/>
              <a:t>   Perusahaan mendapatkan informasi</a:t>
            </a:r>
          </a:p>
          <a:p>
            <a:r>
              <a:rPr lang="id-ID" dirty="0"/>
              <a:t>   mengenai individual customer dari </a:t>
            </a:r>
          </a:p>
          <a:p>
            <a:r>
              <a:rPr lang="id-ID" dirty="0"/>
              <a:t>   berbagai sumber(personal maupun auto</a:t>
            </a:r>
          </a:p>
          <a:p>
            <a:r>
              <a:rPr lang="id-ID" dirty="0"/>
              <a:t>   mated) seperti force, customer service encounter, bar code scanners dan website.</a:t>
            </a:r>
          </a:p>
        </p:txBody>
      </p:sp>
      <p:sp>
        <p:nvSpPr>
          <p:cNvPr id="4" name="Date Placeholder 3"/>
          <p:cNvSpPr>
            <a:spLocks noGrp="1"/>
          </p:cNvSpPr>
          <p:nvPr>
            <p:ph type="dt" sz="half" idx="10"/>
          </p:nvPr>
        </p:nvSpPr>
        <p:spPr/>
        <p:txBody>
          <a:bodyPr/>
          <a:lstStyle/>
          <a:p>
            <a:fld id="{AA6190DC-F1C1-42E2-80BC-75AE642EB8C7}"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13</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2.Membedakan customer</a:t>
            </a:r>
          </a:p>
          <a:p>
            <a:r>
              <a:rPr lang="id-ID" dirty="0"/>
              <a:t>Customer memiliki kebutuhan yang berbeda. Internet memungkinkan perusa-</a:t>
            </a:r>
          </a:p>
          <a:p>
            <a:r>
              <a:rPr lang="id-ID" dirty="0"/>
              <a:t>Haan untuk mengumpulkan informasi untuk mengidentifikasi berbagai kesamaan maupun perbedaan individu dan kelompok, kemudian menggunakannya untuk meningkatkan keuntungan.</a:t>
            </a:r>
          </a:p>
        </p:txBody>
      </p:sp>
      <p:sp>
        <p:nvSpPr>
          <p:cNvPr id="4" name="Date Placeholder 3"/>
          <p:cNvSpPr>
            <a:spLocks noGrp="1"/>
          </p:cNvSpPr>
          <p:nvPr>
            <p:ph type="dt" sz="half" idx="10"/>
          </p:nvPr>
        </p:nvSpPr>
        <p:spPr/>
        <p:txBody>
          <a:bodyPr/>
          <a:lstStyle/>
          <a:p>
            <a:fld id="{045F0F53-24BE-4229-85F6-735FB6BB0213}"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14</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3.Menyesuaikan marketing</a:t>
            </a:r>
          </a:p>
          <a:p>
            <a:r>
              <a:rPr lang="id-ID" dirty="0"/>
              <a:t>Bila perusahaan telah mengidentifikasi dan membedakan customer berdasarkan karakteristik, behavior, kebutuhan atau nilai, perusahaan kemudian bisa menyesuaikan penawaran terhadap berbagai segmen atau individu.</a:t>
            </a:r>
          </a:p>
        </p:txBody>
      </p:sp>
      <p:sp>
        <p:nvSpPr>
          <p:cNvPr id="4" name="Date Placeholder 3"/>
          <p:cNvSpPr>
            <a:spLocks noGrp="1"/>
          </p:cNvSpPr>
          <p:nvPr>
            <p:ph type="dt" sz="half" idx="10"/>
          </p:nvPr>
        </p:nvSpPr>
        <p:spPr/>
        <p:txBody>
          <a:bodyPr/>
          <a:lstStyle/>
          <a:p>
            <a:fld id="{7B1E29E1-E3D9-42D7-8DF1-16646E42454D}"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15</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6.FASE-FASE CUSTOMER CRM</a:t>
            </a:r>
          </a:p>
        </p:txBody>
      </p:sp>
      <p:sp>
        <p:nvSpPr>
          <p:cNvPr id="3" name="Content Placeholder 2"/>
          <p:cNvSpPr>
            <a:spLocks noGrp="1"/>
          </p:cNvSpPr>
          <p:nvPr>
            <p:ph idx="1"/>
          </p:nvPr>
        </p:nvSpPr>
        <p:spPr/>
        <p:txBody>
          <a:bodyPr>
            <a:normAutofit fontScale="92500"/>
          </a:bodyPr>
          <a:lstStyle/>
          <a:p>
            <a:r>
              <a:rPr lang="id-ID" dirty="0"/>
              <a:t>Menurut Kalakota dan Robinson (2001), ada tiga fase CRM yaitu:</a:t>
            </a:r>
          </a:p>
          <a:p>
            <a:r>
              <a:rPr lang="id-ID" dirty="0"/>
              <a:t>1.Mendapatkan Pelanggan Baru(acquiring</a:t>
            </a:r>
          </a:p>
          <a:p>
            <a:r>
              <a:rPr lang="id-ID" dirty="0"/>
              <a:t>   new customer).</a:t>
            </a:r>
          </a:p>
          <a:p>
            <a:r>
              <a:rPr lang="id-ID" dirty="0"/>
              <a:t>   Untuk mendapatkan pelanggan baru dengan cara:</a:t>
            </a:r>
          </a:p>
          <a:p>
            <a:pPr>
              <a:buNone/>
            </a:pPr>
            <a:r>
              <a:rPr lang="id-ID" dirty="0"/>
              <a:t>   a. Melakukan promosi terhadap produk</a:t>
            </a:r>
          </a:p>
          <a:p>
            <a:pPr>
              <a:buNone/>
            </a:pPr>
            <a:r>
              <a:rPr lang="id-ID" dirty="0"/>
              <a:t>      yang dihasilkan perusahaan, memberika</a:t>
            </a:r>
          </a:p>
          <a:p>
            <a:pPr>
              <a:buNone/>
            </a:pPr>
            <a:r>
              <a:rPr lang="id-ID" dirty="0"/>
              <a:t>      kesan pertama yang baikkepada pelanggan</a:t>
            </a:r>
          </a:p>
        </p:txBody>
      </p:sp>
      <p:sp>
        <p:nvSpPr>
          <p:cNvPr id="4" name="Date Placeholder 3"/>
          <p:cNvSpPr>
            <a:spLocks noGrp="1"/>
          </p:cNvSpPr>
          <p:nvPr>
            <p:ph type="dt" sz="half" idx="10"/>
          </p:nvPr>
        </p:nvSpPr>
        <p:spPr/>
        <p:txBody>
          <a:bodyPr/>
          <a:lstStyle/>
          <a:p>
            <a:fld id="{B96D8E1E-B29C-4991-9238-B830C325A6B6}"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16</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sh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  b. Memberikan kenyamanan pada </a:t>
            </a:r>
          </a:p>
          <a:p>
            <a:r>
              <a:rPr lang="id-ID" dirty="0"/>
              <a:t>     pelanggan dalam membeli produk yang</a:t>
            </a:r>
          </a:p>
          <a:p>
            <a:r>
              <a:rPr lang="id-ID" dirty="0"/>
              <a:t>     mereka butuhkan</a:t>
            </a:r>
          </a:p>
        </p:txBody>
      </p:sp>
      <p:sp>
        <p:nvSpPr>
          <p:cNvPr id="4" name="Date Placeholder 3"/>
          <p:cNvSpPr>
            <a:spLocks noGrp="1"/>
          </p:cNvSpPr>
          <p:nvPr>
            <p:ph type="dt" sz="half" idx="10"/>
          </p:nvPr>
        </p:nvSpPr>
        <p:spPr/>
        <p:txBody>
          <a:bodyPr/>
          <a:lstStyle/>
          <a:p>
            <a:fld id="{03C09E14-D67F-4848-B465-C86C3A9033D6}"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17</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70000" lnSpcReduction="20000"/>
          </a:bodyPr>
          <a:lstStyle/>
          <a:p>
            <a:r>
              <a:rPr lang="id-ID" dirty="0"/>
              <a:t>2. Meningkatkan profitabilitas pelanggan yang telah dimiliki perusahaan.</a:t>
            </a:r>
          </a:p>
          <a:p>
            <a:r>
              <a:rPr lang="id-ID" dirty="0"/>
              <a:t>Perusahaan harus menciptakan hubungan</a:t>
            </a:r>
          </a:p>
          <a:p>
            <a:r>
              <a:rPr lang="id-ID" dirty="0"/>
              <a:t>Yang erat dengan pelanggan dengan cara </a:t>
            </a:r>
          </a:p>
          <a:p>
            <a:r>
              <a:rPr lang="id-ID" dirty="0"/>
              <a:t>Perusahaan mendengarkan keluhan dan</a:t>
            </a:r>
          </a:p>
          <a:p>
            <a:r>
              <a:rPr lang="id-ID" dirty="0"/>
              <a:t>Meningkatkan pelayanan. Hubungan dengan pelanggan dapat ditingkatkan dengan cara:</a:t>
            </a:r>
          </a:p>
          <a:p>
            <a:r>
              <a:rPr lang="id-ID" dirty="0"/>
              <a:t>  a.Cross-selling, sebuah strategi penjualan</a:t>
            </a:r>
          </a:p>
          <a:p>
            <a:r>
              <a:rPr lang="id-ID" dirty="0"/>
              <a:t>     yang menawarkan barang pelengkap dari</a:t>
            </a:r>
          </a:p>
          <a:p>
            <a:r>
              <a:rPr lang="id-ID" dirty="0"/>
              <a:t>     barang yang telah dimilikinya</a:t>
            </a:r>
          </a:p>
          <a:p>
            <a:r>
              <a:rPr lang="id-ID" dirty="0"/>
              <a:t>  b.Up-selling adalah menawarkan barang yang sama</a:t>
            </a:r>
          </a:p>
          <a:p>
            <a:r>
              <a:rPr lang="id-ID" dirty="0"/>
              <a:t>     tetapi dengan kualitas yang lebih baik.</a:t>
            </a:r>
          </a:p>
          <a:p>
            <a:r>
              <a:rPr lang="id-ID" dirty="0"/>
              <a:t>  </a:t>
            </a:r>
          </a:p>
        </p:txBody>
      </p:sp>
      <p:sp>
        <p:nvSpPr>
          <p:cNvPr id="4" name="Date Placeholder 3"/>
          <p:cNvSpPr>
            <a:spLocks noGrp="1"/>
          </p:cNvSpPr>
          <p:nvPr>
            <p:ph type="dt" sz="half" idx="10"/>
          </p:nvPr>
        </p:nvSpPr>
        <p:spPr/>
        <p:txBody>
          <a:bodyPr/>
          <a:lstStyle/>
          <a:p>
            <a:fld id="{43C701F9-6901-4369-87BE-CA0DD0E85946}"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18</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ll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85000" lnSpcReduction="20000"/>
          </a:bodyPr>
          <a:lstStyle/>
          <a:p>
            <a:r>
              <a:rPr lang="id-ID" dirty="0"/>
              <a:t>3.Mempertahan pelanggan potensial,dengan cara:</a:t>
            </a:r>
          </a:p>
          <a:p>
            <a:r>
              <a:rPr lang="id-ID" dirty="0"/>
              <a:t>   a.Menyediakan waktu untuk</a:t>
            </a:r>
          </a:p>
          <a:p>
            <a:r>
              <a:rPr lang="id-ID" dirty="0"/>
              <a:t>     mendengarkan kebutuhan pelanggan</a:t>
            </a:r>
          </a:p>
          <a:p>
            <a:r>
              <a:rPr lang="id-ID" dirty="0"/>
              <a:t>     termasuk ketidakpuasan pelanggan</a:t>
            </a:r>
          </a:p>
          <a:p>
            <a:r>
              <a:rPr lang="id-ID" dirty="0"/>
              <a:t>     terhadap produk atau pelayanan</a:t>
            </a:r>
          </a:p>
          <a:p>
            <a:r>
              <a:rPr lang="id-ID" dirty="0"/>
              <a:t>     perusahaan.</a:t>
            </a:r>
          </a:p>
          <a:p>
            <a:r>
              <a:rPr lang="id-ID" dirty="0"/>
              <a:t>   b.Memberikan pelayanan dan aplikasi</a:t>
            </a:r>
          </a:p>
          <a:p>
            <a:r>
              <a:rPr lang="id-ID" dirty="0"/>
              <a:t>      pendukung yang bermanfaat sehingga</a:t>
            </a:r>
          </a:p>
          <a:p>
            <a:r>
              <a:rPr lang="id-ID" dirty="0"/>
              <a:t>      hubungan denganpelanggan dapat tetap</a:t>
            </a:r>
          </a:p>
          <a:p>
            <a:r>
              <a:rPr lang="id-ID" dirty="0"/>
              <a:t>      terpelihara.</a:t>
            </a:r>
          </a:p>
          <a:p>
            <a:r>
              <a:rPr lang="id-ID" dirty="0"/>
              <a:t>     </a:t>
            </a:r>
          </a:p>
        </p:txBody>
      </p:sp>
      <p:sp>
        <p:nvSpPr>
          <p:cNvPr id="4" name="Date Placeholder 3"/>
          <p:cNvSpPr>
            <a:spLocks noGrp="1"/>
          </p:cNvSpPr>
          <p:nvPr>
            <p:ph type="dt" sz="half" idx="10"/>
          </p:nvPr>
        </p:nvSpPr>
        <p:spPr/>
        <p:txBody>
          <a:bodyPr/>
          <a:lstStyle/>
          <a:p>
            <a:fld id="{66516B45-D9BB-4160-8612-9F0D278ABAEA}"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19</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DESKRIPSI</a:t>
            </a:r>
          </a:p>
        </p:txBody>
      </p:sp>
      <p:sp>
        <p:nvSpPr>
          <p:cNvPr id="3" name="Content Placeholder 2"/>
          <p:cNvSpPr>
            <a:spLocks noGrp="1"/>
          </p:cNvSpPr>
          <p:nvPr>
            <p:ph idx="1"/>
          </p:nvPr>
        </p:nvSpPr>
        <p:spPr/>
        <p:txBody>
          <a:bodyPr/>
          <a:lstStyle/>
          <a:p>
            <a:r>
              <a:rPr lang="id-ID" dirty="0"/>
              <a:t>Membahas tentang konsep CRM, Tujuan dan peranannya serta penerapannya</a:t>
            </a:r>
          </a:p>
        </p:txBody>
      </p:sp>
      <p:sp>
        <p:nvSpPr>
          <p:cNvPr id="4" name="Date Placeholder 3"/>
          <p:cNvSpPr>
            <a:spLocks noGrp="1"/>
          </p:cNvSpPr>
          <p:nvPr>
            <p:ph type="dt" sz="half" idx="10"/>
          </p:nvPr>
        </p:nvSpPr>
        <p:spPr/>
        <p:txBody>
          <a:bodyPr/>
          <a:lstStyle/>
          <a:p>
            <a:fld id="{5CB32C00-019F-4CDD-85D0-3C13FC1E2125}"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7.PRINSIP DASAR CRM</a:t>
            </a:r>
          </a:p>
        </p:txBody>
      </p:sp>
      <p:sp>
        <p:nvSpPr>
          <p:cNvPr id="3" name="Content Placeholder 2"/>
          <p:cNvSpPr>
            <a:spLocks noGrp="1"/>
          </p:cNvSpPr>
          <p:nvPr>
            <p:ph idx="1"/>
          </p:nvPr>
        </p:nvSpPr>
        <p:spPr/>
        <p:txBody>
          <a:bodyPr>
            <a:normAutofit lnSpcReduction="10000"/>
          </a:bodyPr>
          <a:lstStyle/>
          <a:p>
            <a:r>
              <a:rPr lang="id-ID" dirty="0"/>
              <a:t>Pengambilan data input berupa data profil dari semua pelanggan dan memberikan informasi yang sesuai kepada pelanggan informasi tentang customer history, kebutuhan-kebutuhan pasar dan isu-isu lain seputar perkembangan pasar. Prinsip </a:t>
            </a:r>
          </a:p>
          <a:p>
            <a:pPr lvl="1"/>
            <a:r>
              <a:rPr lang="id-ID" dirty="0"/>
              <a:t>CRM terletak pada kemauan bisnis untuk</a:t>
            </a:r>
          </a:p>
          <a:p>
            <a:pPr lvl="1"/>
            <a:r>
              <a:rPr lang="id-ID" dirty="0"/>
              <a:t>Meningkatkan loyalitas dan kepuasan pelanggan tanpa menambah beban biaya dan waktu.</a:t>
            </a:r>
          </a:p>
        </p:txBody>
      </p:sp>
      <p:sp>
        <p:nvSpPr>
          <p:cNvPr id="4" name="Date Placeholder 3"/>
          <p:cNvSpPr>
            <a:spLocks noGrp="1"/>
          </p:cNvSpPr>
          <p:nvPr>
            <p:ph type="dt" sz="half" idx="10"/>
          </p:nvPr>
        </p:nvSpPr>
        <p:spPr/>
        <p:txBody>
          <a:bodyPr/>
          <a:lstStyle/>
          <a:p>
            <a:fld id="{3627E89A-0810-4076-8420-D858F0D31BBF}"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20</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cut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8.TUJUAN CRM</a:t>
            </a:r>
          </a:p>
        </p:txBody>
      </p:sp>
      <p:sp>
        <p:nvSpPr>
          <p:cNvPr id="3" name="Content Placeholder 2"/>
          <p:cNvSpPr>
            <a:spLocks noGrp="1"/>
          </p:cNvSpPr>
          <p:nvPr>
            <p:ph idx="1"/>
          </p:nvPr>
        </p:nvSpPr>
        <p:spPr/>
        <p:txBody>
          <a:bodyPr>
            <a:normAutofit fontScale="85000" lnSpcReduction="10000"/>
          </a:bodyPr>
          <a:lstStyle/>
          <a:p>
            <a:r>
              <a:rPr lang="id-ID" dirty="0"/>
              <a:t>Ada tiga tujuan utama dari CRM yaitu:</a:t>
            </a:r>
          </a:p>
          <a:p>
            <a:r>
              <a:rPr lang="id-ID" dirty="0"/>
              <a:t>1. Meningkatkan hubungan antara perusahaan dengan pelanggan yang sudah ada untuk meningkatkan pendapatan perusahaan.</a:t>
            </a:r>
          </a:p>
          <a:p>
            <a:r>
              <a:rPr lang="id-ID" dirty="0"/>
              <a:t>2.Menggunakan informasi yang terintegrasi</a:t>
            </a:r>
          </a:p>
          <a:p>
            <a:r>
              <a:rPr lang="id-ID" dirty="0"/>
              <a:t>  untukmenghasilakan pelayanan yang </a:t>
            </a:r>
          </a:p>
          <a:p>
            <a:r>
              <a:rPr lang="id-ID" dirty="0"/>
              <a:t>  paling memuaskan dengan </a:t>
            </a:r>
          </a:p>
          <a:p>
            <a:r>
              <a:rPr lang="id-ID" dirty="0"/>
              <a:t>  memamfaatkan informasi pelanggan untuk</a:t>
            </a:r>
          </a:p>
          <a:p>
            <a:r>
              <a:rPr lang="id-ID" dirty="0"/>
              <a:t>  memenuhi kebutuhan pelanggan.</a:t>
            </a:r>
          </a:p>
          <a:p>
            <a:r>
              <a:rPr lang="id-ID" dirty="0"/>
              <a:t>3. Menghasilkan konsistensi dalam prosedur dan proses saluran jawaban kepada pelanggan.</a:t>
            </a:r>
          </a:p>
        </p:txBody>
      </p:sp>
      <p:sp>
        <p:nvSpPr>
          <p:cNvPr id="4" name="Date Placeholder 3"/>
          <p:cNvSpPr>
            <a:spLocks noGrp="1"/>
          </p:cNvSpPr>
          <p:nvPr>
            <p:ph type="dt" sz="half" idx="10"/>
          </p:nvPr>
        </p:nvSpPr>
        <p:spPr/>
        <p:txBody>
          <a:bodyPr/>
          <a:lstStyle/>
          <a:p>
            <a:fld id="{8881993D-3047-4587-A23C-902DA9B27248}"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3"/>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9.FUNGSI  CRM</a:t>
            </a:r>
          </a:p>
        </p:txBody>
      </p:sp>
      <p:sp>
        <p:nvSpPr>
          <p:cNvPr id="3" name="Content Placeholder 2"/>
          <p:cNvSpPr>
            <a:spLocks noGrp="1"/>
          </p:cNvSpPr>
          <p:nvPr>
            <p:ph idx="1"/>
          </p:nvPr>
        </p:nvSpPr>
        <p:spPr/>
        <p:txBody>
          <a:bodyPr>
            <a:normAutofit fontScale="62500" lnSpcReduction="20000"/>
          </a:bodyPr>
          <a:lstStyle/>
          <a:p>
            <a:r>
              <a:rPr lang="id-ID" dirty="0"/>
              <a:t>Apapun bentuk dari CRM, sistem dari CRM tersebut harus bisa menjalankan fungsi sebagai berikut:</a:t>
            </a:r>
          </a:p>
          <a:p>
            <a:r>
              <a:rPr lang="id-ID" dirty="0"/>
              <a:t> 1.Mengidentifikasi berbagai faktor penting</a:t>
            </a:r>
          </a:p>
          <a:p>
            <a:r>
              <a:rPr lang="id-ID" dirty="0"/>
              <a:t>    bagi pelanggan</a:t>
            </a:r>
          </a:p>
          <a:p>
            <a:r>
              <a:rPr lang="id-ID" dirty="0"/>
              <a:t>  2.Memiliki  falsafah customer oriented</a:t>
            </a:r>
          </a:p>
          <a:p>
            <a:r>
              <a:rPr lang="id-ID" dirty="0"/>
              <a:t>  3.Dapat melayani dan menangani keluhan</a:t>
            </a:r>
          </a:p>
          <a:p>
            <a:r>
              <a:rPr lang="id-ID" dirty="0"/>
              <a:t>     pelanggan</a:t>
            </a:r>
          </a:p>
          <a:p>
            <a:endParaRPr lang="id-ID" dirty="0"/>
          </a:p>
          <a:p>
            <a:r>
              <a:rPr lang="id-ID" dirty="0"/>
              <a:t>  4.Membuat dasar pengukuran berdasarkan</a:t>
            </a:r>
          </a:p>
          <a:p>
            <a:r>
              <a:rPr lang="id-ID" dirty="0"/>
              <a:t>     sudut pandang pelanggan</a:t>
            </a:r>
          </a:p>
          <a:p>
            <a:r>
              <a:rPr lang="id-ID" dirty="0"/>
              <a:t>  5.Memberikan dukungan pelanggan yg sempurna</a:t>
            </a:r>
          </a:p>
          <a:p>
            <a:r>
              <a:rPr lang="id-ID" dirty="0"/>
              <a:t>  6.Mencatat dan mengikuti semua aspek dalam </a:t>
            </a:r>
          </a:p>
          <a:p>
            <a:r>
              <a:rPr lang="id-ID" dirty="0"/>
              <a:t>     penjualan</a:t>
            </a:r>
          </a:p>
          <a:p>
            <a:r>
              <a:rPr lang="id-ID" dirty="0"/>
              <a:t>  7.Menyediakan informasi holistik mengenai informasi </a:t>
            </a:r>
          </a:p>
          <a:p>
            <a:r>
              <a:rPr lang="id-ID" dirty="0"/>
              <a:t>     layanan dan penjualan dari pelanggan.</a:t>
            </a:r>
          </a:p>
        </p:txBody>
      </p:sp>
      <p:sp>
        <p:nvSpPr>
          <p:cNvPr id="4" name="Date Placeholder 3"/>
          <p:cNvSpPr>
            <a:spLocks noGrp="1"/>
          </p:cNvSpPr>
          <p:nvPr>
            <p:ph type="dt" sz="half" idx="10"/>
          </p:nvPr>
        </p:nvSpPr>
        <p:spPr/>
        <p:txBody>
          <a:bodyPr/>
          <a:lstStyle/>
          <a:p>
            <a:fld id="{A01241C9-B952-4ABB-A1D6-342969C8884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22</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cut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10.TIPE-TIPE  CRM</a:t>
            </a:r>
          </a:p>
        </p:txBody>
      </p:sp>
      <p:sp>
        <p:nvSpPr>
          <p:cNvPr id="3" name="Content Placeholder 2"/>
          <p:cNvSpPr>
            <a:spLocks noGrp="1"/>
          </p:cNvSpPr>
          <p:nvPr>
            <p:ph idx="1"/>
          </p:nvPr>
        </p:nvSpPr>
        <p:spPr/>
        <p:txBody>
          <a:bodyPr>
            <a:normAutofit fontScale="77500" lnSpcReduction="20000"/>
          </a:bodyPr>
          <a:lstStyle/>
          <a:p>
            <a:r>
              <a:rPr lang="id-ID" dirty="0"/>
              <a:t>1.Operasional</a:t>
            </a:r>
          </a:p>
          <a:p>
            <a:r>
              <a:rPr lang="id-ID" dirty="0"/>
              <a:t>   Operasional CRM memberikan dukungan untuk proses bisnis difront office, seperti untuk penjualan,pemasaran</a:t>
            </a:r>
          </a:p>
          <a:p>
            <a:r>
              <a:rPr lang="id-ID" dirty="0"/>
              <a:t> dan staf pelayanan.</a:t>
            </a:r>
          </a:p>
          <a:p>
            <a:r>
              <a:rPr lang="id-ID" dirty="0"/>
              <a:t>2.Penjualan</a:t>
            </a:r>
          </a:p>
          <a:p>
            <a:r>
              <a:rPr lang="id-ID" dirty="0"/>
              <a:t>  Untuk penjualan biasa digunakan (SFA)</a:t>
            </a:r>
          </a:p>
          <a:p>
            <a:r>
              <a:rPr lang="id-ID" dirty="0"/>
              <a:t>  sales force automation(SFA) membantu</a:t>
            </a:r>
          </a:p>
          <a:p>
            <a:r>
              <a:rPr lang="id-ID" dirty="0"/>
              <a:t>  untuk otomatisasi aktivitas yang terkait dengan staf penjualan, seperti untuk menghubungi pelanggan, pengiriman surat kertas, maupun elektronik ke pelanggan, pengiriman surat kertas </a:t>
            </a:r>
          </a:p>
          <a:p>
            <a:r>
              <a:rPr lang="id-ID" dirty="0"/>
              <a:t>Maupun elektronik ke pelanggan.</a:t>
            </a:r>
          </a:p>
        </p:txBody>
      </p:sp>
      <p:sp>
        <p:nvSpPr>
          <p:cNvPr id="4" name="Date Placeholder 3"/>
          <p:cNvSpPr>
            <a:spLocks noGrp="1"/>
          </p:cNvSpPr>
          <p:nvPr>
            <p:ph type="dt" sz="half" idx="10"/>
          </p:nvPr>
        </p:nvSpPr>
        <p:spPr/>
        <p:txBody>
          <a:bodyPr/>
          <a:lstStyle/>
          <a:p>
            <a:fld id="{9CC9250F-3379-44BC-A931-F567B9FB04C8}"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23</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ll dir="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2. Penjualan biasa digunakan sale force</a:t>
            </a:r>
          </a:p>
          <a:p>
            <a:r>
              <a:rPr lang="id-ID" dirty="0"/>
              <a:t>   automation(SFA), SFA membantu otoma</a:t>
            </a:r>
          </a:p>
          <a:p>
            <a:r>
              <a:rPr lang="id-ID" dirty="0"/>
              <a:t>   tisasi aktivitas yang terkait dengan staf</a:t>
            </a:r>
          </a:p>
          <a:p>
            <a:r>
              <a:rPr lang="id-ID" dirty="0"/>
              <a:t>   penjualan, seperti untuk penjadwalan </a:t>
            </a:r>
          </a:p>
          <a:p>
            <a:r>
              <a:rPr lang="id-ID" dirty="0"/>
              <a:t>   menghubungi pelanggan</a:t>
            </a:r>
          </a:p>
        </p:txBody>
      </p:sp>
      <p:sp>
        <p:nvSpPr>
          <p:cNvPr id="4" name="Date Placeholder 3"/>
          <p:cNvSpPr>
            <a:spLocks noGrp="1"/>
          </p:cNvSpPr>
          <p:nvPr>
            <p:ph type="dt" sz="half" idx="10"/>
          </p:nvPr>
        </p:nvSpPr>
        <p:spPr/>
        <p:txBody>
          <a:bodyPr/>
          <a:lstStyle/>
          <a:p>
            <a:fld id="{127431D3-2F7C-4B81-9C60-0EA8F9ED8AD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24</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85000" lnSpcReduction="20000"/>
          </a:bodyPr>
          <a:lstStyle/>
          <a:p>
            <a:r>
              <a:rPr lang="id-ID" dirty="0"/>
              <a:t>3.Analitik</a:t>
            </a:r>
          </a:p>
          <a:p>
            <a:r>
              <a:rPr lang="id-ID" dirty="0"/>
              <a:t>   Analytical CRM menganalisis data pelanggan  untuk berbagai tujuan seperti merancang dan menjalankan kampanye</a:t>
            </a:r>
          </a:p>
          <a:p>
            <a:r>
              <a:rPr lang="id-ID" dirty="0"/>
              <a:t>untuk pemasaran.</a:t>
            </a:r>
          </a:p>
          <a:p>
            <a:r>
              <a:rPr lang="id-ID" dirty="0"/>
              <a:t>4.Intelijen penjualan</a:t>
            </a:r>
          </a:p>
          <a:p>
            <a:r>
              <a:rPr lang="id-ID" dirty="0"/>
              <a:t>  Intelijen penjualan atau sales intelijen</a:t>
            </a:r>
          </a:p>
          <a:p>
            <a:r>
              <a:rPr lang="id-ID" dirty="0"/>
              <a:t>  dalam CRM adalah sejenis dengan </a:t>
            </a:r>
          </a:p>
          <a:p>
            <a:r>
              <a:rPr lang="id-ID" dirty="0"/>
              <a:t>  analytical CRM,tetapi ditekankan lebih</a:t>
            </a:r>
          </a:p>
          <a:p>
            <a:r>
              <a:rPr lang="id-ID" dirty="0"/>
              <a:t>  jauh untuk piranti penjualan langsung dengan fitur untuk mencari peluang cross-</a:t>
            </a:r>
          </a:p>
          <a:p>
            <a:r>
              <a:rPr lang="id-ID" dirty="0"/>
              <a:t> selling/up-selling/swich-selling.</a:t>
            </a:r>
          </a:p>
        </p:txBody>
      </p:sp>
      <p:sp>
        <p:nvSpPr>
          <p:cNvPr id="4" name="Date Placeholder 3"/>
          <p:cNvSpPr>
            <a:spLocks noGrp="1"/>
          </p:cNvSpPr>
          <p:nvPr>
            <p:ph type="dt" sz="half" idx="10"/>
          </p:nvPr>
        </p:nvSpPr>
        <p:spPr/>
        <p:txBody>
          <a:bodyPr/>
          <a:lstStyle/>
          <a:p>
            <a:fld id="{8D859775-624E-48D2-9D54-CA80CC8E319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25</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ll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5.Manajemen kampanye</a:t>
            </a:r>
          </a:p>
          <a:p>
            <a:r>
              <a:rPr lang="id-ID" dirty="0"/>
              <a:t>   Campaign management mengkombinasi-</a:t>
            </a:r>
          </a:p>
          <a:p>
            <a:r>
              <a:rPr lang="id-ID" dirty="0"/>
              <a:t>   kan elemen antara CRM operasional </a:t>
            </a:r>
          </a:p>
          <a:p>
            <a:r>
              <a:rPr lang="id-ID" dirty="0"/>
              <a:t>   dan analitik agar dapat menjalankan </a:t>
            </a:r>
          </a:p>
          <a:p>
            <a:r>
              <a:rPr lang="id-ID" dirty="0"/>
              <a:t>   fungsi pembentukan kelompok target</a:t>
            </a:r>
          </a:p>
          <a:p>
            <a:r>
              <a:rPr lang="id-ID" dirty="0"/>
              <a:t>   dengan kriteria tertentu menggunakan</a:t>
            </a:r>
          </a:p>
          <a:p>
            <a:r>
              <a:rPr lang="id-ID" dirty="0"/>
              <a:t>   data pelanggan</a:t>
            </a:r>
          </a:p>
        </p:txBody>
      </p:sp>
      <p:sp>
        <p:nvSpPr>
          <p:cNvPr id="4" name="Date Placeholder 3"/>
          <p:cNvSpPr>
            <a:spLocks noGrp="1"/>
          </p:cNvSpPr>
          <p:nvPr>
            <p:ph type="dt" sz="half" idx="10"/>
          </p:nvPr>
        </p:nvSpPr>
        <p:spPr/>
        <p:txBody>
          <a:bodyPr/>
          <a:lstStyle/>
          <a:p>
            <a:fld id="{5675F1A0-6C81-4931-9D12-6F421D97F715}"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26</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8"/>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6.Kolaboratif</a:t>
            </a:r>
          </a:p>
          <a:p>
            <a:r>
              <a:rPr lang="id-ID" dirty="0"/>
              <a:t>   Collaborative CRM mencakup aspek-</a:t>
            </a:r>
          </a:p>
          <a:p>
            <a:r>
              <a:rPr lang="id-ID" dirty="0"/>
              <a:t>   aspek yang ditangani korporasi yang</a:t>
            </a:r>
          </a:p>
          <a:p>
            <a:r>
              <a:rPr lang="id-ID" dirty="0"/>
              <a:t>   terkait dengan pelanggan pada berbagai</a:t>
            </a:r>
          </a:p>
          <a:p>
            <a:r>
              <a:rPr lang="id-ID" dirty="0"/>
              <a:t>   departemen seperti pada bagian </a:t>
            </a:r>
          </a:p>
          <a:p>
            <a:r>
              <a:rPr lang="id-ID" dirty="0"/>
              <a:t>   penjualan, dukungan teknis dan pemasa-</a:t>
            </a:r>
          </a:p>
          <a:p>
            <a:r>
              <a:rPr lang="id-ID" dirty="0"/>
              <a:t>   ran.</a:t>
            </a:r>
          </a:p>
        </p:txBody>
      </p:sp>
      <p:sp>
        <p:nvSpPr>
          <p:cNvPr id="4" name="Date Placeholder 3"/>
          <p:cNvSpPr>
            <a:spLocks noGrp="1"/>
          </p:cNvSpPr>
          <p:nvPr>
            <p:ph type="dt" sz="half" idx="10"/>
          </p:nvPr>
        </p:nvSpPr>
        <p:spPr/>
        <p:txBody>
          <a:bodyPr/>
          <a:lstStyle/>
          <a:p>
            <a:fld id="{9DFFEDA7-6D14-4421-8426-A2C5634E947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27</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2"/>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11.IMPLEMENTASI SOFTWARE </a:t>
            </a:r>
            <a:br>
              <a:rPr lang="id-ID" dirty="0"/>
            </a:br>
            <a:r>
              <a:rPr lang="id-ID" dirty="0"/>
              <a:t>     /APLIKASI CRM</a:t>
            </a:r>
          </a:p>
        </p:txBody>
      </p:sp>
      <p:sp>
        <p:nvSpPr>
          <p:cNvPr id="3" name="Content Placeholder 2"/>
          <p:cNvSpPr>
            <a:spLocks noGrp="1"/>
          </p:cNvSpPr>
          <p:nvPr>
            <p:ph idx="1"/>
          </p:nvPr>
        </p:nvSpPr>
        <p:spPr/>
        <p:txBody>
          <a:bodyPr>
            <a:normAutofit fontScale="85000" lnSpcReduction="20000"/>
          </a:bodyPr>
          <a:lstStyle/>
          <a:p>
            <a:r>
              <a:rPr lang="id-ID" dirty="0"/>
              <a:t>Terdapat 3 aspek penting yang perlu dibenahi perusahaan dalam proses implementasi CRM:</a:t>
            </a:r>
          </a:p>
          <a:p>
            <a:r>
              <a:rPr lang="id-ID" dirty="0"/>
              <a:t>1.Orang</a:t>
            </a:r>
          </a:p>
          <a:p>
            <a:r>
              <a:rPr lang="id-ID" dirty="0"/>
              <a:t>   Dalam aspek orang, biasanya meliputi</a:t>
            </a:r>
          </a:p>
          <a:p>
            <a:r>
              <a:rPr lang="id-ID" dirty="0"/>
              <a:t>   internalisasi cara berfikir orang tentang</a:t>
            </a:r>
          </a:p>
          <a:p>
            <a:r>
              <a:rPr lang="id-ID" dirty="0"/>
              <a:t>   bagaimana melayani konsumen. Sehingga</a:t>
            </a:r>
          </a:p>
          <a:p>
            <a:r>
              <a:rPr lang="id-ID" dirty="0"/>
              <a:t>   memerlukan orang-orang yang </a:t>
            </a:r>
          </a:p>
          <a:p>
            <a:r>
              <a:rPr lang="id-ID" dirty="0"/>
              <a:t>   profesional dan dapat mengerti dari visi </a:t>
            </a:r>
          </a:p>
          <a:p>
            <a:r>
              <a:rPr lang="id-ID" dirty="0"/>
              <a:t>   implementasi CRM dengan jelas terlebih</a:t>
            </a:r>
          </a:p>
          <a:p>
            <a:r>
              <a:rPr lang="id-ID" dirty="0"/>
              <a:t>   dahulu dan dipahami secara benar oleh</a:t>
            </a:r>
          </a:p>
          <a:p>
            <a:r>
              <a:rPr lang="id-ID" dirty="0"/>
              <a:t>   semua karyawan dalam perusahaan,</a:t>
            </a:r>
          </a:p>
        </p:txBody>
      </p:sp>
      <p:sp>
        <p:nvSpPr>
          <p:cNvPr id="4" name="Date Placeholder 3"/>
          <p:cNvSpPr>
            <a:spLocks noGrp="1"/>
          </p:cNvSpPr>
          <p:nvPr>
            <p:ph type="dt" sz="half" idx="10"/>
          </p:nvPr>
        </p:nvSpPr>
        <p:spPr/>
        <p:txBody>
          <a:bodyPr/>
          <a:lstStyle/>
          <a:p>
            <a:fld id="{5954B347-626A-4914-922E-FF9C972FB6F5}"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28</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zoom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77500" lnSpcReduction="20000"/>
          </a:bodyPr>
          <a:lstStyle/>
          <a:p>
            <a:r>
              <a:rPr lang="id-ID" dirty="0"/>
              <a:t>2.Proses dan prosedur</a:t>
            </a:r>
          </a:p>
          <a:p>
            <a:r>
              <a:rPr lang="id-ID" dirty="0"/>
              <a:t>  Dari sisi proses dan prosedr, perusahaan</a:t>
            </a:r>
          </a:p>
          <a:p>
            <a:r>
              <a:rPr lang="id-ID" dirty="0"/>
              <a:t>  harus mendefinisikan secara secara lebih</a:t>
            </a:r>
          </a:p>
          <a:p>
            <a:r>
              <a:rPr lang="id-ID" dirty="0"/>
              <a:t>  jelas target market yang akan dibidik dan</a:t>
            </a:r>
          </a:p>
          <a:p>
            <a:r>
              <a:rPr lang="id-ID" dirty="0"/>
              <a:t>  prosedur perusahaan secara lebih rinci  </a:t>
            </a:r>
          </a:p>
          <a:p>
            <a:r>
              <a:rPr lang="id-ID" dirty="0"/>
              <a:t>  dalam melayani konsumen.</a:t>
            </a:r>
          </a:p>
          <a:p>
            <a:r>
              <a:rPr lang="id-ID" dirty="0"/>
              <a:t>3.Sistem dan Teknologi.</a:t>
            </a:r>
          </a:p>
          <a:p>
            <a:r>
              <a:rPr lang="id-ID" dirty="0"/>
              <a:t>  Merupakan strategi pemilihan dan pengembangan teknologi CRM. Perusahaan perlu membuat cetak biru tentang teknologi CRM  seperti apa yang akan digunakan dan bagaimana proses implementasinya, melakukan training dan penerapannya yang berhubungan dengan sistem yang sudah ada sekarang.</a:t>
            </a:r>
          </a:p>
        </p:txBody>
      </p:sp>
      <p:sp>
        <p:nvSpPr>
          <p:cNvPr id="4" name="Date Placeholder 3"/>
          <p:cNvSpPr>
            <a:spLocks noGrp="1"/>
          </p:cNvSpPr>
          <p:nvPr>
            <p:ph type="dt" sz="half" idx="10"/>
          </p:nvPr>
        </p:nvSpPr>
        <p:spPr/>
        <p:txBody>
          <a:bodyPr/>
          <a:lstStyle/>
          <a:p>
            <a:fld id="{BF19E5C0-55BA-4152-A52D-925B5963E388}"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29</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PEMBELAJARAN</a:t>
            </a:r>
          </a:p>
        </p:txBody>
      </p:sp>
      <p:sp>
        <p:nvSpPr>
          <p:cNvPr id="3" name="Content Placeholder 2"/>
          <p:cNvSpPr>
            <a:spLocks noGrp="1"/>
          </p:cNvSpPr>
          <p:nvPr>
            <p:ph idx="1"/>
          </p:nvPr>
        </p:nvSpPr>
        <p:spPr/>
        <p:txBody>
          <a:bodyPr/>
          <a:lstStyle/>
          <a:p>
            <a:r>
              <a:rPr lang="id-ID" dirty="0"/>
              <a:t>Mahasiswa memiliki pengetahuan tentang konsep CRM dan mampu menerapkannya dalam konsep e-bisnis</a:t>
            </a:r>
          </a:p>
        </p:txBody>
      </p:sp>
      <p:sp>
        <p:nvSpPr>
          <p:cNvPr id="4" name="Date Placeholder 3"/>
          <p:cNvSpPr>
            <a:spLocks noGrp="1"/>
          </p:cNvSpPr>
          <p:nvPr>
            <p:ph type="dt" sz="half" idx="10"/>
          </p:nvPr>
        </p:nvSpPr>
        <p:spPr/>
        <p:txBody>
          <a:bodyPr/>
          <a:lstStyle/>
          <a:p>
            <a:fld id="{D313266B-04CF-4469-B065-8B2E708AD6E0}"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lnSpcReduction="10000"/>
          </a:bodyPr>
          <a:lstStyle/>
          <a:p>
            <a:r>
              <a:rPr lang="id-ID" dirty="0"/>
              <a:t>Pada aspek implementasi ini, sebelum mengimplementasikan ke seluruh perusahaan, perlu dilakukan proyek percontohan implementasi yang dievaluasi secara intensif dan menyeluruh. Proyek percontohan  ini sangat penting agar menjaga proses implementasi keseluruhan dapat berjalan dengan sukses. Implementasi CRM setidaknya juga harus memiliki elemen-elemen berikut:</a:t>
            </a:r>
          </a:p>
        </p:txBody>
      </p:sp>
      <p:sp>
        <p:nvSpPr>
          <p:cNvPr id="4" name="Date Placeholder 3"/>
          <p:cNvSpPr>
            <a:spLocks noGrp="1"/>
          </p:cNvSpPr>
          <p:nvPr>
            <p:ph type="dt" sz="half" idx="10"/>
          </p:nvPr>
        </p:nvSpPr>
        <p:spPr/>
        <p:txBody>
          <a:bodyPr/>
          <a:lstStyle/>
          <a:p>
            <a:fld id="{C9230B64-7317-4DF3-811C-A7322EEE38A7}"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30</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2"/>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1.Otomatisasi pemasaran</a:t>
            </a:r>
          </a:p>
          <a:p>
            <a:r>
              <a:rPr lang="id-ID" dirty="0"/>
              <a:t>2.Pusat pelayanan(call center)</a:t>
            </a:r>
          </a:p>
          <a:p>
            <a:r>
              <a:rPr lang="id-ID" dirty="0"/>
              <a:t>3.Penggudangan data(data warehouse)</a:t>
            </a:r>
          </a:p>
          <a:p>
            <a:r>
              <a:rPr lang="id-ID" dirty="0"/>
              <a:t>4.Pencarian data dan analisis proses </a:t>
            </a:r>
          </a:p>
          <a:p>
            <a:r>
              <a:rPr lang="id-ID" dirty="0"/>
              <a:t>   secara online</a:t>
            </a:r>
          </a:p>
          <a:p>
            <a:r>
              <a:rPr lang="id-ID" dirty="0"/>
              <a:t>5.Pengambilan keputusan dan alat </a:t>
            </a:r>
          </a:p>
          <a:p>
            <a:r>
              <a:rPr lang="id-ID" dirty="0"/>
              <a:t>   pelaporan.</a:t>
            </a:r>
          </a:p>
        </p:txBody>
      </p:sp>
      <p:sp>
        <p:nvSpPr>
          <p:cNvPr id="4" name="Date Placeholder 3"/>
          <p:cNvSpPr>
            <a:spLocks noGrp="1"/>
          </p:cNvSpPr>
          <p:nvPr>
            <p:ph type="dt" sz="half" idx="10"/>
          </p:nvPr>
        </p:nvSpPr>
        <p:spPr/>
        <p:txBody>
          <a:bodyPr/>
          <a:lstStyle/>
          <a:p>
            <a:fld id="{F955E14A-CE17-43E3-A949-00B1287F5A4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ipe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12.CONSUMER RELATIONSHIP </a:t>
            </a:r>
            <a:br>
              <a:rPr lang="id-ID" dirty="0"/>
            </a:br>
            <a:r>
              <a:rPr lang="id-ID" dirty="0"/>
              <a:t>     SYSTEM (CRS)</a:t>
            </a:r>
          </a:p>
        </p:txBody>
      </p:sp>
      <p:sp>
        <p:nvSpPr>
          <p:cNvPr id="3" name="Content Placeholder 2"/>
          <p:cNvSpPr>
            <a:spLocks noGrp="1"/>
          </p:cNvSpPr>
          <p:nvPr>
            <p:ph idx="1"/>
          </p:nvPr>
        </p:nvSpPr>
        <p:spPr/>
        <p:txBody>
          <a:bodyPr>
            <a:normAutofit fontScale="92500"/>
          </a:bodyPr>
          <a:lstStyle/>
          <a:p>
            <a:r>
              <a:rPr lang="id-ID" dirty="0"/>
              <a:t>CRS meliputi aspek-aspek perjanjian perusahaan dengan pelanggan yang ditangani oleh pusat kontak consumer affair dan customer relations dalam sebuah perusahaan. Perwakilan ini menangani kontak dari pelanggan dan konsumen. Peringatan awal dapat diberikan sesuai dengan isu produk contohnya pengembalian item yang dibeli dan dapat dilacak sentimen konsumen saat ini.</a:t>
            </a:r>
          </a:p>
        </p:txBody>
      </p:sp>
      <p:sp>
        <p:nvSpPr>
          <p:cNvPr id="4" name="Date Placeholder 3"/>
          <p:cNvSpPr>
            <a:spLocks noGrp="1"/>
          </p:cNvSpPr>
          <p:nvPr>
            <p:ph type="dt" sz="half" idx="10"/>
          </p:nvPr>
        </p:nvSpPr>
        <p:spPr/>
        <p:txBody>
          <a:bodyPr/>
          <a:lstStyle/>
          <a:p>
            <a:fld id="{9360E7C5-6BF7-428D-A9BB-16E0DF4B981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32</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ll dir="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13.CARA MEMBUAT CRM </a:t>
            </a:r>
            <a:br>
              <a:rPr lang="id-ID" dirty="0"/>
            </a:br>
            <a:r>
              <a:rPr lang="id-ID" dirty="0"/>
              <a:t>     BERHASIL</a:t>
            </a:r>
          </a:p>
        </p:txBody>
      </p:sp>
      <p:sp>
        <p:nvSpPr>
          <p:cNvPr id="3" name="Content Placeholder 2"/>
          <p:cNvSpPr>
            <a:spLocks noGrp="1"/>
          </p:cNvSpPr>
          <p:nvPr>
            <p:ph idx="1"/>
          </p:nvPr>
        </p:nvSpPr>
        <p:spPr/>
        <p:txBody>
          <a:bodyPr>
            <a:normAutofit fontScale="85000" lnSpcReduction="20000"/>
          </a:bodyPr>
          <a:lstStyle/>
          <a:p>
            <a:r>
              <a:rPr lang="id-ID" dirty="0"/>
              <a:t>Langkah-langkah dalam membuat CRM agar berhasil yang umum dilakukan yaitu:</a:t>
            </a:r>
          </a:p>
          <a:p>
            <a:r>
              <a:rPr lang="id-ID" dirty="0"/>
              <a:t>1.Perencanaan bisnis yang matang</a:t>
            </a:r>
          </a:p>
          <a:p>
            <a:r>
              <a:rPr lang="id-ID" dirty="0"/>
              <a:t>2.Mendefinisikan tujuan dan sasaran dari </a:t>
            </a:r>
          </a:p>
          <a:p>
            <a:r>
              <a:rPr lang="id-ID" dirty="0"/>
              <a:t>  penerapan CRM </a:t>
            </a:r>
          </a:p>
          <a:p>
            <a:r>
              <a:rPr lang="id-ID" dirty="0"/>
              <a:t>3.Menentukan batasan-batasan dari CRM</a:t>
            </a:r>
          </a:p>
          <a:p>
            <a:r>
              <a:rPr lang="id-ID" dirty="0"/>
              <a:t>   menurut strategi yang ditetapkan</a:t>
            </a:r>
          </a:p>
          <a:p>
            <a:r>
              <a:rPr lang="id-ID" dirty="0"/>
              <a:t>4.Menentukan parameter dan standar </a:t>
            </a:r>
          </a:p>
          <a:p>
            <a:r>
              <a:rPr lang="id-ID" dirty="0"/>
              <a:t>   pengukuran keberhasilan penerapan CRM</a:t>
            </a:r>
          </a:p>
          <a:p>
            <a:r>
              <a:rPr lang="id-ID" dirty="0"/>
              <a:t>5.Menentukan standar aturan penanganan strategi  berdasarkan informasi dari sistem CRM seperti perubahan, perbaikan dan pemantapan strategi.</a:t>
            </a:r>
          </a:p>
        </p:txBody>
      </p:sp>
      <p:sp>
        <p:nvSpPr>
          <p:cNvPr id="4" name="Date Placeholder 3"/>
          <p:cNvSpPr>
            <a:spLocks noGrp="1"/>
          </p:cNvSpPr>
          <p:nvPr>
            <p:ph type="dt" sz="half" idx="10"/>
          </p:nvPr>
        </p:nvSpPr>
        <p:spPr/>
        <p:txBody>
          <a:bodyPr/>
          <a:lstStyle/>
          <a:p>
            <a:fld id="{3112EF9B-7677-449F-B512-799E12A1E48A}"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33</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92500" lnSpcReduction="20000"/>
          </a:bodyPr>
          <a:lstStyle/>
          <a:p>
            <a:r>
              <a:rPr lang="id-ID" dirty="0"/>
              <a:t>Hal-hal yang harus diperhatikan dalam merencanakan penerapan sistem CRM yaitu:</a:t>
            </a:r>
          </a:p>
          <a:p>
            <a:r>
              <a:rPr lang="id-ID" dirty="0"/>
              <a:t>1.Sasaranyang akan ingin dicapai bersifat </a:t>
            </a:r>
          </a:p>
          <a:p>
            <a:r>
              <a:rPr lang="id-ID" dirty="0"/>
              <a:t>   jangka panjang</a:t>
            </a:r>
          </a:p>
          <a:p>
            <a:r>
              <a:rPr lang="id-ID" dirty="0"/>
              <a:t>2.Sesuai dengan sasaran yang telah </a:t>
            </a:r>
          </a:p>
          <a:p>
            <a:r>
              <a:rPr lang="id-ID" dirty="0"/>
              <a:t>  ditentukan perusahaan.</a:t>
            </a:r>
          </a:p>
          <a:p>
            <a:r>
              <a:rPr lang="id-ID" dirty="0"/>
              <a:t>3.Hasil yang dicapai dapat menjadi sasaran </a:t>
            </a:r>
          </a:p>
          <a:p>
            <a:r>
              <a:rPr lang="id-ID" dirty="0"/>
              <a:t>  kunci bagi bisnis perusahaan</a:t>
            </a:r>
          </a:p>
          <a:p>
            <a:r>
              <a:rPr lang="id-ID" dirty="0"/>
              <a:t>4.Penerapan CRM  dapat mengurangi biaya </a:t>
            </a:r>
          </a:p>
          <a:p>
            <a:r>
              <a:rPr lang="id-ID" dirty="0"/>
              <a:t>   perusahaan secera keseluruhan</a:t>
            </a:r>
          </a:p>
          <a:p>
            <a:r>
              <a:rPr lang="id-ID" dirty="0"/>
              <a:t>5.Nilai resiko akibat penerapan CRM </a:t>
            </a:r>
          </a:p>
          <a:p>
            <a:endParaRPr lang="id-ID" dirty="0"/>
          </a:p>
        </p:txBody>
      </p:sp>
      <p:sp>
        <p:nvSpPr>
          <p:cNvPr id="4" name="Date Placeholder 3"/>
          <p:cNvSpPr>
            <a:spLocks noGrp="1"/>
          </p:cNvSpPr>
          <p:nvPr>
            <p:ph type="dt" sz="half" idx="10"/>
          </p:nvPr>
        </p:nvSpPr>
        <p:spPr/>
        <p:txBody>
          <a:bodyPr/>
          <a:lstStyle/>
          <a:p>
            <a:fld id="{11F2BA51-6D07-4E8D-B147-77206490EAF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34</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14.KENDALA DALAM CRM</a:t>
            </a:r>
          </a:p>
        </p:txBody>
      </p:sp>
      <p:sp>
        <p:nvSpPr>
          <p:cNvPr id="3" name="Content Placeholder 2"/>
          <p:cNvSpPr>
            <a:spLocks noGrp="1"/>
          </p:cNvSpPr>
          <p:nvPr>
            <p:ph idx="1"/>
          </p:nvPr>
        </p:nvSpPr>
        <p:spPr/>
        <p:txBody>
          <a:bodyPr>
            <a:normAutofit fontScale="70000" lnSpcReduction="20000"/>
          </a:bodyPr>
          <a:lstStyle/>
          <a:p>
            <a:r>
              <a:rPr lang="id-ID" dirty="0"/>
              <a:t>Kendala yang kadang kala terjadi pada CRM antara lain:</a:t>
            </a:r>
          </a:p>
          <a:p>
            <a:r>
              <a:rPr lang="id-ID" dirty="0"/>
              <a:t>1.Pada aplikasi teknologi informasi, </a:t>
            </a:r>
          </a:p>
          <a:p>
            <a:r>
              <a:rPr lang="id-ID" dirty="0"/>
              <a:t>   terbuangnya fitur  atau kelebihan yang </a:t>
            </a:r>
          </a:p>
          <a:p>
            <a:r>
              <a:rPr lang="id-ID" dirty="0"/>
              <a:t>   ditawarkan teknologi informasi dengan</a:t>
            </a:r>
          </a:p>
          <a:p>
            <a:r>
              <a:rPr lang="id-ID" dirty="0"/>
              <a:t>   percuma</a:t>
            </a:r>
          </a:p>
          <a:p>
            <a:r>
              <a:rPr lang="id-ID" dirty="0"/>
              <a:t>2.Pelanggan tetap mengeluh</a:t>
            </a:r>
          </a:p>
          <a:p>
            <a:r>
              <a:rPr lang="id-ID" dirty="0"/>
              <a:t>3.Hubungan dengan pelanggan tetap </a:t>
            </a:r>
          </a:p>
          <a:p>
            <a:r>
              <a:rPr lang="id-ID" dirty="0"/>
              <a:t>  transaksioanal</a:t>
            </a:r>
          </a:p>
          <a:p>
            <a:r>
              <a:rPr lang="id-ID" dirty="0"/>
              <a:t> 4.Tidak ada peningkatan efisiensi</a:t>
            </a:r>
          </a:p>
          <a:p>
            <a:r>
              <a:rPr lang="id-ID" dirty="0"/>
              <a:t> 5.Staf sales dan marketing masih saling </a:t>
            </a:r>
          </a:p>
          <a:p>
            <a:r>
              <a:rPr lang="id-ID" dirty="0"/>
              <a:t>    menyemunyikan data</a:t>
            </a:r>
          </a:p>
          <a:p>
            <a:r>
              <a:rPr lang="id-ID" dirty="0"/>
              <a:t> 6.Keuntungan perusahaan masih stagnan</a:t>
            </a:r>
          </a:p>
        </p:txBody>
      </p:sp>
      <p:sp>
        <p:nvSpPr>
          <p:cNvPr id="4" name="Date Placeholder 3"/>
          <p:cNvSpPr>
            <a:spLocks noGrp="1"/>
          </p:cNvSpPr>
          <p:nvPr>
            <p:ph type="dt" sz="half" idx="10"/>
          </p:nvPr>
        </p:nvSpPr>
        <p:spPr/>
        <p:txBody>
          <a:bodyPr/>
          <a:lstStyle/>
          <a:p>
            <a:fld id="{5CDDC51E-7104-49CD-B394-A873E359B68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35</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8"/>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15.IMPLEMENTASI  CRM</a:t>
            </a:r>
          </a:p>
        </p:txBody>
      </p:sp>
      <p:sp>
        <p:nvSpPr>
          <p:cNvPr id="3" name="Content Placeholder 2"/>
          <p:cNvSpPr>
            <a:spLocks noGrp="1"/>
          </p:cNvSpPr>
          <p:nvPr>
            <p:ph idx="1"/>
          </p:nvPr>
        </p:nvSpPr>
        <p:spPr/>
        <p:txBody>
          <a:bodyPr>
            <a:normAutofit fontScale="85000" lnSpcReduction="20000"/>
          </a:bodyPr>
          <a:lstStyle/>
          <a:p>
            <a:r>
              <a:rPr lang="id-ID" dirty="0"/>
              <a:t>Hal yang terpenting dan mendasar pada</a:t>
            </a:r>
          </a:p>
          <a:p>
            <a:r>
              <a:rPr lang="id-ID" dirty="0"/>
              <a:t>CRM adalah integrasi semua data bisnis pelanggan ke dalam suatu sistem sehingga mempermudah perusahaan dalam hal mengolah, mengidentifikasi dan menjaga hubungan dengan konsumen. Dengan demikian dapat dilakukan pemetaan dan pelaksanaan pemasaran dengan efektif dan efisien yang sesuai dengan tujuan organisasi. Kesuksesan dan pemamfaatan aplikasi CRM dipengaruhi oleh banyak faktor baik secara teknis  maupun non teknis. Perlu aspek lain selain aplikasi CRM  itu sendiri.Menurut Chen dan Popovich (2003) terdapat 3elemen utama yang menjadi kunci keberhasilan penerapan CRM  yaitu:</a:t>
            </a:r>
          </a:p>
        </p:txBody>
      </p:sp>
      <p:sp>
        <p:nvSpPr>
          <p:cNvPr id="4" name="Date Placeholder 3"/>
          <p:cNvSpPr>
            <a:spLocks noGrp="1"/>
          </p:cNvSpPr>
          <p:nvPr>
            <p:ph type="dt" sz="half" idx="10"/>
          </p:nvPr>
        </p:nvSpPr>
        <p:spPr/>
        <p:txBody>
          <a:bodyPr/>
          <a:lstStyle/>
          <a:p>
            <a:fld id="{9CDBB3E0-1037-45F7-A415-6E40E0E1223C}"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36</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92500"/>
          </a:bodyPr>
          <a:lstStyle/>
          <a:p>
            <a:r>
              <a:rPr lang="id-ID" dirty="0"/>
              <a:t>1.People</a:t>
            </a:r>
          </a:p>
          <a:p>
            <a:r>
              <a:rPr lang="id-ID" dirty="0"/>
              <a:t>Aspek SDM (people)yaitu meliputi cara berfikir orang tentang bagaimana melayani pelanggan (profesionalisme).Semua orang yang berhubungan dengan pelanggan baik dari level tertinggi suatu perusahaan sampai dengan level yang berhubungan dengan  pelanggan secara langsung harus memiliki pikiran yang sama yaitu bagaimana melayani pelanggan dengan sebaik-baiknya.</a:t>
            </a:r>
          </a:p>
        </p:txBody>
      </p:sp>
      <p:sp>
        <p:nvSpPr>
          <p:cNvPr id="4" name="Date Placeholder 3"/>
          <p:cNvSpPr>
            <a:spLocks noGrp="1"/>
          </p:cNvSpPr>
          <p:nvPr>
            <p:ph type="dt" sz="half" idx="10"/>
          </p:nvPr>
        </p:nvSpPr>
        <p:spPr/>
        <p:txBody>
          <a:bodyPr/>
          <a:lstStyle/>
          <a:p>
            <a:fld id="{C04887BA-54B9-491F-AE0B-B8AB075CF4A7}"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37</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pull dir="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2.Process</a:t>
            </a:r>
          </a:p>
          <a:p>
            <a:r>
              <a:rPr lang="id-ID" dirty="0"/>
              <a:t>Aspek process yaitu berlangsungnya kegiatan di suatu perusahaan yang diatur melalui sistem dan didefinisikan secara jelas melalui prosedur terstandar sebagai acuan karyawan dalam melayani pelanggan(prosedur dan proses).</a:t>
            </a:r>
          </a:p>
        </p:txBody>
      </p:sp>
      <p:sp>
        <p:nvSpPr>
          <p:cNvPr id="4" name="Date Placeholder 3"/>
          <p:cNvSpPr>
            <a:spLocks noGrp="1"/>
          </p:cNvSpPr>
          <p:nvPr>
            <p:ph type="dt" sz="half" idx="10"/>
          </p:nvPr>
        </p:nvSpPr>
        <p:spPr/>
        <p:txBody>
          <a:bodyPr/>
          <a:lstStyle/>
          <a:p>
            <a:fld id="{9C376ED0-425D-471E-A5D3-30865604DD1D}"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38</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heel spokes="3"/>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85000" lnSpcReduction="10000"/>
          </a:bodyPr>
          <a:lstStyle/>
          <a:p>
            <a:r>
              <a:rPr lang="id-ID" dirty="0"/>
              <a:t>3.Teknologi</a:t>
            </a:r>
          </a:p>
          <a:p>
            <a:r>
              <a:rPr lang="id-ID" dirty="0"/>
              <a:t>Aspek teknologi yaitu strategi pengembangan teknologi CRM dan proses implementasi.Perusahaan harus memilih teknologi yang baik dan tepat mendukung aspek proses. Hal ini terkait dengan strategi pemilihan dan pengembangan teknologi CRM. Aplikasi teknologi CRM menghubungkan front office(sales, marketing dan customer service) dan back office(financial,operational,logistik dan SDM) dengan touch point pelanggan perusahaan (Fickel.1999)</a:t>
            </a:r>
          </a:p>
        </p:txBody>
      </p:sp>
      <p:sp>
        <p:nvSpPr>
          <p:cNvPr id="4" name="Date Placeholder 3"/>
          <p:cNvSpPr>
            <a:spLocks noGrp="1"/>
          </p:cNvSpPr>
          <p:nvPr>
            <p:ph type="dt" sz="half" idx="10"/>
          </p:nvPr>
        </p:nvSpPr>
        <p:spPr/>
        <p:txBody>
          <a:bodyPr/>
          <a:lstStyle/>
          <a:p>
            <a:fld id="{C2FBB204-014C-4C3F-9955-3059E588C32E}"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39</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1. Definisi CUSTOMER RELATIONSHIP MANAGEMENT (CRM)</a:t>
            </a:r>
          </a:p>
        </p:txBody>
      </p:sp>
      <p:sp>
        <p:nvSpPr>
          <p:cNvPr id="3" name="Content Placeholder 2"/>
          <p:cNvSpPr>
            <a:spLocks noGrp="1"/>
          </p:cNvSpPr>
          <p:nvPr>
            <p:ph idx="1"/>
          </p:nvPr>
        </p:nvSpPr>
        <p:spPr/>
        <p:txBody>
          <a:bodyPr>
            <a:normAutofit fontScale="85000" lnSpcReduction="20000"/>
          </a:bodyPr>
          <a:lstStyle/>
          <a:p>
            <a:r>
              <a:rPr lang="id-ID" dirty="0"/>
              <a:t>1. Menurut Kotler dan Keller (2008) CRM adalah proses mengelola informasi rinci tentang pelanggan perorangan dan semua  titik kontak pelanggan sevara seksama untuk memaksimalkan loyalitas pelanggan secara seksama untuk memaksimalkan loyalitas pelanggan.</a:t>
            </a:r>
          </a:p>
          <a:p>
            <a:r>
              <a:rPr lang="id-ID" dirty="0"/>
              <a:t>2. Menurut Yahya CRM adalh sebuah strategi bisnis menyeluruh dalam suatu perusahaan yang memungkinkan perusahaan tersebut secara efektif bisa mengelola hubungan dengan para pelanggan. Dengan demikian melalui CRM perusahaan dapat melakukan pendekatan sehingga dapat menarik sejumlah informasi mengenai kebutuhan dan keinginan pelanggan.</a:t>
            </a:r>
          </a:p>
        </p:txBody>
      </p:sp>
      <p:sp>
        <p:nvSpPr>
          <p:cNvPr id="4" name="Date Placeholder 3"/>
          <p:cNvSpPr>
            <a:spLocks noGrp="1"/>
          </p:cNvSpPr>
          <p:nvPr>
            <p:ph type="dt" sz="half" idx="10"/>
          </p:nvPr>
        </p:nvSpPr>
        <p:spPr/>
        <p:txBody>
          <a:bodyPr/>
          <a:lstStyle/>
          <a:p>
            <a:fld id="{43A4C178-7E68-4833-81DD-FE8FB72B77AA}"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lstStyle/>
          <a:p>
            <a:r>
              <a:rPr lang="id-ID" dirty="0"/>
              <a:t>Touch points perusahaan termasuk didalamnya internet,email,penjualan, telemarketing,call center,iklan,fax,stores dan kios.</a:t>
            </a:r>
          </a:p>
        </p:txBody>
      </p:sp>
      <p:sp>
        <p:nvSpPr>
          <p:cNvPr id="4" name="Date Placeholder 3"/>
          <p:cNvSpPr>
            <a:spLocks noGrp="1"/>
          </p:cNvSpPr>
          <p:nvPr>
            <p:ph type="dt" sz="half" idx="10"/>
          </p:nvPr>
        </p:nvSpPr>
        <p:spPr/>
        <p:txBody>
          <a:bodyPr/>
          <a:lstStyle/>
          <a:p>
            <a:fld id="{20ABC524-59BE-45D3-B449-64AC376CC897}"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40</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LATIHAN</a:t>
            </a:r>
          </a:p>
        </p:txBody>
      </p:sp>
      <p:sp>
        <p:nvSpPr>
          <p:cNvPr id="3" name="Content Placeholder 2"/>
          <p:cNvSpPr>
            <a:spLocks noGrp="1"/>
          </p:cNvSpPr>
          <p:nvPr>
            <p:ph idx="1"/>
          </p:nvPr>
        </p:nvSpPr>
        <p:spPr/>
        <p:txBody>
          <a:bodyPr/>
          <a:lstStyle/>
          <a:p>
            <a:r>
              <a:rPr lang="id-ID" dirty="0"/>
              <a:t>1.Apa saja sasaran CRM?</a:t>
            </a:r>
          </a:p>
          <a:p>
            <a:r>
              <a:rPr lang="id-ID" dirty="0"/>
              <a:t>2.Sebutkan tahapan CRM?</a:t>
            </a:r>
          </a:p>
          <a:p>
            <a:r>
              <a:rPr lang="id-ID" dirty="0"/>
              <a:t>3.Sebutkan elemen utama implementasi</a:t>
            </a:r>
          </a:p>
          <a:p>
            <a:r>
              <a:rPr lang="id-ID" dirty="0"/>
              <a:t>   CRM</a:t>
            </a:r>
          </a:p>
          <a:p>
            <a:r>
              <a:rPr lang="id-ID" dirty="0"/>
              <a:t>4.Sebutkan tipe-tipe CRM</a:t>
            </a:r>
          </a:p>
        </p:txBody>
      </p:sp>
      <p:sp>
        <p:nvSpPr>
          <p:cNvPr id="4" name="Date Placeholder 3"/>
          <p:cNvSpPr>
            <a:spLocks noGrp="1"/>
          </p:cNvSpPr>
          <p:nvPr>
            <p:ph type="dt" sz="half" idx="10"/>
          </p:nvPr>
        </p:nvSpPr>
        <p:spPr/>
        <p:txBody>
          <a:bodyPr/>
          <a:lstStyle/>
          <a:p>
            <a:fld id="{A837C806-9681-4B46-AA10-DE98E9DB5E26}"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buNone/>
            </a:pPr>
            <a:r>
              <a:rPr lang="id-ID" dirty="0"/>
              <a:t>SAMPAI   JUMPA</a:t>
            </a:r>
          </a:p>
        </p:txBody>
      </p:sp>
      <p:sp>
        <p:nvSpPr>
          <p:cNvPr id="4" name="Date Placeholder 3"/>
          <p:cNvSpPr>
            <a:spLocks noGrp="1"/>
          </p:cNvSpPr>
          <p:nvPr>
            <p:ph type="dt" sz="half" idx="10"/>
          </p:nvPr>
        </p:nvSpPr>
        <p:spPr/>
        <p:txBody>
          <a:bodyPr/>
          <a:lstStyle/>
          <a:p>
            <a:fld id="{CAE5709D-2589-4949-97A1-C81703E4D906}"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42</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DC1E0060-83DF-402C-80CF-987908EB50AC}"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43</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42CCC611-DCC8-4C3B-991D-BA1D89A30FBF}"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44</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77201F5B-FA35-4381-802B-9CF71925D663}"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45</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8631BD38-B7A3-42E5-93E0-F2F20F85A86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46</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3E272EBE-4BAC-4A21-9298-96D3FEC4D3F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47</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43CF6142-FB57-4AAB-B111-E33A11693264}"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48</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5BF6655F-009A-49B4-89D4-F070568A6F3C}"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49</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92500" lnSpcReduction="20000"/>
          </a:bodyPr>
          <a:lstStyle/>
          <a:p>
            <a:r>
              <a:rPr lang="id-ID" dirty="0"/>
              <a:t>3. Menurut Newell, CRM adalah sebuah modifikasi dan pembelajaran perilaku konsumen setiap waktu dari setiap interaksi, perlakuan terhadap pelanggan dan membangun kekuatan antara konsumen dan perusahaan.</a:t>
            </a:r>
          </a:p>
          <a:p>
            <a:r>
              <a:rPr lang="id-ID" dirty="0"/>
              <a:t>4. Menurut Tunggal (2008) CRM adalah suatu strategi untuk mengidentifikasi, menarik dan mempertahankan konsumen yang paling bernilai bagi perusahaan, CRM berkosentrasi pada apa yang konsumen nilai, bukan pada apa yang perusahaan ingin jual.</a:t>
            </a:r>
          </a:p>
        </p:txBody>
      </p:sp>
      <p:sp>
        <p:nvSpPr>
          <p:cNvPr id="4" name="Date Placeholder 3"/>
          <p:cNvSpPr>
            <a:spLocks noGrp="1"/>
          </p:cNvSpPr>
          <p:nvPr>
            <p:ph type="dt" sz="half" idx="10"/>
          </p:nvPr>
        </p:nvSpPr>
        <p:spPr/>
        <p:txBody>
          <a:bodyPr/>
          <a:lstStyle/>
          <a:p>
            <a:fld id="{E36879F0-5BC1-4A82-82CC-D4EBA55ABA35}"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5</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edg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34354A13-5DCC-4D0E-B967-E8C031ADE33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50</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Date Placeholder 3"/>
          <p:cNvSpPr>
            <a:spLocks noGrp="1"/>
          </p:cNvSpPr>
          <p:nvPr>
            <p:ph type="dt" sz="half" idx="10"/>
          </p:nvPr>
        </p:nvSpPr>
        <p:spPr/>
        <p:txBody>
          <a:bodyPr/>
          <a:lstStyle/>
          <a:p>
            <a:fld id="{6022CF8D-4D26-4258-ABA3-D676CAE57F4B}"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51</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2.MANFAAT DARI CRM</a:t>
            </a:r>
          </a:p>
        </p:txBody>
      </p:sp>
      <p:sp>
        <p:nvSpPr>
          <p:cNvPr id="3" name="Content Placeholder 2"/>
          <p:cNvSpPr>
            <a:spLocks noGrp="1"/>
          </p:cNvSpPr>
          <p:nvPr>
            <p:ph idx="1"/>
          </p:nvPr>
        </p:nvSpPr>
        <p:spPr/>
        <p:txBody>
          <a:bodyPr>
            <a:normAutofit lnSpcReduction="10000"/>
          </a:bodyPr>
          <a:lstStyle/>
          <a:p>
            <a:r>
              <a:rPr lang="id-ID" dirty="0"/>
              <a:t>Manfaat CRM berdasarkan (Tunggal, 2000) adalah:</a:t>
            </a:r>
          </a:p>
          <a:p>
            <a:r>
              <a:rPr lang="id-ID" dirty="0"/>
              <a:t>1. Mendorong loyalitas pelanggan</a:t>
            </a:r>
          </a:p>
          <a:p>
            <a:pPr>
              <a:buNone/>
            </a:pPr>
            <a:r>
              <a:rPr lang="id-ID" dirty="0"/>
              <a:t>      Aplikasi CRM memungkinkan </a:t>
            </a:r>
          </a:p>
          <a:p>
            <a:pPr>
              <a:buNone/>
            </a:pPr>
            <a:r>
              <a:rPr lang="id-ID" dirty="0"/>
              <a:t>      perusahaan untukmendayagunakan</a:t>
            </a:r>
          </a:p>
          <a:p>
            <a:pPr>
              <a:buNone/>
            </a:pPr>
            <a:r>
              <a:rPr lang="id-ID" dirty="0"/>
              <a:t>      informasi dari semua titik kontak </a:t>
            </a:r>
          </a:p>
          <a:p>
            <a:pPr>
              <a:buNone/>
            </a:pPr>
            <a:r>
              <a:rPr lang="id-ID" dirty="0"/>
              <a:t>      dengan pelanggan baik melalui  website,</a:t>
            </a:r>
          </a:p>
          <a:p>
            <a:pPr>
              <a:buNone/>
            </a:pPr>
            <a:r>
              <a:rPr lang="id-ID" dirty="0"/>
              <a:t>      call center. Maupun melalui staf </a:t>
            </a:r>
          </a:p>
          <a:p>
            <a:pPr>
              <a:buNone/>
            </a:pPr>
            <a:r>
              <a:rPr lang="id-ID" dirty="0"/>
              <a:t>       pemasaran dan pelayanan di lapangan.</a:t>
            </a:r>
          </a:p>
        </p:txBody>
      </p:sp>
      <p:sp>
        <p:nvSpPr>
          <p:cNvPr id="4" name="Date Placeholder 3"/>
          <p:cNvSpPr>
            <a:spLocks noGrp="1"/>
          </p:cNvSpPr>
          <p:nvPr>
            <p:ph type="dt" sz="half" idx="10"/>
          </p:nvPr>
        </p:nvSpPr>
        <p:spPr/>
        <p:txBody>
          <a:bodyPr/>
          <a:lstStyle/>
          <a:p>
            <a:fld id="{4F8F30D0-0D27-4F08-9C6C-78512558BA2A}"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6</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70000" lnSpcReduction="20000"/>
          </a:bodyPr>
          <a:lstStyle/>
          <a:p>
            <a:r>
              <a:rPr lang="id-ID" dirty="0"/>
              <a:t>2. Mengurangi Biaya</a:t>
            </a:r>
          </a:p>
          <a:p>
            <a:pPr>
              <a:buNone/>
            </a:pPr>
            <a:r>
              <a:rPr lang="id-ID" dirty="0"/>
              <a:t>      Dengan kemampuan swalayan dalam penjualan dan pelayanan  ada biaya yang </a:t>
            </a:r>
          </a:p>
          <a:p>
            <a:pPr>
              <a:buNone/>
            </a:pPr>
            <a:r>
              <a:rPr lang="id-ID" dirty="0"/>
              <a:t>    dapat dikurangi</a:t>
            </a:r>
          </a:p>
          <a:p>
            <a:r>
              <a:rPr lang="id-ID" dirty="0"/>
              <a:t>3. Meningkatkan operasional</a:t>
            </a:r>
          </a:p>
          <a:p>
            <a:r>
              <a:rPr lang="id-ID" dirty="0"/>
              <a:t>   Kemudahan proses penjualan dari  dan</a:t>
            </a:r>
          </a:p>
          <a:p>
            <a:r>
              <a:rPr lang="id-ID" dirty="0"/>
              <a:t>   proses layanan dapt mengurangi resiko</a:t>
            </a:r>
          </a:p>
          <a:p>
            <a:r>
              <a:rPr lang="id-ID" dirty="0"/>
              <a:t>    turunnya kualitas pelayan dan </a:t>
            </a:r>
          </a:p>
          <a:p>
            <a:r>
              <a:rPr lang="id-ID" dirty="0"/>
              <a:t>    mengurangi beban CASFLOW </a:t>
            </a:r>
          </a:p>
          <a:p>
            <a:r>
              <a:rPr lang="id-ID" dirty="0"/>
              <a:t>    penggunaan teknologi  website dan call</a:t>
            </a:r>
          </a:p>
          <a:p>
            <a:r>
              <a:rPr lang="id-ID" dirty="0"/>
              <a:t>    center misalnya, akan mengurangi  </a:t>
            </a:r>
          </a:p>
          <a:p>
            <a:r>
              <a:rPr lang="id-ID" dirty="0"/>
              <a:t>    hambatan birokrasi dan biaya serta proses </a:t>
            </a:r>
          </a:p>
          <a:p>
            <a:r>
              <a:rPr lang="id-ID" dirty="0"/>
              <a:t>    administrasi.</a:t>
            </a:r>
          </a:p>
        </p:txBody>
      </p:sp>
      <p:sp>
        <p:nvSpPr>
          <p:cNvPr id="4" name="Date Placeholder 3"/>
          <p:cNvSpPr>
            <a:spLocks noGrp="1"/>
          </p:cNvSpPr>
          <p:nvPr>
            <p:ph type="dt" sz="half" idx="10"/>
          </p:nvPr>
        </p:nvSpPr>
        <p:spPr/>
        <p:txBody>
          <a:bodyPr/>
          <a:lstStyle/>
          <a:p>
            <a:fld id="{EF384BAD-7C5A-48A3-9CBA-2C32C5BF6E8E}"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7</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92500" lnSpcReduction="10000"/>
          </a:bodyPr>
          <a:lstStyle/>
          <a:p>
            <a:r>
              <a:rPr lang="id-ID" dirty="0"/>
              <a:t>4. Peningkatan time to market</a:t>
            </a:r>
          </a:p>
          <a:p>
            <a:pPr>
              <a:buNone/>
            </a:pPr>
            <a:r>
              <a:rPr lang="id-ID" dirty="0"/>
              <a:t>      Aplikasi CRM memungkinkan perusahaan membawa produk ke pasar dengan lebih cepat dengan informasi</a:t>
            </a:r>
          </a:p>
          <a:p>
            <a:pPr>
              <a:buNone/>
            </a:pPr>
            <a:r>
              <a:rPr lang="id-ID" dirty="0"/>
              <a:t>    pelanggan yang lebih baik, adanya tren</a:t>
            </a:r>
          </a:p>
          <a:p>
            <a:pPr>
              <a:buNone/>
            </a:pPr>
            <a:r>
              <a:rPr lang="id-ID" dirty="0"/>
              <a:t>   pembeli oleh pelanggan, sampai integrasi</a:t>
            </a:r>
          </a:p>
          <a:p>
            <a:pPr>
              <a:buNone/>
            </a:pPr>
            <a:r>
              <a:rPr lang="id-ID" dirty="0"/>
              <a:t>   dengan aplikasi ERP untuk keperluan perencanaan yang lebih baik. Dengan website hambatan waktu, geografis di</a:t>
            </a:r>
          </a:p>
          <a:p>
            <a:pPr>
              <a:buNone/>
            </a:pPr>
            <a:r>
              <a:rPr lang="id-ID" dirty="0"/>
              <a:t>   kesampingkan untuk mempercepat penjualan</a:t>
            </a:r>
          </a:p>
        </p:txBody>
      </p:sp>
      <p:sp>
        <p:nvSpPr>
          <p:cNvPr id="4" name="Date Placeholder 3"/>
          <p:cNvSpPr>
            <a:spLocks noGrp="1"/>
          </p:cNvSpPr>
          <p:nvPr>
            <p:ph type="dt" sz="half" idx="10"/>
          </p:nvPr>
        </p:nvSpPr>
        <p:spPr/>
        <p:txBody>
          <a:bodyPr/>
          <a:lstStyle/>
          <a:p>
            <a:fld id="{49C07CB0-5850-47C4-A1E2-60320FE3B3A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8</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idx="1"/>
          </p:nvPr>
        </p:nvSpPr>
        <p:spPr/>
        <p:txBody>
          <a:bodyPr>
            <a:normAutofit fontScale="92500" lnSpcReduction="20000"/>
          </a:bodyPr>
          <a:lstStyle/>
          <a:p>
            <a:r>
              <a:rPr lang="id-ID" dirty="0"/>
              <a:t>5.Peningkatan pendapatan</a:t>
            </a:r>
          </a:p>
          <a:p>
            <a:pPr>
              <a:buNone/>
            </a:pPr>
            <a:r>
              <a:rPr lang="id-ID" dirty="0"/>
              <a:t>     Aplikasi CRM  menyediakan informasi</a:t>
            </a:r>
          </a:p>
          <a:p>
            <a:pPr>
              <a:buNone/>
            </a:pPr>
            <a:r>
              <a:rPr lang="id-ID" dirty="0"/>
              <a:t>     untuk meningkatkan pendapat dan </a:t>
            </a:r>
          </a:p>
          <a:p>
            <a:pPr>
              <a:buNone/>
            </a:pPr>
            <a:r>
              <a:rPr lang="id-ID" dirty="0"/>
              <a:t>     keuntungan perusahaan. Melalui CRM</a:t>
            </a:r>
          </a:p>
          <a:p>
            <a:pPr>
              <a:buNone/>
            </a:pPr>
            <a:r>
              <a:rPr lang="id-ID" dirty="0"/>
              <a:t>     perusahaan dapat melakukan penjualan dan pelayanan melalui website sehingga</a:t>
            </a:r>
          </a:p>
          <a:p>
            <a:pPr>
              <a:buNone/>
            </a:pPr>
            <a:r>
              <a:rPr lang="id-ID" dirty="0"/>
              <a:t>   terbuka peluang penjualan secara global</a:t>
            </a:r>
          </a:p>
          <a:p>
            <a:pPr>
              <a:buNone/>
            </a:pPr>
            <a:r>
              <a:rPr lang="id-ID" dirty="0"/>
              <a:t>    tanpa perlu menyediakan upaya khusus</a:t>
            </a:r>
          </a:p>
          <a:p>
            <a:pPr>
              <a:buNone/>
            </a:pPr>
            <a:r>
              <a:rPr lang="id-ID" dirty="0"/>
              <a:t>    untuk  mendukung penjualan dan </a:t>
            </a:r>
          </a:p>
          <a:p>
            <a:pPr>
              <a:buNone/>
            </a:pPr>
            <a:r>
              <a:rPr lang="id-ID" dirty="0"/>
              <a:t>    pelayanan.</a:t>
            </a:r>
          </a:p>
        </p:txBody>
      </p:sp>
      <p:sp>
        <p:nvSpPr>
          <p:cNvPr id="4" name="Date Placeholder 3"/>
          <p:cNvSpPr>
            <a:spLocks noGrp="1"/>
          </p:cNvSpPr>
          <p:nvPr>
            <p:ph type="dt" sz="half" idx="10"/>
          </p:nvPr>
        </p:nvSpPr>
        <p:spPr/>
        <p:txBody>
          <a:bodyPr/>
          <a:lstStyle/>
          <a:p>
            <a:fld id="{0770A5F1-6361-495F-9E1B-35029DA6BD22}" type="datetime1">
              <a:rPr lang="id-ID" smtClean="0"/>
              <a:t>15/12/2025</a:t>
            </a:fld>
            <a:endParaRPr lang="id-ID"/>
          </a:p>
        </p:txBody>
      </p:sp>
      <p:sp>
        <p:nvSpPr>
          <p:cNvPr id="5" name="Slide Number Placeholder 4"/>
          <p:cNvSpPr>
            <a:spLocks noGrp="1"/>
          </p:cNvSpPr>
          <p:nvPr>
            <p:ph type="sldNum" sz="quarter" idx="12"/>
          </p:nvPr>
        </p:nvSpPr>
        <p:spPr/>
        <p:txBody>
          <a:bodyPr/>
          <a:lstStyle/>
          <a:p>
            <a:fld id="{691C1C77-E1C3-4B6A-9F0F-B1D0363900D8}" type="slidenum">
              <a:rPr lang="id-ID" smtClean="0"/>
              <a:pPr/>
              <a:t>9</a:t>
            </a:fld>
            <a:endParaRPr lang="id-ID"/>
          </a:p>
        </p:txBody>
      </p:sp>
      <p:sp>
        <p:nvSpPr>
          <p:cNvPr id="6" name="Footer Placeholder 5"/>
          <p:cNvSpPr>
            <a:spLocks noGrp="1"/>
          </p:cNvSpPr>
          <p:nvPr>
            <p:ph type="ftr" sz="quarter" idx="11"/>
          </p:nvPr>
        </p:nvSpPr>
        <p:spPr/>
        <p:txBody>
          <a:bodyPr/>
          <a:lstStyle/>
          <a:p>
            <a:r>
              <a:rPr lang="id-ID"/>
              <a:t>SISTEM INFORMASI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286</TotalTime>
  <Words>2408</Words>
  <Application>Microsoft Office PowerPoint</Application>
  <PresentationFormat>On-screen Show (4:3)</PresentationFormat>
  <Paragraphs>434</Paragraphs>
  <Slides>51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Calibri</vt:lpstr>
      <vt:lpstr>Gill Sans MT</vt:lpstr>
      <vt:lpstr>Verdana</vt:lpstr>
      <vt:lpstr>Wingdings 2</vt:lpstr>
      <vt:lpstr>Solstice</vt:lpstr>
      <vt:lpstr>CUSTOMER RELATIONSHIP MANAGEMENT (CRM)</vt:lpstr>
      <vt:lpstr>DESKRIPSI</vt:lpstr>
      <vt:lpstr>TUJUAN PEMBELAJARAN</vt:lpstr>
      <vt:lpstr>1. Definisi CUSTOMER RELATIONSHIP MANAGEMENT (CRM)</vt:lpstr>
      <vt:lpstr>lanjutan</vt:lpstr>
      <vt:lpstr>2.MANFAAT DARI CRM</vt:lpstr>
      <vt:lpstr>lanjutan</vt:lpstr>
      <vt:lpstr>lanjutan</vt:lpstr>
      <vt:lpstr>lanjutan</vt:lpstr>
      <vt:lpstr>3.SASARAN DARI CRM</vt:lpstr>
      <vt:lpstr>Lanjutan </vt:lpstr>
      <vt:lpstr>4.ALASAN PENTINGNYA CRM</vt:lpstr>
      <vt:lpstr>5.TAHAPAN CRM</vt:lpstr>
      <vt:lpstr>lanjutan</vt:lpstr>
      <vt:lpstr>lanjutan</vt:lpstr>
      <vt:lpstr>6.FASE-FASE CUSTOMER CRM</vt:lpstr>
      <vt:lpstr>lanjutan</vt:lpstr>
      <vt:lpstr>lanjutan</vt:lpstr>
      <vt:lpstr>lanjutan</vt:lpstr>
      <vt:lpstr>7.PRINSIP DASAR CRM</vt:lpstr>
      <vt:lpstr>8.TUJUAN CRM</vt:lpstr>
      <vt:lpstr>9.FUNGSI  CRM</vt:lpstr>
      <vt:lpstr>10.TIPE-TIPE  CRM</vt:lpstr>
      <vt:lpstr>lanjutan</vt:lpstr>
      <vt:lpstr>lanjutan</vt:lpstr>
      <vt:lpstr>lanjutan</vt:lpstr>
      <vt:lpstr>lanjutan</vt:lpstr>
      <vt:lpstr>11.IMPLEMENTASI SOFTWARE       /APLIKASI CRM</vt:lpstr>
      <vt:lpstr>lanjutan</vt:lpstr>
      <vt:lpstr>lanjutan</vt:lpstr>
      <vt:lpstr>lanjutan</vt:lpstr>
      <vt:lpstr>12.CONSUMER RELATIONSHIP       SYSTEM (CRS)</vt:lpstr>
      <vt:lpstr>13.CARA MEMBUAT CRM       BERHASIL</vt:lpstr>
      <vt:lpstr>lanjutan</vt:lpstr>
      <vt:lpstr>14.KENDALA DALAM CRM</vt:lpstr>
      <vt:lpstr>15.IMPLEMENTASI  CRM</vt:lpstr>
      <vt:lpstr>lanjutan</vt:lpstr>
      <vt:lpstr>lanjutan</vt:lpstr>
      <vt:lpstr>lanjutan</vt:lpstr>
      <vt:lpstr>lanjutan</vt:lpstr>
      <vt:lpstr>LATIHAN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RELATIONSHIP MANAGEMENT (CRM)</dc:title>
  <dc:creator>User</dc:creator>
  <cp:lastModifiedBy>indera _</cp:lastModifiedBy>
  <cp:revision>42</cp:revision>
  <dcterms:created xsi:type="dcterms:W3CDTF">2023-12-06T09:05:24Z</dcterms:created>
  <dcterms:modified xsi:type="dcterms:W3CDTF">2025-12-15T07:41:46Z</dcterms:modified>
</cp:coreProperties>
</file>