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16"/>
  </p:handoutMasterIdLst>
  <p:sldIdLst>
    <p:sldId id="256" r:id="rId4"/>
    <p:sldId id="302" r:id="rId6"/>
    <p:sldId id="293" r:id="rId7"/>
    <p:sldId id="304" r:id="rId8"/>
    <p:sldId id="305" r:id="rId9"/>
    <p:sldId id="306" r:id="rId10"/>
    <p:sldId id="307" r:id="rId11"/>
    <p:sldId id="286" r:id="rId12"/>
    <p:sldId id="291" r:id="rId13"/>
    <p:sldId id="292" r:id="rId14"/>
    <p:sldId id="285" r:id="rId15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Cambria" panose="02040503050406030204" pitchFamily="18" charset="0"/>
        <a:ea typeface="+mn-ea"/>
        <a:cs typeface="+mn-cs"/>
        <a:sym typeface="Wingdings" panose="05000000000000000000" pitchFamily="2" charset="2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Cambria" panose="02040503050406030204" pitchFamily="18" charset="0"/>
        <a:ea typeface="+mn-ea"/>
        <a:cs typeface="+mn-cs"/>
        <a:sym typeface="Wingdings" panose="05000000000000000000" pitchFamily="2" charset="2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Cambria" panose="02040503050406030204" pitchFamily="18" charset="0"/>
        <a:ea typeface="+mn-ea"/>
        <a:cs typeface="+mn-cs"/>
        <a:sym typeface="Wingdings" panose="05000000000000000000" pitchFamily="2" charset="2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Cambria" panose="02040503050406030204" pitchFamily="18" charset="0"/>
        <a:ea typeface="+mn-ea"/>
        <a:cs typeface="+mn-cs"/>
        <a:sym typeface="Wingdings" panose="05000000000000000000" pitchFamily="2" charset="2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Cambria" panose="02040503050406030204" pitchFamily="18" charset="0"/>
        <a:ea typeface="+mn-ea"/>
        <a:cs typeface="+mn-cs"/>
        <a:sym typeface="Wingdings" panose="05000000000000000000" pitchFamily="2" charset="2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Cambria" panose="02040503050406030204" pitchFamily="18" charset="0"/>
        <a:ea typeface="+mn-ea"/>
        <a:cs typeface="+mn-cs"/>
        <a:sym typeface="Wingdings" panose="05000000000000000000" pitchFamily="2" charset="2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Cambria" panose="02040503050406030204" pitchFamily="18" charset="0"/>
        <a:ea typeface="+mn-ea"/>
        <a:cs typeface="+mn-cs"/>
        <a:sym typeface="Wingdings" panose="05000000000000000000" pitchFamily="2" charset="2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Cambria" panose="02040503050406030204" pitchFamily="18" charset="0"/>
        <a:ea typeface="+mn-ea"/>
        <a:cs typeface="+mn-cs"/>
        <a:sym typeface="Wingdings" panose="05000000000000000000" pitchFamily="2" charset="2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Cambria" panose="02040503050406030204" pitchFamily="18" charset="0"/>
        <a:ea typeface="+mn-ea"/>
        <a:cs typeface="+mn-cs"/>
        <a:sym typeface="Wingdings" panose="05000000000000000000" pitchFamily="2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8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16338068" name="Handoyo Widi Nugroho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8"/>
    <p:restoredTop sz="94680"/>
  </p:normalViewPr>
  <p:slideViewPr>
    <p:cSldViewPr showGuides="1">
      <p:cViewPr varScale="1">
        <p:scale>
          <a:sx n="73" d="100"/>
          <a:sy n="73" d="100"/>
        </p:scale>
        <p:origin x="1080" y="44"/>
      </p:cViewPr>
      <p:guideLst>
        <p:guide orient="horz" pos="218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9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16338068" dt="2025-01-02T10:44:14.294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effectLst/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effectLst/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167FFC-9EB2-424D-806D-6729C06A652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effectLst/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en-US" sz="1200" b="0" dirty="0">
                <a:latin typeface="Calibri" panose="020F0502020204030204" pitchFamily="34" charset="0"/>
              </a:rPr>
            </a:fld>
            <a:endParaRPr lang="en-US" altLang="en-US" sz="1200" b="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effectLst/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effectLst/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B0ED09-27D0-44BC-85BC-C1E2377025A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effectLst/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en-US" sz="1200" b="0" dirty="0">
                <a:latin typeface="Calibri" panose="020F0502020204030204" pitchFamily="34" charset="0"/>
              </a:rPr>
            </a:fld>
            <a:endParaRPr lang="en-US" altLang="en-US" sz="1200" b="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5/4/2010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Revisi 01 Bahasa Indonesia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5/4/2010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Revisi 01 Bahasa Indonesia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5/4/2010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Revisi 01 Bahasa Indonesia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5/4/2010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Revisi 01 Bahasa Indonesia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5/4/2010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Revisi 01 Bahasa Indonesia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5/4/2010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Revisi 01 Bahasa Indonesia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5/4/2010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Revisi 01 Bahasa Indonesia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5/4/2010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Revisi 01 Bahasa Indonesia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5/4/2010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Revisi 01 Bahasa Indonesia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5/4/2010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Revisi 01 Bahasa Indonesia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5/4/2010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Revisi 01 Bahasa Indonesia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5/4/2010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Revisi 01 Bahasa Indonesia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5/4/2010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Revisi 01 Bahasa Indonesia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5/4/2010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Revisi 01 Bahasa Indonesia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5/4/2010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Revisi 01 Bahasa Indonesia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5/4/2010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Revisi 01 Bahasa Indonesia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5/4/2010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Revisi 01 Bahasa Indonesia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5/4/2010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Revisi 01 Bahasa Indonesia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5/4/2010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Revisi 01 Bahasa Indonesia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5/4/2010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Revisi 01 Bahasa Indonesia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5/4/2010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Revisi 01 Bahasa Indonesia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5/4/2010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Revisi 01 Bahasa Indonesia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5/4/2010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Revisi 01 Bahasa Indonesia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Cambria" panose="020405030504060302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5/4/2010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Revisi 01 Bahasa Indonesia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Cambria" panose="020405030504060302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1.xml"/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2" descr="D:\Picture\logo ibi sm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Slide Number Placeholder 1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p>
            <a:pPr marL="0" indent="0" algn="r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  <a:sym typeface="Wingdings" panose="05000000000000000000" pitchFamily="2" charset="2"/>
              </a:rPr>
            </a:fld>
            <a:endParaRPr lang="en-US" altLang="en-US" sz="1200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-324485" y="1844675"/>
            <a:ext cx="9396413" cy="23069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4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altLang="id-ID" sz="4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ANALISIS DAN PERANCANAGAN SISTEM INFORMASI</a:t>
            </a:r>
            <a:endParaRPr kumimoji="0" lang="en-US" altLang="id-ID" sz="48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4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SESI-28</a:t>
            </a:r>
            <a:endParaRPr kumimoji="0" lang="en-US" altLang="id-ID" sz="48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101" name="Footer Placeholder 1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Revisi 01 PSI Terstruktur</a:t>
            </a:r>
            <a:endParaRPr lang="en-US" altLang="en-US" sz="1200" dirty="0">
              <a:solidFill>
                <a:srgbClr val="898989"/>
              </a:solidFill>
              <a:ea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102" name="Date Placeholder 12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9/9/2010</a:t>
            </a:r>
            <a:endParaRPr lang="en-US" altLang="en-US" sz="1200" dirty="0">
              <a:solidFill>
                <a:srgbClr val="898989"/>
              </a:solidFill>
              <a:ea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357188"/>
            <a:ext cx="9144000" cy="1362075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KESIMPULAN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mbria" panose="02040503050406030204" pitchFamily="18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435" name="Rectangle 4"/>
          <p:cNvSpPr>
            <a:spLocks noGrp="1"/>
          </p:cNvSpPr>
          <p:nvPr>
            <p:ph type="body"/>
          </p:nvPr>
        </p:nvSpPr>
        <p:spPr>
          <a:xfrm>
            <a:off x="539750" y="3351530"/>
            <a:ext cx="7345363" cy="1728788"/>
          </a:xfrm>
          <a:ln/>
        </p:spPr>
        <p:txBody>
          <a:bodyPr vert="horz" wrap="square" lIns="91440" tIns="45720" rIns="91440" bIns="45720" anchor="b" anchorCtr="0"/>
          <a:p>
            <a:pPr marL="287655" indent="-287655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/>
              <a:t>Tidak ada strategi yang terbaik untuk semua situasi.</a:t>
            </a:r>
            <a:endParaRPr lang="en-US" altLang="en-US"/>
          </a:p>
          <a:p>
            <a:pPr marL="287655" indent="-287655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/>
              <a:t>Pemilihan strategi harus mempertimbangkan risiko, sumber daya, dan kebutuhan organisasi.</a:t>
            </a:r>
            <a:endParaRPr lang="en-US" altLang="en-US"/>
          </a:p>
          <a:p>
            <a:pPr marL="287655" indent="-287655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/>
              <a:t>Perencanaan yang matang adalah kunci keberhasilan implementasi.</a:t>
            </a:r>
            <a:endParaRPr lang="en-US" altLang="en-US"/>
          </a:p>
        </p:txBody>
      </p:sp>
      <p:sp>
        <p:nvSpPr>
          <p:cNvPr id="18436" name="Slide Number Placeholder 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  <a:sym typeface="Wingdings" panose="05000000000000000000" pitchFamily="2" charset="2"/>
              </a:rPr>
            </a:fld>
            <a:endParaRPr lang="en-US" altLang="en-US" sz="1200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8437" name="Footer Placeholder 1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Revisi 01 PSI Terstruktur</a:t>
            </a:r>
            <a:endParaRPr lang="en-US" altLang="en-US" sz="1200" dirty="0">
              <a:solidFill>
                <a:srgbClr val="898989"/>
              </a:solidFill>
              <a:ea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8438" name="Date Placeholder 12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9/9/2010</a:t>
            </a:r>
            <a:endParaRPr lang="en-US" altLang="en-US" sz="1200" dirty="0">
              <a:solidFill>
                <a:srgbClr val="898989"/>
              </a:solidFill>
              <a:ea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  <a:sym typeface="Wingdings" panose="05000000000000000000" pitchFamily="2" charset="2"/>
              </a:rPr>
            </a:fld>
            <a:endParaRPr lang="en-US" altLang="en-US" sz="1200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22531" name="Picture 5" descr="large_tobecontinued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788" y="908685"/>
            <a:ext cx="7493000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Footer Placeholder 1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Revisi 01 PSI Terstruktur</a:t>
            </a:r>
            <a:endParaRPr lang="en-US" altLang="en-US" sz="1200" dirty="0">
              <a:solidFill>
                <a:srgbClr val="898989"/>
              </a:solidFill>
              <a:ea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2533" name="Date Placeholder 12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9/9/2010</a:t>
            </a:r>
            <a:endParaRPr lang="en-US" altLang="en-US" sz="1200" dirty="0">
              <a:solidFill>
                <a:srgbClr val="898989"/>
              </a:solidFill>
              <a:ea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b="1">
                <a:solidFill>
                  <a:schemeClr val="accent1"/>
                </a:solidFill>
              </a:rPr>
              <a:t>Strategi Implementasi  Sistem </a:t>
            </a:r>
            <a:endParaRPr lang="en-US" altLang="en-US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180"/>
            <a:ext cx="8229600" cy="4525963"/>
          </a:xfrm>
        </p:spPr>
        <p:txBody>
          <a:bodyPr/>
          <a:p>
            <a:pPr marL="0" indent="0">
              <a:buFont typeface="Wingdings" panose="05000000000000000000" charset="0"/>
              <a:buNone/>
            </a:pPr>
            <a:r>
              <a:rPr lang="en-US" altLang="en-US" sz="2800" b="1"/>
              <a:t>Metode dan Pendekatan dalam Menerapkan Sistem Informasi </a:t>
            </a:r>
            <a:endParaRPr lang="en-US" altLang="en-US" sz="2800"/>
          </a:p>
          <a:p>
            <a:pPr marL="0" indent="0">
              <a:buFont typeface="Wingdings" panose="05000000000000000000" charset="0"/>
              <a:buNone/>
            </a:pPr>
            <a:r>
              <a:rPr lang="en-US" altLang="en-US" sz="2800"/>
              <a:t>Pendahuluan:</a:t>
            </a:r>
            <a:endParaRPr lang="en-US" altLang="en-US" sz="2800"/>
          </a:p>
          <a:p>
            <a:pPr>
              <a:buFont typeface="Wingdings" panose="05000000000000000000" charset="0"/>
              <a:buChar char="o"/>
            </a:pPr>
            <a:r>
              <a:rPr lang="en-US" altLang="en-US" sz="2800"/>
              <a:t>Strategi implementasi adalah pendekatan yang digunakan untuk memastikan bahwa sistem baru dapat diterapkan dengan sukses dalam lingkungan operasional.</a:t>
            </a:r>
            <a:endParaRPr lang="en-US" altLang="en-US" sz="2800"/>
          </a:p>
          <a:p>
            <a:pPr>
              <a:buFont typeface="Wingdings" panose="05000000000000000000" charset="0"/>
              <a:buChar char="o"/>
            </a:pPr>
            <a:r>
              <a:rPr lang="en-US" altLang="en-US" sz="2800"/>
              <a:t>Memilih strategi yang tepat penting untuk meminimalkan risiko dan memaksimalkan keberhasilan.</a:t>
            </a:r>
            <a:endParaRPr lang="en-US" altLang="en-US" sz="2800"/>
          </a:p>
          <a:p>
            <a:pPr>
              <a:buFont typeface="Wingdings" panose="05000000000000000000" charset="0"/>
              <a:buChar char="o"/>
            </a:pPr>
            <a:endParaRPr lang="en-US" altLang="en-US" sz="2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5/4/2010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357505"/>
            <a:ext cx="9144000" cy="908050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b="1">
                <a:solidFill>
                  <a:schemeClr val="accent1"/>
                </a:solidFill>
              </a:rPr>
              <a:t>Jenis-Jenis Strategi Implementasi (1)</a:t>
            </a:r>
            <a:br>
              <a:rPr kumimoji="0" lang="id-ID" sz="4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endParaRPr kumimoji="0" lang="id-ID" sz="4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mbria" panose="02040503050406030204" pitchFamily="18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147" name="Rectangle 4"/>
          <p:cNvSpPr>
            <a:spLocks noGrp="1"/>
          </p:cNvSpPr>
          <p:nvPr>
            <p:ph type="body"/>
          </p:nvPr>
        </p:nvSpPr>
        <p:spPr>
          <a:xfrm>
            <a:off x="467360" y="3491865"/>
            <a:ext cx="8006715" cy="3048635"/>
          </a:xfrm>
          <a:ln/>
        </p:spPr>
        <p:txBody>
          <a:bodyPr vert="horz" wrap="square" lIns="91440" tIns="45720" rIns="91440" bIns="45720" anchor="b" anchorCtr="0"/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endParaRPr lang="en-US" altLang="en-US"/>
          </a:p>
          <a:p>
            <a:pPr marL="287655" indent="-287655" eaLnBrk="1" hangingPunct="1">
              <a:lnSpc>
                <a:spcPct val="90000"/>
              </a:lnSpc>
              <a:spcBef>
                <a:spcPts val="1200"/>
              </a:spcBef>
            </a:pPr>
            <a:endParaRPr lang="en-US" altLang="en-US"/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endParaRPr lang="en-US" altLang="en-US"/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None/>
            </a:pPr>
            <a:endParaRPr lang="id-ID" altLang="en-US" sz="3200" dirty="0">
              <a:latin typeface="Cambria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6148" name="Slide Number Placeholder 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  <a:sym typeface="Wingdings" panose="05000000000000000000" pitchFamily="2" charset="2"/>
              </a:rPr>
            </a:fld>
            <a:endParaRPr lang="en-US" altLang="en-US" sz="1200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149" name="Footer Placeholder 1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Revisi 01 PSI Terstruktur</a:t>
            </a:r>
            <a:endParaRPr lang="en-US" altLang="en-US" sz="1200" dirty="0">
              <a:solidFill>
                <a:srgbClr val="898989"/>
              </a:solidFill>
              <a:ea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150" name="Date Placeholder 12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9/9/2010</a:t>
            </a:r>
            <a:endParaRPr lang="en-US" altLang="en-US" sz="1200" dirty="0">
              <a:solidFill>
                <a:srgbClr val="898989"/>
              </a:solidFill>
              <a:ea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457200" y="131318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charset="0"/>
              <a:buNone/>
            </a:pPr>
            <a:r>
              <a:rPr lang="en-US" altLang="en-US" sz="2400"/>
              <a:t>1. Strategi Pilot</a:t>
            </a:r>
            <a:endParaRPr lang="en-US" altLang="en-US" sz="2400"/>
          </a:p>
          <a:p>
            <a:pPr marL="457200" lvl="1" indent="0">
              <a:buNone/>
            </a:pPr>
            <a:r>
              <a:rPr lang="en-US" altLang="en-US" sz="2400" b="0"/>
              <a:t>Deskripsi: Implementasi dilakukan pada bagian kecil organisasi, misalnya satu divisi atau lokasi, sebelum diterapkan secara penuh.</a:t>
            </a:r>
            <a:endParaRPr lang="en-US" altLang="en-US" sz="2400" b="0"/>
          </a:p>
          <a:p>
            <a:pPr>
              <a:buFont typeface="Wingdings" panose="05000000000000000000" charset="0"/>
              <a:buChar char="Ø"/>
            </a:pPr>
            <a:r>
              <a:rPr lang="en-US" altLang="en-US" sz="2400"/>
              <a:t>Keunggulan:</a:t>
            </a:r>
            <a:endParaRPr lang="en-US" altLang="en-US" sz="2400"/>
          </a:p>
          <a:p>
            <a:pPr lvl="1"/>
            <a:r>
              <a:rPr lang="en-US" altLang="en-US" sz="2400" b="0"/>
              <a:t>Risiko rendah karena masalah dapat diidentifikasi lebih awal.</a:t>
            </a:r>
            <a:endParaRPr lang="en-US" altLang="en-US" sz="2400" b="0"/>
          </a:p>
          <a:p>
            <a:pPr lvl="1"/>
            <a:r>
              <a:rPr lang="en-US" altLang="en-US" sz="2400" b="0"/>
              <a:t>Feedback pengguna lebih terfokus.</a:t>
            </a:r>
            <a:endParaRPr lang="en-US" altLang="en-US" sz="2400" b="0"/>
          </a:p>
          <a:p>
            <a:pPr>
              <a:buFont typeface="Wingdings" panose="05000000000000000000" charset="0"/>
              <a:buChar char="Ø"/>
            </a:pPr>
            <a:r>
              <a:rPr lang="en-US" altLang="en-US" sz="2400"/>
              <a:t>Kelemahan:</a:t>
            </a:r>
            <a:endParaRPr lang="en-US" altLang="en-US" sz="2400"/>
          </a:p>
          <a:p>
            <a:pPr lvl="1"/>
            <a:r>
              <a:rPr lang="en-US" altLang="en-US" sz="2400" b="0"/>
              <a:t>Memakan waktu lebih lama untuk implementasi penuh.</a:t>
            </a:r>
            <a:endParaRPr lang="en-US" altLang="en-US" sz="2400" b="0"/>
          </a:p>
          <a:p>
            <a:pPr lvl="1"/>
            <a:r>
              <a:rPr lang="en-US" altLang="en-US" sz="2400" b="0"/>
              <a:t>Membutuhkan manajemen transisi yang baik.</a:t>
            </a:r>
            <a:endParaRPr lang="en-US" altLang="en-US" sz="2400" b="0"/>
          </a:p>
          <a:p>
            <a:pPr>
              <a:buFont typeface="Wingdings" panose="05000000000000000000" charset="0"/>
              <a:buChar char="Ø"/>
            </a:pPr>
            <a:endParaRPr lang="en-US" altLang="en-US" sz="2400" b="0"/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357505"/>
            <a:ext cx="9144000" cy="908050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b="1">
                <a:solidFill>
                  <a:schemeClr val="accent1"/>
                </a:solidFill>
              </a:rPr>
              <a:t>Jenis-Jenis Strategi Implementasi (2)</a:t>
            </a:r>
            <a:br>
              <a:rPr kumimoji="0" lang="id-ID" sz="4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endParaRPr kumimoji="0" lang="id-ID" sz="4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mbria" panose="02040503050406030204" pitchFamily="18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147" name="Rectangle 4"/>
          <p:cNvSpPr>
            <a:spLocks noGrp="1"/>
          </p:cNvSpPr>
          <p:nvPr>
            <p:ph type="body"/>
          </p:nvPr>
        </p:nvSpPr>
        <p:spPr>
          <a:xfrm>
            <a:off x="467360" y="3491865"/>
            <a:ext cx="8006715" cy="3048635"/>
          </a:xfrm>
        </p:spPr>
        <p:txBody>
          <a:bodyPr vert="horz" wrap="square" lIns="91440" tIns="45720" rIns="91440" bIns="45720" anchor="b" anchorCtr="0"/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endParaRPr lang="en-US" altLang="en-US"/>
          </a:p>
          <a:p>
            <a:pPr marL="287655" indent="-287655" eaLnBrk="1" hangingPunct="1">
              <a:lnSpc>
                <a:spcPct val="90000"/>
              </a:lnSpc>
              <a:spcBef>
                <a:spcPts val="1200"/>
              </a:spcBef>
            </a:pPr>
            <a:endParaRPr lang="en-US" altLang="en-US"/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endParaRPr lang="en-US" altLang="en-US"/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None/>
            </a:pPr>
            <a:endParaRPr lang="id-ID" altLang="en-US" sz="3200" dirty="0">
              <a:latin typeface="Cambria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6148" name="Slide Number Placeholder 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  <a:sym typeface="Wingdings" panose="05000000000000000000" pitchFamily="2" charset="2"/>
              </a:rPr>
            </a:fld>
            <a:endParaRPr lang="en-US" altLang="en-US" sz="1200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149" name="Footer Placeholder 1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Revisi 01 PSI Terstruktur</a:t>
            </a:r>
            <a:endParaRPr lang="en-US" altLang="en-US" sz="1200" dirty="0">
              <a:solidFill>
                <a:srgbClr val="898989"/>
              </a:solidFill>
              <a:ea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150" name="Date Placeholder 12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9/9/2010</a:t>
            </a:r>
            <a:endParaRPr lang="en-US" altLang="en-US" sz="1200" dirty="0">
              <a:solidFill>
                <a:srgbClr val="898989"/>
              </a:solidFill>
              <a:ea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457200" y="131318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charset="0"/>
              <a:buNone/>
            </a:pPr>
            <a:r>
              <a:rPr lang="en-US" altLang="en-US" sz="2400"/>
              <a:t>2. Strategi Phased</a:t>
            </a:r>
            <a:endParaRPr lang="en-US" altLang="en-US" sz="2400"/>
          </a:p>
          <a:p>
            <a:pPr marL="0" indent="0">
              <a:buFont typeface="Wingdings" panose="05000000000000000000" charset="0"/>
              <a:buNone/>
            </a:pPr>
            <a:r>
              <a:rPr lang="en-US" altLang="en-US" sz="2400" b="0"/>
              <a:t>Deskripsi: Sistem baru diimplementasikan secara bertahap, biasanya per modul atau divisi.</a:t>
            </a:r>
            <a:endParaRPr lang="en-US" altLang="en-US" sz="2400" b="0"/>
          </a:p>
          <a:p>
            <a:pPr>
              <a:buFont typeface="Wingdings" panose="05000000000000000000" charset="0"/>
              <a:buChar char="Ø"/>
            </a:pPr>
            <a:r>
              <a:rPr lang="en-US" altLang="en-US" sz="2400"/>
              <a:t>Keunggulan:</a:t>
            </a:r>
            <a:endParaRPr lang="en-US" altLang="en-US" sz="2400"/>
          </a:p>
          <a:p>
            <a:pPr lvl="1"/>
            <a:r>
              <a:rPr lang="en-US" altLang="en-US" sz="2400" b="0"/>
              <a:t>Memungkinkan pengujian dan perbaikan per tahap.</a:t>
            </a:r>
            <a:endParaRPr lang="en-US" altLang="en-US" sz="2400" b="0"/>
          </a:p>
          <a:p>
            <a:pPr lvl="1"/>
            <a:r>
              <a:rPr lang="en-US" altLang="en-US" sz="2400" b="0"/>
              <a:t>Meminimalkan gangguan pada operasi bisnis.</a:t>
            </a:r>
            <a:endParaRPr lang="en-US" altLang="en-US" sz="2400" b="0"/>
          </a:p>
          <a:p>
            <a:pPr>
              <a:buFont typeface="Wingdings" panose="05000000000000000000" charset="0"/>
              <a:buChar char="Ø"/>
            </a:pPr>
            <a:r>
              <a:rPr lang="en-US" altLang="en-US" sz="2400"/>
              <a:t>Kelemahan:</a:t>
            </a:r>
            <a:endParaRPr lang="en-US" altLang="en-US" sz="2400"/>
          </a:p>
          <a:p>
            <a:pPr lvl="1"/>
            <a:r>
              <a:rPr lang="en-US" altLang="en-US" sz="2400" b="0"/>
              <a:t>Bisa menyebabkan ketidakkonsistenan sementara antara sistem lama dan baru.</a:t>
            </a:r>
            <a:endParaRPr lang="en-US" altLang="en-US" sz="2400" b="0"/>
          </a:p>
          <a:p>
            <a:pPr lvl="1"/>
            <a:r>
              <a:rPr lang="en-US" altLang="en-US" sz="2400" b="0"/>
              <a:t>Membutuhkan koordinasi lintas fungsi yang kuat.</a:t>
            </a:r>
            <a:endParaRPr lang="en-US" altLang="en-US" sz="2400" b="0"/>
          </a:p>
          <a:p>
            <a:pPr>
              <a:buFont typeface="Wingdings" panose="05000000000000000000" charset="0"/>
              <a:buChar char="Ø"/>
            </a:pPr>
            <a:endParaRPr lang="en-US" altLang="en-US" sz="2400" b="0"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357505"/>
            <a:ext cx="9144000" cy="908050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b="1">
                <a:solidFill>
                  <a:schemeClr val="accent1"/>
                </a:solidFill>
              </a:rPr>
              <a:t>Jenis-Jenis Strategi Implementasi (3)</a:t>
            </a:r>
            <a:br>
              <a:rPr kumimoji="0" lang="id-ID" sz="4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endParaRPr kumimoji="0" lang="id-ID" sz="4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mbria" panose="02040503050406030204" pitchFamily="18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147" name="Rectangle 4"/>
          <p:cNvSpPr>
            <a:spLocks noGrp="1"/>
          </p:cNvSpPr>
          <p:nvPr>
            <p:ph type="body"/>
          </p:nvPr>
        </p:nvSpPr>
        <p:spPr>
          <a:xfrm>
            <a:off x="467360" y="3491865"/>
            <a:ext cx="8006715" cy="3048635"/>
          </a:xfrm>
        </p:spPr>
        <p:txBody>
          <a:bodyPr vert="horz" wrap="square" lIns="91440" tIns="45720" rIns="91440" bIns="45720" anchor="b" anchorCtr="0"/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endParaRPr lang="en-US" altLang="en-US"/>
          </a:p>
          <a:p>
            <a:pPr marL="287655" indent="-287655" eaLnBrk="1" hangingPunct="1">
              <a:lnSpc>
                <a:spcPct val="90000"/>
              </a:lnSpc>
              <a:spcBef>
                <a:spcPts val="1200"/>
              </a:spcBef>
            </a:pPr>
            <a:endParaRPr lang="en-US" altLang="en-US"/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endParaRPr lang="en-US" altLang="en-US"/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None/>
            </a:pPr>
            <a:endParaRPr lang="id-ID" altLang="en-US" sz="3200" dirty="0">
              <a:latin typeface="Cambria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6148" name="Slide Number Placeholder 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  <a:sym typeface="Wingdings" panose="05000000000000000000" pitchFamily="2" charset="2"/>
              </a:rPr>
            </a:fld>
            <a:endParaRPr lang="en-US" altLang="en-US" sz="1200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149" name="Footer Placeholder 1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Revisi 01 PSI Terstruktur</a:t>
            </a:r>
            <a:endParaRPr lang="en-US" altLang="en-US" sz="1200" dirty="0">
              <a:solidFill>
                <a:srgbClr val="898989"/>
              </a:solidFill>
              <a:ea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150" name="Date Placeholder 12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9/9/2010</a:t>
            </a:r>
            <a:endParaRPr lang="en-US" altLang="en-US" sz="1200" dirty="0">
              <a:solidFill>
                <a:srgbClr val="898989"/>
              </a:solidFill>
              <a:ea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457200" y="131318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/>
              <a:t>3. Strategi Parallel</a:t>
            </a:r>
            <a:endParaRPr lang="en-US" altLang="en-US" sz="2400"/>
          </a:p>
          <a:p>
            <a:pPr marL="0" indent="0">
              <a:buNone/>
            </a:pPr>
            <a:r>
              <a:rPr lang="en-US" altLang="en-US" sz="2400" b="0"/>
              <a:t>Deskripsi: Sistem baru dan sistem lama berjalan bersamaan selama periode tertentu.</a:t>
            </a:r>
            <a:endParaRPr lang="en-US" altLang="en-US" sz="2400" b="0"/>
          </a:p>
          <a:p>
            <a:pPr>
              <a:buFont typeface="Wingdings" panose="05000000000000000000" charset="0"/>
              <a:buChar char="Ø"/>
            </a:pPr>
            <a:r>
              <a:rPr lang="en-US" altLang="en-US" sz="2400"/>
              <a:t>Keunggulan:</a:t>
            </a:r>
            <a:endParaRPr lang="en-US" altLang="en-US" sz="2400"/>
          </a:p>
          <a:p>
            <a:pPr lvl="1"/>
            <a:r>
              <a:rPr lang="en-US" altLang="en-US" sz="2400" b="0"/>
              <a:t>Memberikan backup jika sistem baru gagal.</a:t>
            </a:r>
            <a:endParaRPr lang="en-US" altLang="en-US" sz="2400" b="0"/>
          </a:p>
          <a:p>
            <a:pPr lvl="1"/>
            <a:r>
              <a:rPr lang="en-US" altLang="en-US" sz="2400" b="0"/>
              <a:t>Memungkinkan pengguna beradaptasi secara perlahan.</a:t>
            </a:r>
            <a:endParaRPr lang="en-US" altLang="en-US" sz="2400" b="0"/>
          </a:p>
          <a:p>
            <a:pPr>
              <a:buFont typeface="Wingdings" panose="05000000000000000000" charset="0"/>
              <a:buChar char="Ø"/>
            </a:pPr>
            <a:r>
              <a:rPr lang="en-US" altLang="en-US" sz="2400"/>
              <a:t>Kelemahan:</a:t>
            </a:r>
            <a:endParaRPr lang="en-US" altLang="en-US" sz="2400"/>
          </a:p>
          <a:p>
            <a:pPr lvl="1"/>
            <a:r>
              <a:rPr lang="en-US" altLang="en-US" sz="2400" b="0"/>
              <a:t>Membutuhkan sumber daya tambahan untuk menjalankan dua sistem.</a:t>
            </a:r>
            <a:endParaRPr lang="en-US" altLang="en-US" sz="2400" b="0"/>
          </a:p>
          <a:p>
            <a:pPr lvl="1"/>
            <a:r>
              <a:rPr lang="en-US" altLang="en-US" sz="2400" b="0"/>
              <a:t>Berpotensi membingungkan pengguna karena harus menggunakan dua sistem.</a:t>
            </a:r>
            <a:endParaRPr lang="en-US" altLang="en-US" sz="2400" b="0"/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5750"/>
            <a:ext cx="9144000" cy="908050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b="1">
                <a:solidFill>
                  <a:schemeClr val="accent1"/>
                </a:solidFill>
              </a:rPr>
              <a:t>Jenis-Jenis Strategi Implementasi (4)</a:t>
            </a:r>
            <a:br>
              <a:rPr kumimoji="0" lang="id-ID" sz="4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endParaRPr kumimoji="0" lang="id-ID" sz="4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mbria" panose="02040503050406030204" pitchFamily="18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147" name="Rectangle 4"/>
          <p:cNvSpPr>
            <a:spLocks noGrp="1"/>
          </p:cNvSpPr>
          <p:nvPr>
            <p:ph type="body"/>
          </p:nvPr>
        </p:nvSpPr>
        <p:spPr>
          <a:xfrm>
            <a:off x="467360" y="3491865"/>
            <a:ext cx="8006715" cy="3048635"/>
          </a:xfrm>
        </p:spPr>
        <p:txBody>
          <a:bodyPr vert="horz" wrap="square" lIns="91440" tIns="45720" rIns="91440" bIns="45720" anchor="b" anchorCtr="0"/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endParaRPr lang="en-US" altLang="en-US"/>
          </a:p>
          <a:p>
            <a:pPr marL="287655" indent="-287655" eaLnBrk="1" hangingPunct="1">
              <a:lnSpc>
                <a:spcPct val="90000"/>
              </a:lnSpc>
              <a:spcBef>
                <a:spcPts val="1200"/>
              </a:spcBef>
            </a:pPr>
            <a:endParaRPr lang="en-US" altLang="en-US"/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endParaRPr lang="en-US" altLang="en-US"/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None/>
            </a:pPr>
            <a:endParaRPr lang="id-ID" altLang="en-US" sz="3200" dirty="0">
              <a:latin typeface="Cambria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6148" name="Slide Number Placeholder 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  <a:sym typeface="Wingdings" panose="05000000000000000000" pitchFamily="2" charset="2"/>
              </a:rPr>
            </a:fld>
            <a:endParaRPr lang="en-US" altLang="en-US" sz="1200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149" name="Footer Placeholder 1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Revisi 01 PSI Terstruktur</a:t>
            </a:r>
            <a:endParaRPr lang="en-US" altLang="en-US" sz="1200" dirty="0">
              <a:solidFill>
                <a:srgbClr val="898989"/>
              </a:solidFill>
              <a:ea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150" name="Date Placeholder 12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9/9/2010</a:t>
            </a:r>
            <a:endParaRPr lang="en-US" altLang="en-US" sz="1200" dirty="0">
              <a:solidFill>
                <a:srgbClr val="898989"/>
              </a:solidFill>
              <a:ea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457200" y="116967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/>
              <a:t>4. Strategi Big Bang</a:t>
            </a:r>
            <a:endParaRPr lang="en-US" altLang="en-US" sz="2800"/>
          </a:p>
          <a:p>
            <a:pPr marL="0" indent="0">
              <a:buNone/>
            </a:pPr>
            <a:r>
              <a:rPr lang="en-US" altLang="en-US" sz="2800" b="0"/>
              <a:t>Deskripsi: Sistem lama langsung digantikan oleh sistem baru secara serentak.</a:t>
            </a:r>
            <a:endParaRPr lang="en-US" altLang="en-US" sz="2800" b="0"/>
          </a:p>
          <a:p>
            <a:pPr>
              <a:buFont typeface="Wingdings" panose="05000000000000000000" charset="0"/>
              <a:buChar char="Ø"/>
            </a:pPr>
            <a:r>
              <a:rPr lang="en-US" altLang="en-US" sz="2800"/>
              <a:t>Keunggulan:</a:t>
            </a:r>
            <a:endParaRPr lang="en-US" altLang="en-US" sz="2800"/>
          </a:p>
          <a:p>
            <a:pPr lvl="1"/>
            <a:r>
              <a:rPr lang="en-US" altLang="en-US" sz="2800" b="0"/>
              <a:t>Implementasi cepat.</a:t>
            </a:r>
            <a:endParaRPr lang="en-US" altLang="en-US" sz="2800" b="0"/>
          </a:p>
          <a:p>
            <a:pPr marL="0" indent="0">
              <a:buNone/>
            </a:pPr>
            <a:r>
              <a:rPr lang="en-US" altLang="en-US" sz="2800" b="0"/>
              <a:t>Tidak ada ketergantungan pada sistem lama.</a:t>
            </a:r>
            <a:endParaRPr lang="en-US" altLang="en-US" sz="2800" b="0"/>
          </a:p>
          <a:p>
            <a:pPr>
              <a:buFont typeface="Wingdings" panose="05000000000000000000" charset="0"/>
              <a:buChar char="Ø"/>
            </a:pPr>
            <a:r>
              <a:rPr lang="en-US" altLang="en-US" sz="2800"/>
              <a:t>Kelemahan:</a:t>
            </a:r>
            <a:endParaRPr lang="en-US" altLang="en-US" sz="2800"/>
          </a:p>
          <a:p>
            <a:pPr lvl="1"/>
            <a:r>
              <a:rPr lang="en-US" altLang="en-US" sz="2800" b="0"/>
              <a:t>Risiko tinggi jika terjadi kegagalan.</a:t>
            </a:r>
            <a:endParaRPr lang="en-US" altLang="en-US" sz="2800" b="0"/>
          </a:p>
          <a:p>
            <a:pPr lvl="1"/>
            <a:r>
              <a:rPr lang="en-US" altLang="en-US" sz="2800" b="0"/>
              <a:t>Membutuhkan kesiapan maksimal dari semua pihak.</a:t>
            </a:r>
            <a:endParaRPr lang="en-US" altLang="en-US" sz="2800" b="0"/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5750"/>
            <a:ext cx="9144000" cy="908050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b="1">
                <a:solidFill>
                  <a:schemeClr val="accent1"/>
                </a:solidFill>
              </a:rPr>
              <a:t>Perbandingan Implementasi</a:t>
            </a:r>
            <a:br>
              <a:rPr kumimoji="0" lang="id-ID" sz="4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endParaRPr kumimoji="0" lang="id-ID" sz="40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mbria" panose="02040503050406030204" pitchFamily="18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147" name="Rectangle 4"/>
          <p:cNvSpPr>
            <a:spLocks noGrp="1"/>
          </p:cNvSpPr>
          <p:nvPr>
            <p:ph type="body"/>
          </p:nvPr>
        </p:nvSpPr>
        <p:spPr>
          <a:xfrm>
            <a:off x="467360" y="3491865"/>
            <a:ext cx="8006715" cy="3048635"/>
          </a:xfrm>
        </p:spPr>
        <p:txBody>
          <a:bodyPr vert="horz" wrap="square" lIns="91440" tIns="45720" rIns="91440" bIns="45720" anchor="b" anchorCtr="0"/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endParaRPr lang="en-US" altLang="en-US"/>
          </a:p>
          <a:p>
            <a:pPr marL="287655" indent="-287655" eaLnBrk="1" hangingPunct="1">
              <a:lnSpc>
                <a:spcPct val="90000"/>
              </a:lnSpc>
              <a:spcBef>
                <a:spcPts val="1200"/>
              </a:spcBef>
            </a:pPr>
            <a:endParaRPr lang="en-US" altLang="en-US"/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endParaRPr lang="en-US" altLang="en-US"/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None/>
            </a:pPr>
            <a:endParaRPr lang="id-ID" altLang="en-US" sz="3200" dirty="0">
              <a:latin typeface="Cambria" panose="02040503050406030204" pitchFamily="18" charset="0"/>
              <a:ea typeface="Arial" panose="020B0604020202020204" pitchFamily="34" charset="0"/>
            </a:endParaRPr>
          </a:p>
        </p:txBody>
      </p:sp>
      <p:sp>
        <p:nvSpPr>
          <p:cNvPr id="6148" name="Slide Number Placeholder 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  <a:sym typeface="Wingdings" panose="05000000000000000000" pitchFamily="2" charset="2"/>
              </a:rPr>
            </a:fld>
            <a:endParaRPr lang="en-US" altLang="en-US" sz="1200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149" name="Footer Placeholder 1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Revisi 01 PSI Terstruktur</a:t>
            </a:r>
            <a:endParaRPr lang="en-US" altLang="en-US" sz="1200" dirty="0">
              <a:solidFill>
                <a:srgbClr val="898989"/>
              </a:solidFill>
              <a:ea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150" name="Date Placeholder 12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9/9/2010</a:t>
            </a:r>
            <a:endParaRPr lang="en-US" altLang="en-US" sz="1200" dirty="0">
              <a:solidFill>
                <a:srgbClr val="898989"/>
              </a:solidFill>
              <a:ea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1484630"/>
            <a:ext cx="8663305" cy="39719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357188"/>
            <a:ext cx="9144000" cy="1362075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40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Faktor Penentu Pemilihan Strategi </a:t>
            </a:r>
            <a:br>
              <a:rPr kumimoji="0" lang="id-ID" sz="40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mbria" panose="02040503050406030204" pitchFamily="18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195" name="Rectangle 4"/>
          <p:cNvSpPr>
            <a:spLocks noGrp="1"/>
          </p:cNvSpPr>
          <p:nvPr>
            <p:ph type="body"/>
          </p:nvPr>
        </p:nvSpPr>
        <p:spPr>
          <a:xfrm>
            <a:off x="239395" y="4930140"/>
            <a:ext cx="8325485" cy="1729105"/>
          </a:xfrm>
          <a:ln/>
        </p:spPr>
        <p:txBody>
          <a:bodyPr vert="horz" wrap="square" lIns="91440" tIns="45720" rIns="91440" bIns="45720" anchor="b" anchorCtr="0"/>
          <a:p>
            <a:pPr marL="457200" indent="-457200" eaLnBrk="1" hangingPunct="1">
              <a:lnSpc>
                <a:spcPct val="90000"/>
              </a:lnSpc>
              <a:spcBef>
                <a:spcPts val="1200"/>
              </a:spcBef>
              <a:buAutoNum type="arabicPeriod"/>
            </a:pPr>
            <a:r>
              <a:rPr lang="en-US" altLang="en-US" b="1"/>
              <a:t>Ukuran Organisasi</a:t>
            </a:r>
            <a:r>
              <a:rPr lang="en-US" altLang="en-US"/>
              <a:t>: Perusahaan besar cenderung memilih phased atau pilot.</a:t>
            </a:r>
            <a:endParaRPr lang="en-US" altLang="en-US"/>
          </a:p>
          <a:p>
            <a:pPr marL="457200" indent="-457200" eaLnBrk="1" hangingPunct="1">
              <a:lnSpc>
                <a:spcPct val="90000"/>
              </a:lnSpc>
              <a:spcBef>
                <a:spcPts val="1200"/>
              </a:spcBef>
              <a:buAutoNum type="arabicPeriod"/>
            </a:pPr>
            <a:r>
              <a:rPr lang="en-US" altLang="en-US" b="1"/>
              <a:t>Sifat Sistem</a:t>
            </a:r>
            <a:r>
              <a:rPr lang="en-US" altLang="en-US"/>
              <a:t>: Sistem kritis cenderung diimplementasikan dengan parallel untuk mitigasi risiko.</a:t>
            </a:r>
            <a:endParaRPr lang="en-US" altLang="en-US"/>
          </a:p>
          <a:p>
            <a:pPr marL="457200" indent="-457200" eaLnBrk="1" hangingPunct="1">
              <a:lnSpc>
                <a:spcPct val="90000"/>
              </a:lnSpc>
              <a:spcBef>
                <a:spcPts val="1200"/>
              </a:spcBef>
              <a:buAutoNum type="arabicPeriod"/>
            </a:pPr>
            <a:r>
              <a:rPr lang="en-US" altLang="en-US" b="1"/>
              <a:t>Ketersediaan Sumber Daya</a:t>
            </a:r>
            <a:r>
              <a:rPr lang="en-US" altLang="en-US"/>
              <a:t>: Big Bang membutuhkan kesiapan maksimal SDM dan infrastruktur.</a:t>
            </a:r>
            <a:endParaRPr lang="en-US" altLang="en-US"/>
          </a:p>
          <a:p>
            <a:pPr marL="457200" indent="-457200" eaLnBrk="1" hangingPunct="1">
              <a:lnSpc>
                <a:spcPct val="90000"/>
              </a:lnSpc>
              <a:spcBef>
                <a:spcPts val="1200"/>
              </a:spcBef>
              <a:buAutoNum type="arabicPeriod"/>
            </a:pPr>
            <a:r>
              <a:rPr lang="en-US" altLang="en-US" b="1"/>
              <a:t>Urgensi Proyek</a:t>
            </a:r>
            <a:r>
              <a:rPr lang="en-US" altLang="en-US"/>
              <a:t>: Jika waktu sangat mendesak, Big Bang bisa menjadi pilihan.</a:t>
            </a:r>
            <a:endParaRPr lang="en-US" altLang="en-US"/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None/>
            </a:pPr>
            <a:endParaRPr lang="en-US" altLang="en-US"/>
          </a:p>
        </p:txBody>
      </p:sp>
      <p:sp>
        <p:nvSpPr>
          <p:cNvPr id="8196" name="Slide Number Placeholder 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  <a:sym typeface="Wingdings" panose="05000000000000000000" pitchFamily="2" charset="2"/>
              </a:rPr>
            </a:fld>
            <a:endParaRPr lang="en-US" altLang="en-US" sz="1200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198" name="Footer Placeholder 1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Revisi 01 PSI Terstruktur</a:t>
            </a:r>
            <a:endParaRPr lang="en-US" altLang="en-US" sz="1200" dirty="0">
              <a:solidFill>
                <a:srgbClr val="898989"/>
              </a:solidFill>
              <a:ea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199" name="Date Placeholder 12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9/9/2010</a:t>
            </a:r>
            <a:endParaRPr lang="en-US" altLang="en-US" sz="1200" dirty="0">
              <a:solidFill>
                <a:srgbClr val="898989"/>
              </a:solidFill>
              <a:ea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357188"/>
            <a:ext cx="9144000" cy="1362075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40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CONTOH KASUS</a:t>
            </a:r>
            <a:br>
              <a:rPr kumimoji="0" lang="id-ID" sz="40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mbria" panose="02040503050406030204" pitchFamily="18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387" name="Rectangle 4"/>
          <p:cNvSpPr>
            <a:spLocks noGrp="1"/>
          </p:cNvSpPr>
          <p:nvPr>
            <p:ph type="body"/>
          </p:nvPr>
        </p:nvSpPr>
        <p:spPr>
          <a:xfrm>
            <a:off x="467360" y="4005580"/>
            <a:ext cx="8115300" cy="1729105"/>
          </a:xfrm>
          <a:ln/>
        </p:spPr>
        <p:txBody>
          <a:bodyPr vert="horz" wrap="square" lIns="91440" tIns="45720" rIns="91440" bIns="45720" anchor="b" anchorCtr="0"/>
          <a:p>
            <a:pPr marL="287655" indent="-287655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2800" b="1"/>
              <a:t>Pilot</a:t>
            </a:r>
            <a:r>
              <a:rPr lang="en-US" altLang="en-US" sz="2800"/>
              <a:t>: Bank XYZ menguji coba sistem baru di satu cabang sebelum roll-out nasional.</a:t>
            </a:r>
            <a:endParaRPr lang="en-US" altLang="en-US" sz="2800"/>
          </a:p>
          <a:p>
            <a:pPr marL="287655" indent="-287655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2800" b="1"/>
              <a:t>Phased</a:t>
            </a:r>
            <a:r>
              <a:rPr lang="en-US" altLang="en-US" sz="2800"/>
              <a:t>: Perusahaan manufaktur mengimplementasikan sistem ERP dimulai dari modul keuangan, lalu produksi.</a:t>
            </a:r>
            <a:endParaRPr lang="en-US" altLang="en-US" sz="2800"/>
          </a:p>
          <a:p>
            <a:pPr marL="287655" indent="-287655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2800" b="1"/>
              <a:t>Parallel</a:t>
            </a:r>
            <a:r>
              <a:rPr lang="en-US" altLang="en-US" sz="2800"/>
              <a:t>: Perusahaan retail menggunakan sistem baru dan lama selama 3 bulan untuk memastikan stabilitas data.</a:t>
            </a:r>
            <a:endParaRPr lang="en-US" altLang="en-US" sz="2800"/>
          </a:p>
          <a:p>
            <a:pPr marL="287655" indent="-287655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2800" b="1"/>
              <a:t>Big Bang</a:t>
            </a:r>
            <a:r>
              <a:rPr lang="en-US" altLang="en-US" sz="2800"/>
              <a:t>: Startup teknologi mengganti semua sistem lama dengan yang baru dalam satu malam.</a:t>
            </a:r>
            <a:endParaRPr lang="en-US" altLang="en-US" sz="2800"/>
          </a:p>
        </p:txBody>
      </p:sp>
      <p:sp>
        <p:nvSpPr>
          <p:cNvPr id="16388" name="Slide Number Placeholder 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  <a:sym typeface="Wingdings" panose="05000000000000000000" pitchFamily="2" charset="2"/>
              </a:rPr>
            </a:fld>
            <a:endParaRPr lang="en-US" altLang="en-US" sz="1200" dirty="0">
              <a:solidFill>
                <a:srgbClr val="898989"/>
              </a:solidFill>
              <a:ea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6390" name="Footer Placeholder 1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Revisi 01 PSI Terstruktur</a:t>
            </a:r>
            <a:endParaRPr lang="en-US" altLang="en-US" sz="1200" dirty="0">
              <a:solidFill>
                <a:srgbClr val="898989"/>
              </a:solidFill>
              <a:ea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6391" name="Date Placeholder 12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9/9/2010</a:t>
            </a:r>
            <a:endParaRPr lang="en-US" altLang="en-US" sz="1200" dirty="0">
              <a:solidFill>
                <a:srgbClr val="898989"/>
              </a:solidFill>
              <a:ea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>
    <p:fade thruBlk="1"/>
  </p:transition>
</p:sld>
</file>

<file path=ppt/tags/tag1.xml><?xml version="1.0" encoding="utf-8"?>
<p:tagLst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2.xml><?xml version="1.0" encoding="utf-8"?>
<p:tagLst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3.xml><?xml version="1.0" encoding="utf-8"?>
<p:tagLst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4.xml><?xml version="1.0" encoding="utf-8"?>
<p:tagLst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5.xml><?xml version="1.0" encoding="utf-8"?>
<p:tagLst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6.xml><?xml version="1.0" encoding="utf-8"?>
<p:tagLst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7.xml><?xml version="1.0" encoding="utf-8"?>
<p:tagLst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8.xml><?xml version="1.0" encoding="utf-8"?>
<p:tagLst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9.xml><?xml version="1.0" encoding="utf-8"?>
<p:tagLst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3194</Words>
  <Application>WPS Presentation</Application>
  <PresentationFormat>On-screen Show (4:3)</PresentationFormat>
  <Paragraphs>162</Paragraphs>
  <Slides>11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SimSun</vt:lpstr>
      <vt:lpstr>Wingdings</vt:lpstr>
      <vt:lpstr>Cambria</vt:lpstr>
      <vt:lpstr>Calibri</vt:lpstr>
      <vt:lpstr>Microsoft YaHei</vt:lpstr>
      <vt:lpstr>Arial Unicode MS</vt:lpstr>
      <vt:lpstr>Wingdings</vt:lpstr>
      <vt:lpstr>Arial</vt:lpstr>
      <vt:lpstr>Office Theme</vt:lpstr>
      <vt:lpstr>1_Office Theme</vt:lpstr>
      <vt:lpstr>PowerPoint 演示文稿</vt:lpstr>
      <vt:lpstr>PowerPoint 演示文稿</vt:lpstr>
      <vt:lpstr>PowerPoint 演示文稿</vt:lpstr>
      <vt:lpstr>Jenis-Jenis Strategi Implementasi (1) </vt:lpstr>
      <vt:lpstr>Jenis-Jenis Strategi Implementasi (2) </vt:lpstr>
      <vt:lpstr>Jenis-Jenis Strategi Implementasi (3) </vt:lpstr>
      <vt:lpstr>Jenis-Jenis Strategi Implementasi (4) </vt:lpstr>
      <vt:lpstr>PowerPoint 演示文稿</vt:lpstr>
      <vt:lpstr>PowerPoint 演示文稿</vt:lpstr>
      <vt:lpstr>PowerPoint 演示文稿</vt:lpstr>
      <vt:lpstr>PowerPoint 演示文稿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Handoyo Widi Nugroho</cp:lastModifiedBy>
  <cp:revision>111</cp:revision>
  <dcterms:created xsi:type="dcterms:W3CDTF">2010-04-18T12:06:30Z</dcterms:created>
  <dcterms:modified xsi:type="dcterms:W3CDTF">2025-01-02T04:04:45Z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E131DA53101A4946870D3B4C9A009274_13</vt:lpwstr>
  </property>
  <property fmtid="{D5CDD505-2E9C-101B-9397-08002B2CF9AE}" pid="3" name="KSOProductBuildVer">
    <vt:lpwstr>1033-12.2.0.19307</vt:lpwstr>
  </property>
</Properties>
</file>