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47" r:id="rId3"/>
    <p:sldId id="355" r:id="rId4"/>
    <p:sldId id="350" r:id="rId5"/>
    <p:sldId id="352" r:id="rId6"/>
    <p:sldId id="331" r:id="rId7"/>
    <p:sldId id="341" r:id="rId8"/>
    <p:sldId id="348" r:id="rId9"/>
    <p:sldId id="353" r:id="rId10"/>
    <p:sldId id="354" r:id="rId11"/>
    <p:sldId id="351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55"/>
            <p14:sldId id="350"/>
            <p14:sldId id="352"/>
            <p14:sldId id="331"/>
            <p14:sldId id="341"/>
            <p14:sldId id="348"/>
            <p14:sldId id="353"/>
            <p14:sldId id="354"/>
            <p14:sldId id="35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6" autoAdjust="0"/>
    <p:restoredTop sz="94580" autoAdjust="0"/>
  </p:normalViewPr>
  <p:slideViewPr>
    <p:cSldViewPr>
      <p:cViewPr varScale="1">
        <p:scale>
          <a:sx n="65" d="100"/>
          <a:sy n="65" d="100"/>
        </p:scale>
        <p:origin x="16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Akuntabilitas</a:t>
            </a:r>
            <a:r>
              <a:rPr lang="en-US" dirty="0"/>
              <a:t> :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en-US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31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Terintegrasi</a:t>
            </a:r>
            <a:r>
              <a:rPr lang="en-ID" dirty="0"/>
              <a:t>: </a:t>
            </a:r>
            <a:r>
              <a:rPr lang="en-ID" dirty="0" err="1"/>
              <a:t>tdk</a:t>
            </a:r>
            <a:r>
              <a:rPr lang="en-ID" dirty="0"/>
              <a:t> </a:t>
            </a:r>
            <a:r>
              <a:rPr lang="en-ID" dirty="0" err="1"/>
              <a:t>berdiri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,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dan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,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87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entitas</a:t>
            </a:r>
            <a:r>
              <a:rPr lang="en-ID" dirty="0"/>
              <a:t> :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b="1" dirty="0" err="1"/>
              <a:t>identitas</a:t>
            </a:r>
            <a:r>
              <a:rPr lang="en-ID" b="1" dirty="0"/>
              <a:t> yang </a:t>
            </a:r>
            <a:r>
              <a:rPr lang="en-ID" b="1" dirty="0" err="1"/>
              <a:t>jelas</a:t>
            </a:r>
            <a:r>
              <a:rPr lang="en-ID" dirty="0" err="1"/>
              <a:t>,</a:t>
            </a:r>
            <a:r>
              <a:rPr lang="en-ID" b="1" dirty="0" err="1"/>
              <a:t>terpisah</a:t>
            </a:r>
            <a:r>
              <a:rPr lang="en-ID" dirty="0"/>
              <a:t> ,</a:t>
            </a:r>
            <a:r>
              <a:rPr lang="en-ID" b="1" dirty="0" err="1"/>
              <a:t>bertindak</a:t>
            </a:r>
            <a:r>
              <a:rPr lang="en-ID" b="1" dirty="0"/>
              <a:t> dan </a:t>
            </a:r>
            <a:r>
              <a:rPr lang="en-ID" b="1" dirty="0" err="1"/>
              <a:t>bertanggung</a:t>
            </a:r>
            <a:r>
              <a:rPr lang="en-ID" b="1" dirty="0"/>
              <a:t> </a:t>
            </a:r>
            <a:r>
              <a:rPr lang="en-ID" b="1" dirty="0" err="1"/>
              <a:t>jawab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mandirii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21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REFORMASI KEUANGAN NEGARA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836712"/>
            <a:ext cx="7416824" cy="48020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Pentingnya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Akuntabilitas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Publik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Penyusunan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menyusun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terperinci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Pertanggungjawaban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entitas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terlibat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mempertanggungjawabkan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Independen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BPK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KPK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integritas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menghindari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penyalahgunaan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38528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548680"/>
            <a:ext cx="7128792" cy="5400600"/>
          </a:xfrm>
        </p:spPr>
        <p:txBody>
          <a:bodyPr>
            <a:normAutofit fontScale="85000" lnSpcReduction="20000"/>
          </a:bodyPr>
          <a:lstStyle/>
          <a:p>
            <a:r>
              <a:rPr lang="en-US" sz="3300" b="1" dirty="0" err="1">
                <a:solidFill>
                  <a:schemeClr val="tx1"/>
                </a:solidFill>
              </a:rPr>
              <a:t>Kesimpulan</a:t>
            </a:r>
            <a:endParaRPr lang="en-US" sz="3300" b="1" dirty="0">
              <a:solidFill>
                <a:schemeClr val="tx1"/>
              </a:solidFill>
            </a:endParaRPr>
          </a:p>
          <a:p>
            <a:endParaRPr lang="en-US" sz="2600" b="1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v-SE" b="1" dirty="0">
                <a:solidFill>
                  <a:schemeClr val="tx1"/>
                </a:solidFill>
              </a:rPr>
              <a:t>Reformasi Keuangan Negara</a:t>
            </a:r>
            <a:r>
              <a:rPr lang="sv-SE" dirty="0">
                <a:solidFill>
                  <a:schemeClr val="tx1"/>
                </a:solidFill>
              </a:rPr>
              <a:t> bertujuan untuk meningkatkan efisiensi, transparansi, dan akuntabilitas dalam pengelolaan anggaran negara.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sv-SE" b="1" dirty="0">
                <a:solidFill>
                  <a:schemeClr val="tx1"/>
                </a:solidFill>
              </a:rPr>
              <a:t>Reformasi Keuangan Negara</a:t>
            </a:r>
            <a:r>
              <a:rPr lang="sv-SE" dirty="0">
                <a:solidFill>
                  <a:schemeClr val="tx1"/>
                </a:solidFill>
              </a:rPr>
              <a:t> bertujuan untuk meningkatkan efisiensi, transparansi, dan akuntabilitas dalam pengelolaan anggaran negara.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Tantangan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Reformasi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meliputi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keterbatasan</a:t>
            </a:r>
            <a:r>
              <a:rPr lang="en-US" dirty="0">
                <a:solidFill>
                  <a:schemeClr val="tx1"/>
                </a:solidFill>
              </a:rPr>
              <a:t> SDM, </a:t>
            </a:r>
            <a:r>
              <a:rPr lang="en-US" dirty="0" err="1">
                <a:solidFill>
                  <a:schemeClr val="tx1"/>
                </a:solidFill>
              </a:rPr>
              <a:t>budaya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korupsi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implementasi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Semua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mewujudkan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baik.cc</a:t>
            </a:r>
          </a:p>
        </p:txBody>
      </p:sp>
    </p:spTree>
    <p:extLst>
      <p:ext uri="{BB962C8B-B14F-4D97-AF65-F5344CB8AC3E}">
        <p14:creationId xmlns:p14="http://schemas.microsoft.com/office/powerpoint/2010/main" val="345459586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632848" cy="504056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Reformasi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Keuangan</a:t>
            </a:r>
            <a:r>
              <a:rPr lang="en-US" b="1" dirty="0">
                <a:solidFill>
                  <a:schemeClr val="tx1"/>
                </a:solidFill>
              </a:rPr>
              <a:t> Negara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sv-SE" sz="2600" b="1" dirty="0">
                <a:solidFill>
                  <a:schemeClr val="tx1"/>
                </a:solidFill>
              </a:rPr>
              <a:t>Reformasi Keuangan Negara</a:t>
            </a:r>
            <a:r>
              <a:rPr lang="sv-SE" sz="2600" dirty="0">
                <a:solidFill>
                  <a:schemeClr val="tx1"/>
                </a:solidFill>
              </a:rPr>
              <a:t>: Proses perubahan sistem, kebijakan, dan struktur pengelolaan keuangan negara yang bertujuan untuk meningkatkan efisiensi, transparansi dalam anggaran negara.</a:t>
            </a:r>
          </a:p>
          <a:p>
            <a:pPr algn="l"/>
            <a:endParaRPr lang="sv-SE" sz="2600" dirty="0">
              <a:solidFill>
                <a:schemeClr val="tx1"/>
              </a:solidFill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</a:rPr>
              <a:t>Tujuan</a:t>
            </a:r>
            <a:r>
              <a:rPr lang="en-US" sz="2600" b="1" dirty="0">
                <a:solidFill>
                  <a:schemeClr val="tx1"/>
                </a:solidFill>
              </a:rPr>
              <a:t> Utama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memastikan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bahwa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pengelolaan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negara </a:t>
            </a:r>
            <a:r>
              <a:rPr lang="en-US" sz="2600" dirty="0" err="1">
                <a:solidFill>
                  <a:schemeClr val="tx1"/>
                </a:solidFill>
              </a:rPr>
              <a:t>memberikan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manfaat</a:t>
            </a:r>
            <a:r>
              <a:rPr lang="en-US" sz="2600" dirty="0">
                <a:solidFill>
                  <a:schemeClr val="tx1"/>
                </a:solidFill>
              </a:rPr>
              <a:t> yang optimal </a:t>
            </a:r>
            <a:r>
              <a:rPr lang="en-US" sz="2600" dirty="0" err="1">
                <a:solidFill>
                  <a:schemeClr val="tx1"/>
                </a:solidFill>
              </a:rPr>
              <a:t>bagi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rakyat</a:t>
            </a:r>
            <a:r>
              <a:rPr lang="en-US" sz="2600" dirty="0">
                <a:solidFill>
                  <a:schemeClr val="tx1"/>
                </a:solidFill>
              </a:rPr>
              <a:t> dan negara </a:t>
            </a:r>
            <a:r>
              <a:rPr lang="en-US" sz="2600" dirty="0" err="1">
                <a:solidFill>
                  <a:schemeClr val="tx1"/>
                </a:solidFill>
              </a:rPr>
              <a:t>serta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mencegah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terjadinya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penyalahgunaan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anggaran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  <a:endParaRPr lang="en-US" sz="2600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1366C19-3AEF-458C-A51A-3B06408720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3608" y="836712"/>
            <a:ext cx="7128792" cy="4802088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ID" b="1" dirty="0">
                <a:solidFill>
                  <a:schemeClr val="tx1"/>
                </a:solidFill>
              </a:rPr>
              <a:t>Reformasi </a:t>
            </a:r>
            <a:r>
              <a:rPr lang="en-ID" b="1" dirty="0" err="1">
                <a:solidFill>
                  <a:schemeClr val="tx1"/>
                </a:solidFill>
              </a:rPr>
              <a:t>keuangan</a:t>
            </a:r>
            <a:r>
              <a:rPr lang="en-ID" b="1" dirty="0">
                <a:solidFill>
                  <a:schemeClr val="tx1"/>
                </a:solidFill>
              </a:rPr>
              <a:t> negara </a:t>
            </a:r>
            <a:r>
              <a:rPr lang="en-ID" b="1" dirty="0" err="1">
                <a:solidFill>
                  <a:schemeClr val="tx1"/>
                </a:solidFill>
              </a:rPr>
              <a:t>dilakukan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karena</a:t>
            </a:r>
            <a:r>
              <a:rPr lang="en-ID" b="1" dirty="0">
                <a:solidFill>
                  <a:schemeClr val="tx1"/>
                </a:solidFill>
              </a:rPr>
              <a:t>:</a:t>
            </a:r>
          </a:p>
          <a:p>
            <a:pPr marL="176213" indent="-176213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Lemahnya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sistem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pengawasan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keuangan</a:t>
            </a:r>
            <a:r>
              <a:rPr lang="en-ID" dirty="0">
                <a:solidFill>
                  <a:schemeClr val="tx1"/>
                </a:solidFill>
              </a:rPr>
              <a:t> negara di masa  </a:t>
            </a:r>
            <a:r>
              <a:rPr lang="en-ID" dirty="0" err="1">
                <a:solidFill>
                  <a:schemeClr val="tx1"/>
                </a:solidFill>
              </a:rPr>
              <a:t>lalu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Korupsi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Kolusi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>
                <a:solidFill>
                  <a:schemeClr val="tx1"/>
                </a:solidFill>
              </a:rPr>
              <a:t>Nepotisme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Pengelolaan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anggaran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transparan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Tuntutan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masyarakat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pemerintahan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bersih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Perubahan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sistem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ketatanegaraan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pasca</a:t>
            </a:r>
            <a:r>
              <a:rPr lang="en-ID" dirty="0">
                <a:solidFill>
                  <a:schemeClr val="tx1"/>
                </a:solidFill>
              </a:rPr>
              <a:t> reformasi 1998</a:t>
            </a:r>
          </a:p>
          <a:p>
            <a:pPr algn="l"/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Reformasi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mencakup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perubahan</a:t>
            </a:r>
            <a:r>
              <a:rPr lang="en-ID" dirty="0">
                <a:solidFill>
                  <a:schemeClr val="tx1"/>
                </a:solidFill>
              </a:rPr>
              <a:t> pada:</a:t>
            </a:r>
          </a:p>
          <a:p>
            <a:pPr algn="l"/>
            <a:r>
              <a:rPr lang="en-ID" dirty="0"/>
              <a:t>1. </a:t>
            </a:r>
            <a:r>
              <a:rPr lang="en-ID" dirty="0" err="1">
                <a:solidFill>
                  <a:schemeClr val="tx1"/>
                </a:solidFill>
              </a:rPr>
              <a:t>perencanaan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anggaran</a:t>
            </a:r>
            <a:r>
              <a:rPr lang="en-ID" dirty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pelaksanaan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anggaran</a:t>
            </a:r>
            <a:r>
              <a:rPr lang="en-ID" dirty="0">
                <a:solidFill>
                  <a:schemeClr val="tx1"/>
                </a:solidFill>
              </a:rPr>
              <a:t>,</a:t>
            </a:r>
          </a:p>
          <a:p>
            <a:pPr marL="354013" indent="-354013" algn="l"/>
            <a:r>
              <a:rPr lang="en-ID" dirty="0">
                <a:solidFill>
                  <a:schemeClr val="tx1"/>
                </a:solidFill>
              </a:rPr>
              <a:t>3. </a:t>
            </a:r>
            <a:r>
              <a:rPr lang="en-ID" dirty="0" err="1">
                <a:solidFill>
                  <a:schemeClr val="tx1"/>
                </a:solidFill>
              </a:rPr>
              <a:t>pelaporan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pertanggungjawaban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keuangan</a:t>
            </a:r>
            <a:r>
              <a:rPr lang="en-ID" dirty="0">
                <a:solidFill>
                  <a:schemeClr val="tx1"/>
                </a:solidFill>
              </a:rPr>
              <a:t> negara.</a:t>
            </a:r>
          </a:p>
          <a:p>
            <a:pPr marL="354013" indent="-354013" algn="l"/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2686066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260648"/>
            <a:ext cx="7272808" cy="5760640"/>
          </a:xfrm>
        </p:spPr>
        <p:txBody>
          <a:bodyPr>
            <a:normAutofit/>
          </a:bodyPr>
          <a:lstStyle/>
          <a:p>
            <a:pPr marL="109538" indent="-55563" algn="just"/>
            <a:endParaRPr lang="en-US" sz="2400" b="1" dirty="0">
              <a:solidFill>
                <a:schemeClr val="tx1"/>
              </a:solidFill>
            </a:endParaRPr>
          </a:p>
          <a:p>
            <a:pPr marL="109538" indent="-55563" algn="just"/>
            <a:r>
              <a:rPr lang="en-US" sz="2400" b="1" dirty="0" err="1">
                <a:solidFill>
                  <a:schemeClr val="tx1"/>
                </a:solidFill>
              </a:rPr>
              <a:t>Pentingnya</a:t>
            </a:r>
            <a:r>
              <a:rPr lang="en-US" sz="2400" b="1" dirty="0">
                <a:solidFill>
                  <a:schemeClr val="tx1"/>
                </a:solidFill>
              </a:rPr>
              <a:t> Reformasi </a:t>
            </a:r>
            <a:r>
              <a:rPr lang="en-US" sz="2400" b="1" dirty="0" err="1">
                <a:solidFill>
                  <a:schemeClr val="tx1"/>
                </a:solidFill>
              </a:rPr>
              <a:t>Keuangan</a:t>
            </a:r>
            <a:r>
              <a:rPr lang="en-US" sz="2400" b="1" dirty="0">
                <a:solidFill>
                  <a:schemeClr val="tx1"/>
                </a:solidFill>
              </a:rPr>
              <a:t> Negara :</a:t>
            </a:r>
          </a:p>
          <a:p>
            <a:pPr marL="511175" indent="-457200" algn="just">
              <a:buAutoNum type="arabicPeriod"/>
            </a:pPr>
            <a:r>
              <a:rPr lang="sv-SE" sz="2400" b="1" dirty="0">
                <a:solidFill>
                  <a:schemeClr val="tx1"/>
                </a:solidFill>
              </a:rPr>
              <a:t>Peningkatan Akuntabilitas</a:t>
            </a:r>
            <a:r>
              <a:rPr lang="sv-SE" sz="2400" dirty="0">
                <a:solidFill>
                  <a:schemeClr val="tx1"/>
                </a:solidFill>
              </a:rPr>
              <a:t>: Reformasi bertujuan untuk meningkatkan pertanggungjawaban pengelolaan anggaran negara kepada publik.</a:t>
            </a:r>
          </a:p>
          <a:p>
            <a:pPr marL="511175" indent="-4572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Transparansi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Mengurangi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praktek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transparan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akses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informasi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negara.</a:t>
            </a:r>
          </a:p>
          <a:p>
            <a:pPr marL="511175" indent="-457200" algn="just">
              <a:buFont typeface="Arial" pitchFamily="34" charset="0"/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Efisiensi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Penggunaan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efisien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efektif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pembangunan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3975" algn="just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044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632848" cy="5472608"/>
          </a:xfrm>
        </p:spPr>
        <p:txBody>
          <a:bodyPr>
            <a:normAutofit/>
          </a:bodyPr>
          <a:lstStyle/>
          <a:p>
            <a:pPr algn="just"/>
            <a:r>
              <a:rPr lang="en-US" sz="2600" dirty="0" err="1">
                <a:solidFill>
                  <a:schemeClr val="tx1"/>
                </a:solidFill>
              </a:rPr>
              <a:t>Upaya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Reformasi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Publik</a:t>
            </a:r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</a:rPr>
              <a:t>upaya-upaya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dilakukan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reformasi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publik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mencakup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berbagai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aspek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pengelolaan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negara</a:t>
            </a:r>
            <a:r>
              <a:rPr lang="en-US" sz="2600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Peningkatan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Sistem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Penganggaran</a:t>
            </a:r>
            <a:endParaRPr lang="en-US" sz="26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600" b="1" dirty="0" err="1">
                <a:solidFill>
                  <a:schemeClr val="tx1"/>
                </a:solidFill>
              </a:rPr>
              <a:t>Sistem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Anggaran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Berbasis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Kinerja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Mengubah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cara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penyusunan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anggaran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dari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berbasis</a:t>
            </a:r>
            <a:r>
              <a:rPr lang="en-US" sz="2600" dirty="0">
                <a:solidFill>
                  <a:schemeClr val="tx1"/>
                </a:solidFill>
              </a:rPr>
              <a:t> input (</a:t>
            </a:r>
            <a:r>
              <a:rPr lang="en-US" sz="2600" dirty="0" err="1">
                <a:solidFill>
                  <a:schemeClr val="tx1"/>
                </a:solidFill>
              </a:rPr>
              <a:t>biaya</a:t>
            </a:r>
            <a:r>
              <a:rPr lang="en-US" sz="2600" dirty="0">
                <a:solidFill>
                  <a:schemeClr val="tx1"/>
                </a:solidFill>
              </a:rPr>
              <a:t>) </a:t>
            </a:r>
            <a:r>
              <a:rPr lang="en-US" sz="2600" dirty="0" err="1">
                <a:solidFill>
                  <a:schemeClr val="tx1"/>
                </a:solidFill>
              </a:rPr>
              <a:t>menjadi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berbasis</a:t>
            </a:r>
            <a:r>
              <a:rPr lang="en-US" sz="2600" dirty="0">
                <a:solidFill>
                  <a:schemeClr val="tx1"/>
                </a:solidFill>
              </a:rPr>
              <a:t> output (</a:t>
            </a:r>
            <a:r>
              <a:rPr lang="en-US" sz="2600" dirty="0" err="1">
                <a:solidFill>
                  <a:schemeClr val="tx1"/>
                </a:solidFill>
              </a:rPr>
              <a:t>hasil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atau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kinerja</a:t>
            </a:r>
            <a:r>
              <a:rPr lang="en-US" sz="2600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chemeClr val="tx1"/>
                </a:solidFill>
              </a:rPr>
              <a:t>APBN (</a:t>
            </a:r>
            <a:r>
              <a:rPr lang="en-US" sz="2600" b="1" dirty="0" err="1">
                <a:solidFill>
                  <a:schemeClr val="tx1"/>
                </a:solidFill>
              </a:rPr>
              <a:t>Anggaran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Pendapatan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dan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Belanja</a:t>
            </a:r>
            <a:r>
              <a:rPr lang="en-US" sz="2600" b="1" dirty="0">
                <a:solidFill>
                  <a:schemeClr val="tx1"/>
                </a:solidFill>
              </a:rPr>
              <a:t> Negara)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Perbaikan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penyusunan</a:t>
            </a:r>
            <a:r>
              <a:rPr lang="en-US" sz="2600" dirty="0">
                <a:solidFill>
                  <a:schemeClr val="tx1"/>
                </a:solidFill>
              </a:rPr>
              <a:t> APBN agar </a:t>
            </a:r>
            <a:r>
              <a:rPr lang="en-US" sz="2600" dirty="0" err="1">
                <a:solidFill>
                  <a:schemeClr val="tx1"/>
                </a:solidFill>
              </a:rPr>
              <a:t>lebih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realistis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berorientasi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pada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pencapaian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sasaran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pembangunan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96274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600" b="1" dirty="0">
                <a:solidFill>
                  <a:schemeClr val="tx1"/>
                </a:solidFill>
              </a:rPr>
              <a:t>2.</a:t>
            </a:r>
            <a:r>
              <a:rPr lang="en-US" sz="2400" dirty="0"/>
              <a:t> </a:t>
            </a:r>
            <a:r>
              <a:rPr lang="en-US" sz="2400" dirty="0" err="1">
                <a:solidFill>
                  <a:schemeClr val="tx1"/>
                </a:solidFill>
              </a:rPr>
              <a:t>Reformasi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Manajemen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 Negara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Pengelolaan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Aset</a:t>
            </a:r>
            <a:r>
              <a:rPr lang="en-US" sz="2400" b="1" dirty="0">
                <a:solidFill>
                  <a:schemeClr val="tx1"/>
                </a:solidFill>
              </a:rPr>
              <a:t> Negara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Memperbaiki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pendapatan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efisiensi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Pemanfaatan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pemanfaatan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kepentingan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pembangunan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b="1" dirty="0">
                <a:solidFill>
                  <a:schemeClr val="tx1"/>
                </a:solidFill>
              </a:rPr>
              <a:t>3. </a:t>
            </a:r>
            <a:r>
              <a:rPr lang="en-US" sz="2400" dirty="0" err="1">
                <a:solidFill>
                  <a:schemeClr val="tx1"/>
                </a:solidFill>
              </a:rPr>
              <a:t>Penguatan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Negara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Badan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Pemeriksa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Keuangan</a:t>
            </a:r>
            <a:r>
              <a:rPr lang="en-US" sz="2400" b="1" dirty="0">
                <a:solidFill>
                  <a:schemeClr val="tx1"/>
                </a:solidFill>
              </a:rPr>
              <a:t> (BPK)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Peran</a:t>
            </a:r>
            <a:r>
              <a:rPr lang="en-US" sz="2400" dirty="0">
                <a:solidFill>
                  <a:schemeClr val="tx1"/>
                </a:solidFill>
              </a:rPr>
              <a:t> BPK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audit yang </a:t>
            </a:r>
            <a:r>
              <a:rPr lang="en-US" sz="2400" dirty="0" err="1">
                <a:solidFill>
                  <a:schemeClr val="tx1"/>
                </a:solidFill>
              </a:rPr>
              <a:t>objektif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akuntabilitas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/>
                </a:solidFill>
              </a:rPr>
              <a:t>Pengawasan</a:t>
            </a:r>
            <a:r>
              <a:rPr lang="en-US" sz="2400" b="1" dirty="0">
                <a:solidFill>
                  <a:schemeClr val="tx1"/>
                </a:solidFill>
              </a:rPr>
              <a:t> Internal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Eksternal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Penguatan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pengawasan</a:t>
            </a:r>
            <a:r>
              <a:rPr lang="en-US" sz="2400" dirty="0">
                <a:solidFill>
                  <a:schemeClr val="tx1"/>
                </a:solidFill>
              </a:rPr>
              <a:t> internal (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eksternal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lembaga-lembaga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BPK).</a:t>
            </a:r>
            <a:endParaRPr lang="en-US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688632"/>
          </a:xfrm>
        </p:spPr>
        <p:txBody>
          <a:bodyPr>
            <a:normAutofit lnSpcReduction="10000"/>
          </a:bodyPr>
          <a:lstStyle/>
          <a:p>
            <a:pPr algn="just"/>
            <a:r>
              <a:rPr lang="sv-SE" sz="2600" b="1" dirty="0">
                <a:solidFill>
                  <a:schemeClr val="tx1"/>
                </a:solidFill>
              </a:rPr>
              <a:t>Upaya Perbaikan dalam Pengelolaan Keuangan Publik:</a:t>
            </a:r>
          </a:p>
          <a:p>
            <a:pPr marL="457200" indent="-457200" algn="just">
              <a:buAutoNum type="arabicPeriod"/>
            </a:pPr>
            <a:r>
              <a:rPr lang="nb-NO" sz="2600" b="1" dirty="0">
                <a:solidFill>
                  <a:schemeClr val="tx1"/>
                </a:solidFill>
              </a:rPr>
              <a:t>Penerapan Teknologi dalam Pengelolaan Keuangan</a:t>
            </a:r>
            <a:r>
              <a:rPr lang="nb-NO" sz="2600" dirty="0">
                <a:solidFill>
                  <a:schemeClr val="tx1"/>
                </a:solidFill>
              </a:rPr>
              <a:t>: Penggunaan sistem informasi yang terintegrasi untuk memudahkan monitoring dan evaluasi anggaran.</a:t>
            </a:r>
          </a:p>
          <a:p>
            <a:pPr marL="457200" indent="-457200" algn="just">
              <a:buAutoNum type="arabicPeriod"/>
            </a:pPr>
            <a:r>
              <a:rPr lang="en-US" sz="2600" b="1" dirty="0" err="1">
                <a:solidFill>
                  <a:schemeClr val="tx1"/>
                </a:solidFill>
              </a:rPr>
              <a:t>Pelatihan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dan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Pengembangan</a:t>
            </a:r>
            <a:r>
              <a:rPr lang="en-US" sz="2600" b="1" dirty="0">
                <a:solidFill>
                  <a:schemeClr val="tx1"/>
                </a:solidFill>
              </a:rPr>
              <a:t> SDM</a:t>
            </a:r>
            <a:r>
              <a:rPr lang="en-US" sz="2600" dirty="0">
                <a:solidFill>
                  <a:schemeClr val="tx1"/>
                </a:solidFill>
              </a:rPr>
              <a:t>: </a:t>
            </a:r>
            <a:r>
              <a:rPr lang="en-US" sz="2600" dirty="0" err="1">
                <a:solidFill>
                  <a:schemeClr val="tx1"/>
                </a:solidFill>
              </a:rPr>
              <a:t>Meningkatkan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kapasitas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sumber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manusia</a:t>
            </a:r>
            <a:r>
              <a:rPr lang="en-US" sz="2600" dirty="0">
                <a:solidFill>
                  <a:schemeClr val="tx1"/>
                </a:solidFill>
              </a:rPr>
              <a:t> (SDM) yang </a:t>
            </a:r>
            <a:r>
              <a:rPr lang="en-US" sz="2600" dirty="0" err="1">
                <a:solidFill>
                  <a:schemeClr val="tx1"/>
                </a:solidFill>
              </a:rPr>
              <a:t>terlibat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pengelolaan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negara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meningkatkan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keterampilan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dalam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manajemen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keuangan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publik</a:t>
            </a:r>
            <a:r>
              <a:rPr lang="en-US" sz="26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sv-SE" sz="2600" b="1" dirty="0">
                <a:solidFill>
                  <a:schemeClr val="tx1"/>
                </a:solidFill>
              </a:rPr>
              <a:t>Peningkatan Sistem Akuntansi</a:t>
            </a:r>
            <a:r>
              <a:rPr lang="sv-SE" sz="2600" dirty="0">
                <a:solidFill>
                  <a:schemeClr val="tx1"/>
                </a:solidFill>
              </a:rPr>
              <a:t>: Penguatan sistem akuntansi dan pelaporan keuangan yang lebih transparan dan akurat.</a:t>
            </a:r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776864" cy="5544616"/>
          </a:xfrm>
        </p:spPr>
        <p:txBody>
          <a:bodyPr>
            <a:normAutofit/>
          </a:bodyPr>
          <a:lstStyle/>
          <a:p>
            <a:r>
              <a:rPr lang="nn-NO" b="1" dirty="0">
                <a:solidFill>
                  <a:schemeClr val="tx1"/>
                </a:solidFill>
              </a:rPr>
              <a:t>Tantangan dalam Reformasi Keuangan Publik</a:t>
            </a:r>
          </a:p>
          <a:p>
            <a:endParaRPr lang="nn-NO" b="1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Reformasi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menghadapi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sejumlah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tantangan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diatasi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diinginkan</a:t>
            </a:r>
            <a:r>
              <a:rPr lang="en-US" sz="2400" dirty="0">
                <a:solidFill>
                  <a:schemeClr val="tx1"/>
                </a:solidFill>
              </a:rPr>
              <a:t>, di </a:t>
            </a:r>
            <a:r>
              <a:rPr lang="en-US" sz="2400" dirty="0" err="1">
                <a:solidFill>
                  <a:schemeClr val="tx1"/>
                </a:solidFill>
              </a:rPr>
              <a:t>antaranya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Keterbatasan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Manusia</a:t>
            </a:r>
            <a:r>
              <a:rPr lang="en-US" sz="2400" dirty="0">
                <a:solidFill>
                  <a:schemeClr val="tx1"/>
                </a:solidFill>
              </a:rPr>
              <a:t> ( </a:t>
            </a:r>
            <a:r>
              <a:rPr lang="en-US" sz="2400" dirty="0" err="1">
                <a:solidFill>
                  <a:schemeClr val="tx1"/>
                </a:solidFill>
              </a:rPr>
              <a:t>kurangnya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profesialisme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pelatihan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cukup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AutoNum type="arabicPeriod"/>
            </a:pPr>
            <a:r>
              <a:rPr lang="nl-NL" sz="2400" dirty="0">
                <a:solidFill>
                  <a:schemeClr val="tx1"/>
                </a:solidFill>
              </a:rPr>
              <a:t>Penyalahgunaan Wewenang</a:t>
            </a:r>
          </a:p>
          <a:p>
            <a:pPr marL="519113" indent="-519113" algn="l"/>
            <a:r>
              <a:rPr lang="nl-NL" sz="2400" dirty="0">
                <a:solidFill>
                  <a:schemeClr val="tx1"/>
                </a:solidFill>
              </a:rPr>
              <a:t>     (</a:t>
            </a:r>
            <a:r>
              <a:rPr lang="en-US" sz="2400" dirty="0" err="1">
                <a:solidFill>
                  <a:schemeClr val="tx1"/>
                </a:solidFill>
              </a:rPr>
              <a:t>Pengelolaan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,   </a:t>
            </a:r>
            <a:r>
              <a:rPr lang="en-US" sz="2400" dirty="0" err="1">
                <a:solidFill>
                  <a:schemeClr val="tx1"/>
                </a:solidFill>
              </a:rPr>
              <a:t>Penyalahgunaan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Anggaran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marL="519113" indent="-519113" algn="l"/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en-US" sz="2400" dirty="0" err="1">
                <a:solidFill>
                  <a:schemeClr val="tx1"/>
                </a:solidFill>
              </a:rPr>
              <a:t>Tantangan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Implementasi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Perubahan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Cepat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Koordinasi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Lemah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7344816" cy="50901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v-SE" b="1" dirty="0">
                <a:solidFill>
                  <a:schemeClr val="tx1"/>
                </a:solidFill>
              </a:rPr>
              <a:t>Peran Pemerintah dan Masyarakat dalam Reformasi Keuangan Publik</a:t>
            </a:r>
            <a:r>
              <a:rPr lang="sv-SE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pemimpin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Peran Masyarakat</a:t>
            </a:r>
            <a:r>
              <a:rPr lang="en-US" dirty="0">
                <a:solidFill>
                  <a:schemeClr val="tx1"/>
                </a:solidFill>
              </a:rPr>
              <a:t>: Masyarakat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negara,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negara.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Partisipasi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partisipasi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publik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penganggaran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pelaporan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akuntabilitas</a:t>
            </a:r>
            <a:r>
              <a:rPr lang="en-US" dirty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38213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6962</TotalTime>
  <Words>707</Words>
  <Application>Microsoft Office PowerPoint</Application>
  <PresentationFormat>On-screen Show (4:3)</PresentationFormat>
  <Paragraphs>66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633</cp:revision>
  <cp:lastPrinted>2017-08-29T02:54:51Z</cp:lastPrinted>
  <dcterms:created xsi:type="dcterms:W3CDTF">2010-04-18T12:06:30Z</dcterms:created>
  <dcterms:modified xsi:type="dcterms:W3CDTF">2025-12-18T08:09:10Z</dcterms:modified>
</cp:coreProperties>
</file>