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347" r:id="rId3"/>
    <p:sldId id="350" r:id="rId4"/>
    <p:sldId id="352" r:id="rId5"/>
    <p:sldId id="331" r:id="rId6"/>
    <p:sldId id="341" r:id="rId7"/>
    <p:sldId id="348" r:id="rId8"/>
    <p:sldId id="353" r:id="rId9"/>
    <p:sldId id="354" r:id="rId10"/>
    <p:sldId id="351" r:id="rId11"/>
    <p:sldId id="300" r:id="rId12"/>
  </p:sldIdLst>
  <p:sldSz cx="9144000" cy="6858000" type="screen4x3"/>
  <p:notesSz cx="7045325" cy="9345613"/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FC8DB834-CA48-4B88-81E5-3057F67C8698}">
          <p14:sldIdLst>
            <p14:sldId id="256"/>
            <p14:sldId id="347"/>
            <p14:sldId id="350"/>
            <p14:sldId id="352"/>
            <p14:sldId id="331"/>
            <p14:sldId id="341"/>
            <p14:sldId id="348"/>
            <p14:sldId id="353"/>
            <p14:sldId id="354"/>
            <p14:sldId id="351"/>
          </p14:sldIdLst>
        </p14:section>
        <p14:section name="Untitled Section" id="{30691758-73E1-4E15-BD70-641B16CD6D91}">
          <p14:sldIdLst>
            <p14:sldId id="30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588" autoAdjust="0"/>
    <p:restoredTop sz="94580" autoAdjust="0"/>
  </p:normalViewPr>
  <p:slideViewPr>
    <p:cSldViewPr>
      <p:cViewPr varScale="1">
        <p:scale>
          <a:sx n="70" d="100"/>
          <a:sy n="70" d="100"/>
        </p:scale>
        <p:origin x="150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timing>
    <p:tnLst>
      <p:par>
        <p:cTn id="1" dur="indefinite" restart="never" nodeType="tmRoot"/>
      </p:par>
    </p:tnLst>
  </p:timing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PEMERIKSAAN KEUANGAN NEGARA OLEH LEMBAGA INDEPENDENT</a:t>
            </a:r>
          </a:p>
          <a:p>
            <a:pPr algn="ctr"/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</a:t>
            </a:r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ERTEMUAN </a:t>
            </a:r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KE </a:t>
            </a:r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12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27584" y="548680"/>
            <a:ext cx="7128792" cy="5400600"/>
          </a:xfrm>
        </p:spPr>
        <p:txBody>
          <a:bodyPr>
            <a:normAutofit/>
          </a:bodyPr>
          <a:lstStyle/>
          <a:p>
            <a:r>
              <a:rPr lang="en-US" sz="2600" b="1" dirty="0" err="1" smtClean="0">
                <a:solidFill>
                  <a:schemeClr val="tx1"/>
                </a:solidFill>
              </a:rPr>
              <a:t>Kesimpulan</a:t>
            </a:r>
            <a:endParaRPr lang="en-US" sz="2600" b="1" dirty="0" smtClean="0">
              <a:solidFill>
                <a:schemeClr val="tx1"/>
              </a:solidFill>
            </a:endParaRPr>
          </a:p>
          <a:p>
            <a:endParaRPr lang="en-US" sz="2600" b="1" dirty="0" smtClean="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en-US" sz="2400" b="1" dirty="0" err="1">
                <a:solidFill>
                  <a:schemeClr val="tx1"/>
                </a:solidFill>
              </a:rPr>
              <a:t>Pemeriksaan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Keuangan</a:t>
            </a:r>
            <a:r>
              <a:rPr lang="en-US" sz="2400" b="1" dirty="0">
                <a:solidFill>
                  <a:schemeClr val="tx1"/>
                </a:solidFill>
              </a:rPr>
              <a:t> Negara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adalah</a:t>
            </a:r>
            <a:r>
              <a:rPr lang="en-US" sz="2400" dirty="0">
                <a:solidFill>
                  <a:schemeClr val="tx1"/>
                </a:solidFill>
              </a:rPr>
              <a:t> proses </a:t>
            </a:r>
            <a:r>
              <a:rPr lang="en-US" sz="2400" dirty="0" err="1">
                <a:solidFill>
                  <a:schemeClr val="tx1"/>
                </a:solidFill>
              </a:rPr>
              <a:t>penting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dalam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memastikan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pengelolaan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keuangan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negara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dilakukan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dengan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baik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transparan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sesuai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dengan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hukum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</a:p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en-US" sz="2400" b="1" dirty="0" err="1">
                <a:solidFill>
                  <a:schemeClr val="tx1"/>
                </a:solidFill>
              </a:rPr>
              <a:t>Lembaga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Independen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seperti</a:t>
            </a:r>
            <a:r>
              <a:rPr lang="en-US" sz="2400" dirty="0">
                <a:solidFill>
                  <a:schemeClr val="tx1"/>
                </a:solidFill>
              </a:rPr>
              <a:t> BPK, KPK,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Inspektorat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Jenderal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memainkan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peran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sangat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penting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dalam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menjaga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integritas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akuntabilitas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pengelolaan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keuangan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negara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</a:p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en-US" sz="2400" b="1" dirty="0" err="1">
                <a:solidFill>
                  <a:schemeClr val="tx1"/>
                </a:solidFill>
              </a:rPr>
              <a:t>Independensi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dari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lembaga-lembaga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ini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menjamin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bahwa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pemeriksaan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dilakukan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secara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objektif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untuk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kepentingan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publik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  <a:endParaRPr lang="en-US" sz="26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4595865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836712"/>
            <a:ext cx="7200800" cy="504056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b="1" dirty="0" err="1">
                <a:solidFill>
                  <a:schemeClr val="tx1"/>
                </a:solidFill>
              </a:rPr>
              <a:t>Pengertian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Pemeriksaan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Keuangan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Negara: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chemeClr val="tx1"/>
                </a:solidFill>
              </a:rPr>
              <a:t>Pemeriksaan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keuangan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negara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adalah</a:t>
            </a:r>
            <a:r>
              <a:rPr lang="en-US" dirty="0">
                <a:solidFill>
                  <a:schemeClr val="tx1"/>
                </a:solidFill>
              </a:rPr>
              <a:t> proses </a:t>
            </a:r>
            <a:r>
              <a:rPr lang="en-US" dirty="0" err="1">
                <a:solidFill>
                  <a:schemeClr val="tx1"/>
                </a:solidFill>
              </a:rPr>
              <a:t>evaluasi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verifikasi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dilakukan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menilai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apakah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pengelolaan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penggunaan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keuangan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negara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telah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sesuai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peraturan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perundang-undangan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berlaku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tujuan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telah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ditetapkan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endParaRPr lang="en-US" dirty="0" smtClean="0">
              <a:solidFill>
                <a:schemeClr val="tx1"/>
              </a:solidFill>
            </a:endParaRPr>
          </a:p>
          <a:p>
            <a:pPr algn="just"/>
            <a:r>
              <a:rPr lang="en-US" b="1" dirty="0" err="1">
                <a:solidFill>
                  <a:schemeClr val="tx1"/>
                </a:solidFill>
              </a:rPr>
              <a:t>Tujuan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Pemeriksaan</a:t>
            </a:r>
            <a:r>
              <a:rPr lang="en-US" b="1" dirty="0" smtClean="0">
                <a:solidFill>
                  <a:schemeClr val="tx1"/>
                </a:solidFill>
              </a:rPr>
              <a:t>:</a:t>
            </a:r>
          </a:p>
          <a:p>
            <a:pPr marL="514350" indent="-514350" algn="just">
              <a:buAutoNum type="arabicPeriod"/>
            </a:pPr>
            <a:r>
              <a:rPr lang="sv-SE" dirty="0" smtClean="0">
                <a:solidFill>
                  <a:schemeClr val="tx1"/>
                </a:solidFill>
              </a:rPr>
              <a:t>Menjamin </a:t>
            </a:r>
            <a:r>
              <a:rPr lang="sv-SE" dirty="0">
                <a:solidFill>
                  <a:schemeClr val="tx1"/>
                </a:solidFill>
              </a:rPr>
              <a:t>penggunaan anggaran negara sesuai dengan tujuan yang sah</a:t>
            </a:r>
            <a:r>
              <a:rPr lang="sv-SE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 algn="just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Mencegah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adanya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penyalahgunaan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anggaran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negara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en-US" b="1" dirty="0" smtClean="0">
              <a:solidFill>
                <a:schemeClr val="tx1"/>
              </a:solidFill>
            </a:endParaRPr>
          </a:p>
          <a:p>
            <a:pPr algn="l"/>
            <a:endParaRPr lang="en-US" b="1" dirty="0" smtClean="0">
              <a:solidFill>
                <a:schemeClr val="tx1"/>
              </a:solidFill>
            </a:endParaRPr>
          </a:p>
          <a:p>
            <a:endParaRPr lang="en-US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0942508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83568" y="332656"/>
            <a:ext cx="7272808" cy="5760640"/>
          </a:xfrm>
        </p:spPr>
        <p:txBody>
          <a:bodyPr>
            <a:normAutofit/>
          </a:bodyPr>
          <a:lstStyle/>
          <a:p>
            <a:pPr marL="109538" indent="-55563" algn="just"/>
            <a:r>
              <a:rPr lang="en-US" sz="2400" dirty="0" err="1">
                <a:solidFill>
                  <a:schemeClr val="tx1"/>
                </a:solidFill>
              </a:rPr>
              <a:t>Lembaga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Independen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Melakukan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Pemeriksaan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Keuangan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smtClean="0">
                <a:solidFill>
                  <a:schemeClr val="tx1"/>
                </a:solidFill>
              </a:rPr>
              <a:t>Negara</a:t>
            </a:r>
          </a:p>
          <a:p>
            <a:pPr marL="109538" indent="-55563" algn="just"/>
            <a:r>
              <a:rPr lang="en-US" sz="2400" b="1" dirty="0" err="1" smtClean="0">
                <a:solidFill>
                  <a:schemeClr val="tx1"/>
                </a:solidFill>
              </a:rPr>
              <a:t>Beberapa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lembaga</a:t>
            </a:r>
            <a:r>
              <a:rPr lang="en-US" sz="2400" b="1" dirty="0">
                <a:solidFill>
                  <a:schemeClr val="tx1"/>
                </a:solidFill>
              </a:rPr>
              <a:t> yang </a:t>
            </a:r>
            <a:r>
              <a:rPr lang="en-US" sz="2400" b="1" dirty="0" err="1">
                <a:solidFill>
                  <a:schemeClr val="tx1"/>
                </a:solidFill>
              </a:rPr>
              <a:t>berwenang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untuk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melakukan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pemeriksaan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terhadap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keuangan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negara</a:t>
            </a:r>
            <a:r>
              <a:rPr lang="en-US" sz="2400" b="1" dirty="0">
                <a:solidFill>
                  <a:schemeClr val="tx1"/>
                </a:solidFill>
              </a:rPr>
              <a:t>, </a:t>
            </a:r>
            <a:r>
              <a:rPr lang="en-US" sz="2400" b="1" dirty="0" err="1">
                <a:solidFill>
                  <a:schemeClr val="tx1"/>
                </a:solidFill>
              </a:rPr>
              <a:t>yaitu</a:t>
            </a:r>
            <a:r>
              <a:rPr lang="en-US" sz="2400" b="1" dirty="0" smtClean="0">
                <a:solidFill>
                  <a:schemeClr val="tx1"/>
                </a:solidFill>
              </a:rPr>
              <a:t>:</a:t>
            </a:r>
          </a:p>
          <a:p>
            <a:pPr marL="511175" indent="-457200" algn="just">
              <a:buAutoNum type="arabicPeriod"/>
            </a:pPr>
            <a:r>
              <a:rPr lang="en-US" sz="2400" dirty="0" err="1" smtClean="0">
                <a:solidFill>
                  <a:schemeClr val="tx1"/>
                </a:solidFill>
              </a:rPr>
              <a:t>Badan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Pemeriksa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Keuangan</a:t>
            </a:r>
            <a:r>
              <a:rPr lang="en-US" sz="2400" dirty="0">
                <a:solidFill>
                  <a:schemeClr val="tx1"/>
                </a:solidFill>
              </a:rPr>
              <a:t> (BPK</a:t>
            </a:r>
            <a:r>
              <a:rPr lang="en-US" sz="2400" dirty="0" smtClean="0">
                <a:solidFill>
                  <a:schemeClr val="tx1"/>
                </a:solidFill>
              </a:rPr>
              <a:t>)</a:t>
            </a:r>
          </a:p>
          <a:p>
            <a:pPr marL="396875" indent="-342900" algn="just">
              <a:buFont typeface="Wingdings" panose="05000000000000000000" pitchFamily="2" charset="2"/>
              <a:buChar char="§"/>
            </a:pPr>
            <a:r>
              <a:rPr lang="en-US" sz="2400" b="1" dirty="0" err="1">
                <a:solidFill>
                  <a:schemeClr val="tx1"/>
                </a:solidFill>
              </a:rPr>
              <a:t>Peran</a:t>
            </a:r>
            <a:r>
              <a:rPr lang="en-US" sz="2400" dirty="0">
                <a:solidFill>
                  <a:schemeClr val="tx1"/>
                </a:solidFill>
              </a:rPr>
              <a:t>: BPK </a:t>
            </a:r>
            <a:r>
              <a:rPr lang="en-US" sz="2400" dirty="0" err="1">
                <a:solidFill>
                  <a:schemeClr val="tx1"/>
                </a:solidFill>
              </a:rPr>
              <a:t>adalah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lembaga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negara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berfungsi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untuk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melakukan</a:t>
            </a:r>
            <a:r>
              <a:rPr lang="en-US" sz="2400" dirty="0">
                <a:solidFill>
                  <a:schemeClr val="tx1"/>
                </a:solidFill>
              </a:rPr>
              <a:t> audit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pemeriksaan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terhadap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pengelolaan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tanggung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jawab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keuangan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negara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</a:p>
          <a:p>
            <a:pPr marL="396875" indent="-342900" algn="just">
              <a:buFont typeface="Wingdings" panose="05000000000000000000" pitchFamily="2" charset="2"/>
              <a:buChar char="§"/>
            </a:pPr>
            <a:r>
              <a:rPr lang="en-US" sz="2400" b="1" dirty="0" err="1">
                <a:solidFill>
                  <a:schemeClr val="tx1"/>
                </a:solidFill>
              </a:rPr>
              <a:t>Dasar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Hukum</a:t>
            </a:r>
            <a:r>
              <a:rPr lang="en-US" sz="2400" dirty="0">
                <a:solidFill>
                  <a:schemeClr val="tx1"/>
                </a:solidFill>
              </a:rPr>
              <a:t>: </a:t>
            </a:r>
            <a:r>
              <a:rPr lang="en-US" sz="2400" dirty="0" err="1">
                <a:solidFill>
                  <a:schemeClr val="tx1"/>
                </a:solidFill>
              </a:rPr>
              <a:t>Undang-Undang</a:t>
            </a:r>
            <a:r>
              <a:rPr lang="en-US" sz="2400" dirty="0">
                <a:solidFill>
                  <a:schemeClr val="tx1"/>
                </a:solidFill>
              </a:rPr>
              <a:t> No. 15 </a:t>
            </a:r>
            <a:r>
              <a:rPr lang="en-US" sz="2400" dirty="0" err="1">
                <a:solidFill>
                  <a:schemeClr val="tx1"/>
                </a:solidFill>
              </a:rPr>
              <a:t>Tahun</a:t>
            </a:r>
            <a:r>
              <a:rPr lang="en-US" sz="2400" dirty="0">
                <a:solidFill>
                  <a:schemeClr val="tx1"/>
                </a:solidFill>
              </a:rPr>
              <a:t> 2006 </a:t>
            </a:r>
            <a:r>
              <a:rPr lang="en-US" sz="2400" dirty="0" err="1">
                <a:solidFill>
                  <a:schemeClr val="tx1"/>
                </a:solidFill>
              </a:rPr>
              <a:t>tentang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Badan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Pemeriksa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Keuangan</a:t>
            </a:r>
            <a:endParaRPr lang="en-US" sz="2400" dirty="0" smtClean="0">
              <a:solidFill>
                <a:schemeClr val="tx1"/>
              </a:solidFill>
            </a:endParaRPr>
          </a:p>
          <a:p>
            <a:pPr marL="396875" indent="-342900" algn="just">
              <a:buFont typeface="Wingdings" panose="05000000000000000000" pitchFamily="2" charset="2"/>
              <a:buChar char="§"/>
            </a:pPr>
            <a:r>
              <a:rPr lang="en-US" sz="2400" b="1" dirty="0" err="1">
                <a:solidFill>
                  <a:schemeClr val="tx1"/>
                </a:solidFill>
              </a:rPr>
              <a:t>Tujuan</a:t>
            </a:r>
            <a:r>
              <a:rPr lang="en-US" sz="2400" dirty="0">
                <a:solidFill>
                  <a:schemeClr val="tx1"/>
                </a:solidFill>
              </a:rPr>
              <a:t>: </a:t>
            </a:r>
            <a:r>
              <a:rPr lang="en-US" sz="2400" dirty="0" err="1">
                <a:solidFill>
                  <a:schemeClr val="tx1"/>
                </a:solidFill>
              </a:rPr>
              <a:t>Memastikan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penggunaan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anggaran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negara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sesuai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dengan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ketentuan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berlaku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memberikan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opini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terhadap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laporan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keuangan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negara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  <a:endParaRPr lang="en-US" sz="24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70449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11560" y="620688"/>
            <a:ext cx="7632848" cy="5256584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US" dirty="0"/>
              <a:t>2. </a:t>
            </a:r>
            <a:r>
              <a:rPr lang="en-US" dirty="0" err="1">
                <a:solidFill>
                  <a:schemeClr val="tx1"/>
                </a:solidFill>
              </a:rPr>
              <a:t>Komisi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Pemberantasan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Korupsi</a:t>
            </a:r>
            <a:r>
              <a:rPr lang="en-US" dirty="0">
                <a:solidFill>
                  <a:schemeClr val="tx1"/>
                </a:solidFill>
              </a:rPr>
              <a:t> (KPK</a:t>
            </a:r>
            <a:r>
              <a:rPr lang="en-US" dirty="0" smtClean="0">
                <a:solidFill>
                  <a:schemeClr val="tx1"/>
                </a:solidFill>
              </a:rPr>
              <a:t>)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en-US" b="1" dirty="0" err="1">
                <a:solidFill>
                  <a:schemeClr val="tx1"/>
                </a:solidFill>
              </a:rPr>
              <a:t>Peran</a:t>
            </a:r>
            <a:r>
              <a:rPr lang="en-US" dirty="0">
                <a:solidFill>
                  <a:schemeClr val="tx1"/>
                </a:solidFill>
              </a:rPr>
              <a:t>: KPK </a:t>
            </a:r>
            <a:r>
              <a:rPr lang="en-US" dirty="0" err="1">
                <a:solidFill>
                  <a:schemeClr val="tx1"/>
                </a:solidFill>
              </a:rPr>
              <a:t>berperan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melakukan</a:t>
            </a:r>
            <a:r>
              <a:rPr lang="en-US" dirty="0">
                <a:solidFill>
                  <a:schemeClr val="tx1"/>
                </a:solidFill>
              </a:rPr>
              <a:t> audit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pemeriksaan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berkaitan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penyalahgunaan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keuangan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negara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tindak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pidana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korupsi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terjadi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pengelolaan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keuangan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negara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en-US" b="1" dirty="0" err="1">
                <a:solidFill>
                  <a:schemeClr val="tx1"/>
                </a:solidFill>
              </a:rPr>
              <a:t>Dasar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Hukum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Undang-Undang</a:t>
            </a:r>
            <a:r>
              <a:rPr lang="en-US" dirty="0">
                <a:solidFill>
                  <a:schemeClr val="tx1"/>
                </a:solidFill>
              </a:rPr>
              <a:t> No. 30 </a:t>
            </a:r>
            <a:r>
              <a:rPr lang="en-US" dirty="0" err="1">
                <a:solidFill>
                  <a:schemeClr val="tx1"/>
                </a:solidFill>
              </a:rPr>
              <a:t>Tahun</a:t>
            </a:r>
            <a:r>
              <a:rPr lang="en-US" dirty="0">
                <a:solidFill>
                  <a:schemeClr val="tx1"/>
                </a:solidFill>
              </a:rPr>
              <a:t> 2002 </a:t>
            </a:r>
            <a:r>
              <a:rPr lang="en-US" dirty="0" err="1">
                <a:solidFill>
                  <a:schemeClr val="tx1"/>
                </a:solidFill>
              </a:rPr>
              <a:t>tentang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Komisi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Pemberantasan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Korupsi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3. </a:t>
            </a:r>
            <a:r>
              <a:rPr lang="en-US" dirty="0" err="1">
                <a:solidFill>
                  <a:schemeClr val="tx1"/>
                </a:solidFill>
              </a:rPr>
              <a:t>Inspektorat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Jenderal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Kementerian</a:t>
            </a:r>
            <a:r>
              <a:rPr lang="en-US" dirty="0" smtClean="0">
                <a:solidFill>
                  <a:schemeClr val="tx1"/>
                </a:solidFill>
              </a:rPr>
              <a:t>/</a:t>
            </a:r>
            <a:r>
              <a:rPr lang="en-US" dirty="0" err="1" smtClean="0">
                <a:solidFill>
                  <a:schemeClr val="tx1"/>
                </a:solidFill>
              </a:rPr>
              <a:t>Lembaga</a:t>
            </a:r>
            <a:endParaRPr lang="en-US" dirty="0" smtClean="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en-US" b="1" dirty="0" err="1">
                <a:solidFill>
                  <a:schemeClr val="tx1"/>
                </a:solidFill>
              </a:rPr>
              <a:t>Peran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Inspektorat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Jenderal</a:t>
            </a:r>
            <a:r>
              <a:rPr lang="en-US" dirty="0">
                <a:solidFill>
                  <a:schemeClr val="tx1"/>
                </a:solidFill>
              </a:rPr>
              <a:t> di </a:t>
            </a:r>
            <a:r>
              <a:rPr lang="en-US" dirty="0" err="1">
                <a:solidFill>
                  <a:schemeClr val="tx1"/>
                </a:solidFill>
              </a:rPr>
              <a:t>setiap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kementerian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lembaga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memiliki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tugas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melakukan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pemeriksaan</a:t>
            </a:r>
            <a:r>
              <a:rPr lang="en-US" dirty="0">
                <a:solidFill>
                  <a:schemeClr val="tx1"/>
                </a:solidFill>
              </a:rPr>
              <a:t> internal </a:t>
            </a:r>
            <a:r>
              <a:rPr lang="en-US" dirty="0" err="1">
                <a:solidFill>
                  <a:schemeClr val="tx1"/>
                </a:solidFill>
              </a:rPr>
              <a:t>terhadap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penggunaan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anggaran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keuangan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negara</a:t>
            </a:r>
            <a:r>
              <a:rPr lang="en-US" dirty="0">
                <a:solidFill>
                  <a:schemeClr val="tx1"/>
                </a:solidFill>
              </a:rPr>
              <a:t> di </a:t>
            </a:r>
            <a:r>
              <a:rPr lang="en-US" dirty="0" err="1">
                <a:solidFill>
                  <a:schemeClr val="tx1"/>
                </a:solidFill>
              </a:rPr>
              <a:t>tingkat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instansi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pemerintahan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sv-SE" b="1" dirty="0">
                <a:solidFill>
                  <a:schemeClr val="tx1"/>
                </a:solidFill>
              </a:rPr>
              <a:t>Tujuan</a:t>
            </a:r>
            <a:r>
              <a:rPr lang="sv-SE" dirty="0">
                <a:solidFill>
                  <a:schemeClr val="tx1"/>
                </a:solidFill>
              </a:rPr>
              <a:t>: Memastikan bahwa setiap unit pemerintah melakukan pengelolaan keuangan negara sesuai dengan prinsip transparansi, akuntabilitas, dan efisiensi.</a:t>
            </a:r>
          </a:p>
          <a:p>
            <a:pPr algn="just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0962746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755576" y="620688"/>
            <a:ext cx="7344816" cy="5400600"/>
          </a:xfrm>
        </p:spPr>
        <p:txBody>
          <a:bodyPr>
            <a:normAutofit lnSpcReduction="10000"/>
          </a:bodyPr>
          <a:lstStyle/>
          <a:p>
            <a:pPr algn="just"/>
            <a:r>
              <a:rPr lang="fi-FI" sz="2400" b="1" dirty="0">
                <a:solidFill>
                  <a:schemeClr val="tx1"/>
                </a:solidFill>
              </a:rPr>
              <a:t>Proses Pemeriksaan Keuangan Negara oleh </a:t>
            </a:r>
            <a:r>
              <a:rPr lang="fi-FI" sz="2400" b="1" dirty="0" smtClean="0">
                <a:solidFill>
                  <a:schemeClr val="tx1"/>
                </a:solidFill>
              </a:rPr>
              <a:t>BPK</a:t>
            </a:r>
          </a:p>
          <a:p>
            <a:pPr marL="457200" indent="-457200" algn="just">
              <a:buAutoNum type="arabicPeriod"/>
            </a:pPr>
            <a:r>
              <a:rPr lang="en-US" sz="2400" b="1" dirty="0" err="1" smtClean="0">
                <a:solidFill>
                  <a:schemeClr val="tx1"/>
                </a:solidFill>
              </a:rPr>
              <a:t>Perencanaan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Pemeriksaan</a:t>
            </a:r>
            <a:r>
              <a:rPr lang="en-US" sz="2400" dirty="0">
                <a:solidFill>
                  <a:schemeClr val="tx1"/>
                </a:solidFill>
              </a:rPr>
              <a:t>: BPK </a:t>
            </a:r>
            <a:r>
              <a:rPr lang="en-US" sz="2400" dirty="0" err="1">
                <a:solidFill>
                  <a:schemeClr val="tx1"/>
                </a:solidFill>
              </a:rPr>
              <a:t>merencanakan</a:t>
            </a:r>
            <a:r>
              <a:rPr lang="en-US" sz="2400" dirty="0">
                <a:solidFill>
                  <a:schemeClr val="tx1"/>
                </a:solidFill>
              </a:rPr>
              <a:t> audit </a:t>
            </a:r>
            <a:r>
              <a:rPr lang="en-US" sz="2400" dirty="0" err="1">
                <a:solidFill>
                  <a:schemeClr val="tx1"/>
                </a:solidFill>
              </a:rPr>
              <a:t>tahunan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berdasarkan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prioritas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kebutuhan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untuk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memastikan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semua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entitas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mengelola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keuangan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negara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diaudit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 algn="just">
              <a:buAutoNum type="arabicPeriod"/>
            </a:pPr>
            <a:r>
              <a:rPr lang="sv-SE" sz="2400" b="1" dirty="0">
                <a:solidFill>
                  <a:schemeClr val="tx1"/>
                </a:solidFill>
              </a:rPr>
              <a:t>Pelaksanaan Pemeriksaan</a:t>
            </a:r>
            <a:r>
              <a:rPr lang="sv-SE" sz="2400" dirty="0">
                <a:solidFill>
                  <a:schemeClr val="tx1"/>
                </a:solidFill>
              </a:rPr>
              <a:t>: Tim BPK melakukan audit dengan memeriksa dokumen dan bukti terkait pengelolaan keuangan negara</a:t>
            </a:r>
            <a:r>
              <a:rPr lang="sv-SE" sz="2400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 algn="just">
              <a:buAutoNum type="arabicPeriod"/>
            </a:pPr>
            <a:r>
              <a:rPr lang="en-US" sz="2400" b="1" dirty="0" err="1">
                <a:solidFill>
                  <a:schemeClr val="tx1"/>
                </a:solidFill>
              </a:rPr>
              <a:t>Penyusunan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Laporan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Hasil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Pemeriksaan</a:t>
            </a:r>
            <a:r>
              <a:rPr lang="en-US" sz="2400" dirty="0">
                <a:solidFill>
                  <a:schemeClr val="tx1"/>
                </a:solidFill>
              </a:rPr>
              <a:t>: </a:t>
            </a:r>
            <a:r>
              <a:rPr lang="en-US" sz="2400" dirty="0" err="1">
                <a:solidFill>
                  <a:schemeClr val="tx1"/>
                </a:solidFill>
              </a:rPr>
              <a:t>Setelah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pemeriksaan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selesai</a:t>
            </a:r>
            <a:r>
              <a:rPr lang="en-US" sz="2400" dirty="0">
                <a:solidFill>
                  <a:schemeClr val="tx1"/>
                </a:solidFill>
              </a:rPr>
              <a:t>, BPK </a:t>
            </a:r>
            <a:r>
              <a:rPr lang="en-US" sz="2400" dirty="0" err="1">
                <a:solidFill>
                  <a:schemeClr val="tx1"/>
                </a:solidFill>
              </a:rPr>
              <a:t>menyusun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laporan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hasil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pemeriksaan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mencakup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temuan-temuan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rekomendasi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untuk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perbaikan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 algn="just">
              <a:buAutoNum type="arabicPeriod"/>
            </a:pPr>
            <a:r>
              <a:rPr lang="en-US" sz="2400" b="1" dirty="0" err="1">
                <a:solidFill>
                  <a:schemeClr val="tx1"/>
                </a:solidFill>
              </a:rPr>
              <a:t>Tindak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Lanjut</a:t>
            </a:r>
            <a:r>
              <a:rPr lang="en-US" sz="2400" dirty="0">
                <a:solidFill>
                  <a:schemeClr val="tx1"/>
                </a:solidFill>
              </a:rPr>
              <a:t>: </a:t>
            </a:r>
            <a:r>
              <a:rPr lang="en-US" sz="2400" dirty="0" err="1">
                <a:solidFill>
                  <a:schemeClr val="tx1"/>
                </a:solidFill>
              </a:rPr>
              <a:t>Pihak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terkait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seperti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kementerian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atau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lembaga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diaudit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wajib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menindaklanjuti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rekomendasi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dari</a:t>
            </a:r>
            <a:r>
              <a:rPr lang="en-US" sz="2400" dirty="0">
                <a:solidFill>
                  <a:schemeClr val="tx1"/>
                </a:solidFill>
              </a:rPr>
              <a:t> BPK.</a:t>
            </a:r>
            <a:endParaRPr lang="en-US" sz="2600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513615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539552" y="404664"/>
            <a:ext cx="7848872" cy="5688632"/>
          </a:xfrm>
        </p:spPr>
        <p:txBody>
          <a:bodyPr>
            <a:normAutofit/>
          </a:bodyPr>
          <a:lstStyle/>
          <a:p>
            <a:pPr algn="just"/>
            <a:r>
              <a:rPr lang="en-US" sz="2400" b="1" dirty="0" err="1">
                <a:solidFill>
                  <a:schemeClr val="tx1"/>
                </a:solidFill>
              </a:rPr>
              <a:t>Independensi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Lembaga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Pemeriksa</a:t>
            </a:r>
            <a:endParaRPr lang="fi-FI" sz="2600" b="1" dirty="0" smtClean="0">
              <a:solidFill>
                <a:schemeClr val="tx1"/>
              </a:solidFill>
            </a:endParaRPr>
          </a:p>
          <a:p>
            <a:pPr marL="457200" indent="-457200" algn="just">
              <a:buAutoNum type="arabicPeriod"/>
            </a:pPr>
            <a:r>
              <a:rPr lang="en-US" sz="2400" b="1" dirty="0" err="1" smtClean="0">
                <a:solidFill>
                  <a:schemeClr val="tx1"/>
                </a:solidFill>
              </a:rPr>
              <a:t>Kemandirian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>
                <a:solidFill>
                  <a:schemeClr val="tx1"/>
                </a:solidFill>
              </a:rPr>
              <a:t>BPK</a:t>
            </a:r>
            <a:r>
              <a:rPr lang="en-US" sz="2400" dirty="0">
                <a:solidFill>
                  <a:schemeClr val="tx1"/>
                </a:solidFill>
              </a:rPr>
              <a:t>: </a:t>
            </a:r>
            <a:r>
              <a:rPr lang="en-US" sz="2400" dirty="0" err="1">
                <a:solidFill>
                  <a:schemeClr val="tx1"/>
                </a:solidFill>
              </a:rPr>
              <a:t>Sebagai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lembaga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negara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independen</a:t>
            </a:r>
            <a:r>
              <a:rPr lang="en-US" sz="2400" dirty="0">
                <a:solidFill>
                  <a:schemeClr val="tx1"/>
                </a:solidFill>
              </a:rPr>
              <a:t>, BPK </a:t>
            </a:r>
            <a:r>
              <a:rPr lang="en-US" sz="2400" dirty="0" err="1">
                <a:solidFill>
                  <a:schemeClr val="tx1"/>
                </a:solidFill>
              </a:rPr>
              <a:t>tidak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terpengaruh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oleh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kekuasaan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pemerintah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atau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pihak</a:t>
            </a:r>
            <a:r>
              <a:rPr lang="en-US" sz="2400" dirty="0">
                <a:solidFill>
                  <a:schemeClr val="tx1"/>
                </a:solidFill>
              </a:rPr>
              <a:t> lain </a:t>
            </a:r>
            <a:r>
              <a:rPr lang="en-US" sz="2400" dirty="0" err="1">
                <a:solidFill>
                  <a:schemeClr val="tx1"/>
                </a:solidFill>
              </a:rPr>
              <a:t>dalam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melaksanakan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tugasnya</a:t>
            </a:r>
            <a:endParaRPr lang="en-US" sz="2400" dirty="0" smtClean="0">
              <a:solidFill>
                <a:schemeClr val="tx1"/>
              </a:solidFill>
            </a:endParaRPr>
          </a:p>
          <a:p>
            <a:pPr marL="457200" indent="-457200" algn="just">
              <a:buAutoNum type="arabicPeriod"/>
            </a:pPr>
            <a:r>
              <a:rPr lang="en-US" sz="2400" b="1" dirty="0" err="1">
                <a:solidFill>
                  <a:schemeClr val="tx1"/>
                </a:solidFill>
              </a:rPr>
              <a:t>Jaminan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Otonomi</a:t>
            </a:r>
            <a:r>
              <a:rPr lang="en-US" sz="2400" dirty="0">
                <a:solidFill>
                  <a:schemeClr val="tx1"/>
                </a:solidFill>
              </a:rPr>
              <a:t>: </a:t>
            </a:r>
            <a:r>
              <a:rPr lang="en-US" sz="2400" dirty="0" err="1">
                <a:solidFill>
                  <a:schemeClr val="tx1"/>
                </a:solidFill>
              </a:rPr>
              <a:t>Undang-undang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menjamin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bahwa</a:t>
            </a:r>
            <a:r>
              <a:rPr lang="en-US" sz="2400" dirty="0">
                <a:solidFill>
                  <a:schemeClr val="tx1"/>
                </a:solidFill>
              </a:rPr>
              <a:t> BPK </a:t>
            </a:r>
            <a:r>
              <a:rPr lang="en-US" sz="2400" dirty="0" err="1">
                <a:solidFill>
                  <a:schemeClr val="tx1"/>
                </a:solidFill>
              </a:rPr>
              <a:t>dapat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bekerja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tanpa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adanya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tekanan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atau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intervensi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dari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pihak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manapun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sehingga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hasil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pemeriksaan</a:t>
            </a:r>
            <a:r>
              <a:rPr lang="en-US" sz="2400" dirty="0">
                <a:solidFill>
                  <a:schemeClr val="tx1"/>
                </a:solidFill>
              </a:rPr>
              <a:t> BPK </a:t>
            </a:r>
            <a:r>
              <a:rPr lang="en-US" sz="2400" dirty="0" err="1">
                <a:solidFill>
                  <a:schemeClr val="tx1"/>
                </a:solidFill>
              </a:rPr>
              <a:t>dapat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dipercaya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objektif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</a:p>
          <a:p>
            <a:pPr marL="457200" indent="-457200" algn="just">
              <a:buAutoNum type="arabicPeriod"/>
            </a:pPr>
            <a:r>
              <a:rPr lang="en-US" sz="2400" b="1" dirty="0" err="1">
                <a:solidFill>
                  <a:schemeClr val="tx1"/>
                </a:solidFill>
              </a:rPr>
              <a:t>Kepentingan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Publik</a:t>
            </a:r>
            <a:r>
              <a:rPr lang="en-US" sz="2400" dirty="0">
                <a:solidFill>
                  <a:schemeClr val="tx1"/>
                </a:solidFill>
              </a:rPr>
              <a:t>: </a:t>
            </a:r>
            <a:r>
              <a:rPr lang="en-US" sz="2400" dirty="0" err="1">
                <a:solidFill>
                  <a:schemeClr val="tx1"/>
                </a:solidFill>
              </a:rPr>
              <a:t>Independensi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ini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penting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untuk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memastikan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bahwa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pemeriksaan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dilakukan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benar-benar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untuk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kepentingan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publik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bukan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untuk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kepentingan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individu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atau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kelompok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tertentu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  <a:endParaRPr lang="en-US" sz="2400" b="1" dirty="0">
              <a:solidFill>
                <a:schemeClr val="tx1"/>
              </a:solidFill>
            </a:endParaRPr>
          </a:p>
          <a:p>
            <a:pPr algn="just"/>
            <a:endParaRPr lang="en-US" sz="2000" dirty="0">
              <a:solidFill>
                <a:schemeClr val="tx1"/>
              </a:solidFill>
            </a:endParaRPr>
          </a:p>
          <a:p>
            <a:pPr algn="just"/>
            <a:endParaRPr lang="en-US" sz="2000" b="1" dirty="0">
              <a:solidFill>
                <a:schemeClr val="tx1"/>
              </a:solidFill>
              <a:latin typeface="Instrument Sans Medium" panose="020B0604020202020204" charset="0"/>
              <a:ea typeface="Instrument Sans Medium" pitchFamily="34" charset="-122"/>
              <a:cs typeface="Instrument Sans Medium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9659448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548680"/>
            <a:ext cx="6768752" cy="5544616"/>
          </a:xfrm>
        </p:spPr>
        <p:txBody>
          <a:bodyPr>
            <a:normAutofit lnSpcReduction="10000"/>
          </a:bodyPr>
          <a:lstStyle/>
          <a:p>
            <a:pPr algn="just"/>
            <a:r>
              <a:rPr lang="fi-FI" sz="2400" b="1" dirty="0">
                <a:solidFill>
                  <a:schemeClr val="tx1"/>
                </a:solidFill>
              </a:rPr>
              <a:t>Pemeriksaan Keuangan Negara oleh </a:t>
            </a:r>
            <a:r>
              <a:rPr lang="fi-FI" sz="2400" b="1" dirty="0" smtClean="0">
                <a:solidFill>
                  <a:schemeClr val="tx1"/>
                </a:solidFill>
              </a:rPr>
              <a:t>KPK:</a:t>
            </a:r>
          </a:p>
          <a:p>
            <a:pPr marL="457200" indent="-457200" algn="just">
              <a:buAutoNum type="arabicPeriod"/>
            </a:pPr>
            <a:r>
              <a:rPr lang="en-US" sz="2400" b="1" dirty="0" err="1" smtClean="0">
                <a:solidFill>
                  <a:schemeClr val="tx1"/>
                </a:solidFill>
              </a:rPr>
              <a:t>Fokus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pada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Korupsi</a:t>
            </a:r>
            <a:r>
              <a:rPr lang="en-US" sz="2400" dirty="0">
                <a:solidFill>
                  <a:schemeClr val="tx1"/>
                </a:solidFill>
              </a:rPr>
              <a:t>: KPK </a:t>
            </a:r>
            <a:r>
              <a:rPr lang="en-US" sz="2400" dirty="0" err="1">
                <a:solidFill>
                  <a:schemeClr val="tx1"/>
                </a:solidFill>
              </a:rPr>
              <a:t>berfokus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pada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pengawasan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penggunaan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keuangan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negara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berpotensi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disalahgunakan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untuk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tindak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pidana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korupsi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 algn="just">
              <a:buAutoNum type="arabicPeriod"/>
            </a:pPr>
            <a:r>
              <a:rPr lang="en-US" sz="2400" b="1" dirty="0" err="1">
                <a:solidFill>
                  <a:schemeClr val="tx1"/>
                </a:solidFill>
              </a:rPr>
              <a:t>Pencegahan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dan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Penindakan</a:t>
            </a:r>
            <a:r>
              <a:rPr lang="en-US" sz="2400" dirty="0">
                <a:solidFill>
                  <a:schemeClr val="tx1"/>
                </a:solidFill>
              </a:rPr>
              <a:t>: KPK </a:t>
            </a:r>
            <a:r>
              <a:rPr lang="en-US" sz="2400" dirty="0" err="1">
                <a:solidFill>
                  <a:schemeClr val="tx1"/>
                </a:solidFill>
              </a:rPr>
              <a:t>tidak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hanya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melakukan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pemeriksaan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tetapi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juga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mencegah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terjadinya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penyalahgunaan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anggaran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melalui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pemantauan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melaksanakan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penyidikan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serta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penuntutan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bagi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terbukti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melakukan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korupsi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 algn="just">
              <a:buAutoNum type="arabicPeriod"/>
            </a:pPr>
            <a:r>
              <a:rPr lang="en-US" sz="2400" b="1" dirty="0" err="1">
                <a:solidFill>
                  <a:schemeClr val="tx1"/>
                </a:solidFill>
              </a:rPr>
              <a:t>Peran</a:t>
            </a:r>
            <a:r>
              <a:rPr lang="en-US" sz="2400" b="1" dirty="0">
                <a:solidFill>
                  <a:schemeClr val="tx1"/>
                </a:solidFill>
              </a:rPr>
              <a:t> KPK </a:t>
            </a:r>
            <a:r>
              <a:rPr lang="en-US" sz="2400" b="1" dirty="0" err="1">
                <a:solidFill>
                  <a:schemeClr val="tx1"/>
                </a:solidFill>
              </a:rPr>
              <a:t>dalam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Keuangan</a:t>
            </a:r>
            <a:r>
              <a:rPr lang="en-US" sz="2400" b="1" dirty="0">
                <a:solidFill>
                  <a:schemeClr val="tx1"/>
                </a:solidFill>
              </a:rPr>
              <a:t> Negara</a:t>
            </a:r>
            <a:r>
              <a:rPr lang="en-US" sz="2400" dirty="0">
                <a:solidFill>
                  <a:schemeClr val="tx1"/>
                </a:solidFill>
              </a:rPr>
              <a:t>: KPK </a:t>
            </a:r>
            <a:r>
              <a:rPr lang="en-US" sz="2400" dirty="0" err="1">
                <a:solidFill>
                  <a:schemeClr val="tx1"/>
                </a:solidFill>
              </a:rPr>
              <a:t>melakukan</a:t>
            </a:r>
            <a:r>
              <a:rPr lang="en-US" sz="2400" dirty="0">
                <a:solidFill>
                  <a:schemeClr val="tx1"/>
                </a:solidFill>
              </a:rPr>
              <a:t> audit </a:t>
            </a:r>
            <a:r>
              <a:rPr lang="en-US" sz="2400" dirty="0" err="1">
                <a:solidFill>
                  <a:schemeClr val="tx1"/>
                </a:solidFill>
              </a:rPr>
              <a:t>terhadap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penggunaan</a:t>
            </a:r>
            <a:r>
              <a:rPr lang="en-US" sz="2400" dirty="0">
                <a:solidFill>
                  <a:schemeClr val="tx1"/>
                </a:solidFill>
              </a:rPr>
              <a:t> dana </a:t>
            </a:r>
            <a:r>
              <a:rPr lang="en-US" sz="2400" dirty="0" err="1">
                <a:solidFill>
                  <a:schemeClr val="tx1"/>
                </a:solidFill>
              </a:rPr>
              <a:t>untuk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memastikan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bahwa</a:t>
            </a:r>
            <a:r>
              <a:rPr lang="en-US" sz="2400" dirty="0">
                <a:solidFill>
                  <a:schemeClr val="tx1"/>
                </a:solidFill>
              </a:rPr>
              <a:t> dana </a:t>
            </a:r>
            <a:r>
              <a:rPr lang="en-US" sz="2400" dirty="0" err="1">
                <a:solidFill>
                  <a:schemeClr val="tx1"/>
                </a:solidFill>
              </a:rPr>
              <a:t>tersebut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tidak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disalahgunakan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  <a:endParaRPr lang="en-US" sz="26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3060204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99592" y="548680"/>
            <a:ext cx="6872808" cy="509012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b="1" dirty="0" err="1">
                <a:solidFill>
                  <a:schemeClr val="tx1"/>
                </a:solidFill>
              </a:rPr>
              <a:t>Pemeriksaan</a:t>
            </a:r>
            <a:r>
              <a:rPr lang="en-US" b="1" dirty="0">
                <a:solidFill>
                  <a:schemeClr val="tx1"/>
                </a:solidFill>
              </a:rPr>
              <a:t> Internal </a:t>
            </a:r>
            <a:r>
              <a:rPr lang="en-US" b="1" dirty="0" err="1">
                <a:solidFill>
                  <a:schemeClr val="tx1"/>
                </a:solidFill>
              </a:rPr>
              <a:t>oleh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Inspektorat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Jenderal</a:t>
            </a:r>
            <a:endParaRPr lang="en-US" b="1" dirty="0" smtClean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US" b="1" dirty="0" err="1" smtClean="0">
                <a:solidFill>
                  <a:schemeClr val="tx1"/>
                </a:solidFill>
              </a:rPr>
              <a:t>Tugas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Inspektorat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Jenderal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Melakukan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pengawasan</a:t>
            </a:r>
            <a:r>
              <a:rPr lang="en-US" dirty="0">
                <a:solidFill>
                  <a:schemeClr val="tx1"/>
                </a:solidFill>
              </a:rPr>
              <a:t> internal </a:t>
            </a:r>
            <a:r>
              <a:rPr lang="en-US" dirty="0" err="1">
                <a:solidFill>
                  <a:schemeClr val="tx1"/>
                </a:solidFill>
              </a:rPr>
              <a:t>terhadap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penggunaan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anggaran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pelaksanaan</a:t>
            </a:r>
            <a:r>
              <a:rPr lang="en-US" dirty="0">
                <a:solidFill>
                  <a:schemeClr val="tx1"/>
                </a:solidFill>
              </a:rPr>
              <a:t> program-program di </a:t>
            </a:r>
            <a:r>
              <a:rPr lang="en-US" dirty="0" err="1">
                <a:solidFill>
                  <a:schemeClr val="tx1"/>
                </a:solidFill>
              </a:rPr>
              <a:t>kementerian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lembaga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pemerintah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 algn="just">
              <a:buAutoNum type="arabicPeriod"/>
            </a:pPr>
            <a:r>
              <a:rPr lang="en-US" b="1" dirty="0" err="1">
                <a:solidFill>
                  <a:schemeClr val="tx1"/>
                </a:solidFill>
              </a:rPr>
              <a:t>Fokus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Pemeriksaan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Memastikan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bahwa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seluruh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kegiatan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melibatkan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anggaran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negara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telah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sesuai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aturan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prosedur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berlaku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serta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tidak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penyalahgunaan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US" b="1" dirty="0" err="1">
                <a:solidFill>
                  <a:schemeClr val="tx1"/>
                </a:solidFill>
              </a:rPr>
              <a:t>Penyusunan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Laporan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Inspektorat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Jenderal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menyusun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laporan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terkait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temuan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pemeriksaan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dilakukan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hasilnya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disampaikan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kepada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pejabat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tinggi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ditindaklanjuti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3382139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99592" y="836712"/>
            <a:ext cx="7416824" cy="4802088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en-US" b="1" dirty="0" err="1">
                <a:solidFill>
                  <a:schemeClr val="tx1"/>
                </a:solidFill>
              </a:rPr>
              <a:t>Pentingnya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Pemeriksaan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Keuangan</a:t>
            </a:r>
            <a:r>
              <a:rPr lang="en-US" b="1" dirty="0">
                <a:solidFill>
                  <a:schemeClr val="tx1"/>
                </a:solidFill>
              </a:rPr>
              <a:t> Negara </a:t>
            </a:r>
            <a:r>
              <a:rPr lang="en-US" b="1" dirty="0" err="1">
                <a:solidFill>
                  <a:schemeClr val="tx1"/>
                </a:solidFill>
              </a:rPr>
              <a:t>oleh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Lembaga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Independen</a:t>
            </a:r>
            <a:r>
              <a:rPr lang="en-US" b="1" dirty="0" smtClean="0">
                <a:solidFill>
                  <a:schemeClr val="tx1"/>
                </a:solidFill>
              </a:rPr>
              <a:t>;</a:t>
            </a:r>
          </a:p>
          <a:p>
            <a:pPr marL="514350" indent="-514350" algn="l">
              <a:buAutoNum type="arabicPeriod"/>
            </a:pPr>
            <a:r>
              <a:rPr lang="en-US" b="1" dirty="0" err="1" smtClean="0">
                <a:solidFill>
                  <a:schemeClr val="tx1"/>
                </a:solidFill>
              </a:rPr>
              <a:t>Meningkatkan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Transparansi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Pemeriksaan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oleh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lembaga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independen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memastikan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bahwa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penggunaan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anggaran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negara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dilakukan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transparansi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tinggi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 algn="l">
              <a:buAutoNum type="arabicPeriod"/>
            </a:pPr>
            <a:r>
              <a:rPr lang="en-US" b="1" dirty="0" err="1">
                <a:solidFill>
                  <a:schemeClr val="tx1"/>
                </a:solidFill>
              </a:rPr>
              <a:t>Mencegah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Penyalahgunaan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Pemeriksaan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dapat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membantu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mencegah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terjadinya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penyalahgunaan</a:t>
            </a:r>
            <a:r>
              <a:rPr lang="en-US" dirty="0">
                <a:solidFill>
                  <a:schemeClr val="tx1"/>
                </a:solidFill>
              </a:rPr>
              <a:t> dana </a:t>
            </a:r>
            <a:r>
              <a:rPr lang="en-US" dirty="0" err="1">
                <a:solidFill>
                  <a:schemeClr val="tx1"/>
                </a:solidFill>
              </a:rPr>
              <a:t>negara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dapat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merugikan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publik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 algn="l">
              <a:buAutoNum type="arabicPeriod"/>
            </a:pPr>
            <a:r>
              <a:rPr lang="en-US" b="1" dirty="0" err="1">
                <a:solidFill>
                  <a:schemeClr val="tx1"/>
                </a:solidFill>
              </a:rPr>
              <a:t>Menjamin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Akuntabilitas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Pemeriksaan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memberikan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bukti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bahwa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pengelolaan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keuangan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negara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dilakukan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prinsip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akuntabilitas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sesuai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peraturan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perundang-undangan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88385286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6902</TotalTime>
  <Words>673</Words>
  <Application>Microsoft Office PowerPoint</Application>
  <PresentationFormat>On-screen Show (4:3)</PresentationFormat>
  <Paragraphs>50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Calibri</vt:lpstr>
      <vt:lpstr>Cambria</vt:lpstr>
      <vt:lpstr>Instrument Sans Medium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Adminbsm</cp:lastModifiedBy>
  <cp:revision>617</cp:revision>
  <cp:lastPrinted>2017-08-29T02:54:51Z</cp:lastPrinted>
  <dcterms:created xsi:type="dcterms:W3CDTF">2010-04-18T12:06:30Z</dcterms:created>
  <dcterms:modified xsi:type="dcterms:W3CDTF">2024-12-23T08:07:32Z</dcterms:modified>
</cp:coreProperties>
</file>