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453" r:id="rId3"/>
    <p:sldId id="454" r:id="rId4"/>
    <p:sldId id="455" r:id="rId5"/>
    <p:sldId id="451" r:id="rId6"/>
    <p:sldId id="456" r:id="rId7"/>
    <p:sldId id="457" r:id="rId8"/>
    <p:sldId id="452" r:id="rId9"/>
    <p:sldId id="458" r:id="rId10"/>
    <p:sldId id="459" r:id="rId11"/>
    <p:sldId id="300" r:id="rId12"/>
  </p:sldIdLst>
  <p:sldSz cx="9144000" cy="6858000" type="screen4x3"/>
  <p:notesSz cx="7045325" cy="9345613"/>
  <p:custDataLst>
    <p:tags r:id="rId1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816" autoAdjust="0"/>
    <p:restoredTop sz="94580" autoAdjust="0"/>
  </p:normalViewPr>
  <p:slideViewPr>
    <p:cSldViewPr>
      <p:cViewPr varScale="1">
        <p:scale>
          <a:sx n="68" d="100"/>
          <a:sy n="68" d="100"/>
        </p:scale>
        <p:origin x="135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endParaRPr lang="en-ID" sz="18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75739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endParaRPr lang="en-ID" sz="18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33920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HKB23407:</a:t>
            </a: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HUKUM PERIKATAN – WANPRESTASI</a:t>
            </a: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HKB23407:</a:t>
            </a: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HUKUM PERIKATAN – WANPRESTASI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comments" Target="../comments/commen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24649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ID" sz="39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WANPRESTASI</a:t>
            </a:r>
            <a:endParaRPr lang="id-ID" sz="3900" b="1" dirty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</a:t>
            </a:r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10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0419D69A-8F2B-4B72-9868-4A484EA41DC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3528" y="692696"/>
            <a:ext cx="8640960" cy="4946104"/>
          </a:xfrm>
        </p:spPr>
        <p:txBody>
          <a:bodyPr>
            <a:normAutofit/>
          </a:bodyPr>
          <a:lstStyle/>
          <a:p>
            <a:endParaRPr lang="en-US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PERALIHAN RISIKO </a:t>
            </a:r>
          </a:p>
          <a:p>
            <a:pPr algn="just"/>
            <a:endParaRPr lang="en-US" dirty="0">
              <a:solidFill>
                <a:schemeClr val="tx1"/>
              </a:solidFill>
            </a:endParaRP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en-US" dirty="0" err="1">
                <a:solidFill>
                  <a:schemeClr val="tx1"/>
                </a:solidFill>
              </a:rPr>
              <a:t>Sebagai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sanksi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atas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kelalain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seorang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debitur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disebutkan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dalam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Pasal</a:t>
            </a:r>
            <a:r>
              <a:rPr lang="en-US" dirty="0">
                <a:solidFill>
                  <a:schemeClr val="tx1"/>
                </a:solidFill>
              </a:rPr>
              <a:t> 1237 </a:t>
            </a:r>
            <a:r>
              <a:rPr lang="en-US" dirty="0" err="1">
                <a:solidFill>
                  <a:schemeClr val="tx1"/>
                </a:solidFill>
              </a:rPr>
              <a:t>KUHPer</a:t>
            </a:r>
            <a:endParaRPr lang="en-US" dirty="0">
              <a:solidFill>
                <a:schemeClr val="tx1"/>
              </a:solidFill>
            </a:endParaRP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en-US" dirty="0">
                <a:solidFill>
                  <a:schemeClr val="tx1"/>
                </a:solidFill>
              </a:rPr>
              <a:t>Yang </a:t>
            </a:r>
            <a:r>
              <a:rPr lang="en-US" dirty="0" err="1">
                <a:solidFill>
                  <a:schemeClr val="tx1"/>
                </a:solidFill>
              </a:rPr>
              <a:t>dimaksudkan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dengan</a:t>
            </a:r>
            <a:r>
              <a:rPr lang="en-US" dirty="0">
                <a:solidFill>
                  <a:schemeClr val="tx1"/>
                </a:solidFill>
              </a:rPr>
              <a:t> “</a:t>
            </a:r>
            <a:r>
              <a:rPr lang="en-US" dirty="0" err="1">
                <a:solidFill>
                  <a:schemeClr val="tx1"/>
                </a:solidFill>
              </a:rPr>
              <a:t>risiko</a:t>
            </a:r>
            <a:r>
              <a:rPr lang="en-US" dirty="0">
                <a:solidFill>
                  <a:schemeClr val="tx1"/>
                </a:solidFill>
              </a:rPr>
              <a:t>” </a:t>
            </a:r>
            <a:r>
              <a:rPr lang="en-US" dirty="0" err="1">
                <a:solidFill>
                  <a:schemeClr val="tx1"/>
                </a:solidFill>
              </a:rPr>
              <a:t>adalah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kewajiban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untuk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memikul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kerugian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jika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terjadi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suatu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peristiwa</a:t>
            </a:r>
            <a:r>
              <a:rPr lang="en-US" dirty="0">
                <a:solidFill>
                  <a:schemeClr val="tx1"/>
                </a:solidFill>
              </a:rPr>
              <a:t> di </a:t>
            </a:r>
            <a:r>
              <a:rPr lang="en-US" dirty="0" err="1">
                <a:solidFill>
                  <a:schemeClr val="tx1"/>
                </a:solidFill>
              </a:rPr>
              <a:t>luar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kesalahan</a:t>
            </a:r>
            <a:r>
              <a:rPr lang="en-US" dirty="0">
                <a:solidFill>
                  <a:schemeClr val="tx1"/>
                </a:solidFill>
              </a:rPr>
              <a:t> salah </a:t>
            </a:r>
            <a:r>
              <a:rPr lang="en-US" dirty="0" err="1">
                <a:solidFill>
                  <a:schemeClr val="tx1"/>
                </a:solidFill>
              </a:rPr>
              <a:t>satu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pihak</a:t>
            </a:r>
            <a:r>
              <a:rPr lang="en-US" dirty="0">
                <a:solidFill>
                  <a:schemeClr val="tx1"/>
                </a:solidFill>
              </a:rPr>
              <a:t>, yang </a:t>
            </a:r>
            <a:r>
              <a:rPr lang="en-US" dirty="0" err="1">
                <a:solidFill>
                  <a:schemeClr val="tx1"/>
                </a:solidFill>
              </a:rPr>
              <a:t>menimpa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barang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menjadi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objek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perjanjian</a:t>
            </a:r>
            <a:r>
              <a:rPr lang="en-US" dirty="0">
                <a:solidFill>
                  <a:schemeClr val="tx1"/>
                </a:solidFill>
              </a:rPr>
              <a:t> </a:t>
            </a:r>
            <a:endParaRPr lang="en-ID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1914647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/>
              <a:t>	</a:t>
            </a:r>
          </a:p>
          <a:p>
            <a:endParaRPr lang="en-US" sz="4000" b="1"/>
          </a:p>
          <a:p>
            <a:endParaRPr lang="id-ID" sz="2400" b="1">
              <a:sym typeface="Wingdings" panose="05000000000000000000" pitchFamily="2" charset="2"/>
            </a:endParaRPr>
          </a:p>
          <a:p>
            <a:r>
              <a:rPr lang="id-ID" sz="4000" b="1">
                <a:sym typeface="Wingdings" panose="05000000000000000000" pitchFamily="2" charset="2"/>
              </a:rPr>
              <a:t> </a:t>
            </a:r>
            <a:r>
              <a:rPr lang="en-US" sz="4000" b="1"/>
              <a:t>END</a:t>
            </a:r>
            <a:r>
              <a:rPr lang="id-ID" sz="4000" b="1"/>
              <a:t> </a:t>
            </a:r>
            <a:r>
              <a:rPr lang="id-ID" sz="4000" b="1">
                <a:sym typeface="Wingdings" panose="05000000000000000000" pitchFamily="2" charset="2"/>
              </a:rPr>
              <a:t>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0D641B7C-BB45-42DD-BBB8-3E522916B82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95536" y="1196752"/>
            <a:ext cx="8748464" cy="4442048"/>
          </a:xfrm>
        </p:spPr>
        <p:txBody>
          <a:bodyPr>
            <a:normAutofit/>
          </a:bodyPr>
          <a:lstStyle/>
          <a:p>
            <a:pPr algn="just"/>
            <a:r>
              <a:rPr lang="en-US" dirty="0">
                <a:solidFill>
                  <a:schemeClr val="tx1"/>
                </a:solidFill>
              </a:rPr>
              <a:t>Pada </a:t>
            </a:r>
            <a:r>
              <a:rPr lang="en-US" dirty="0" err="1">
                <a:solidFill>
                  <a:schemeClr val="tx1"/>
                </a:solidFill>
              </a:rPr>
              <a:t>umumnya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hak</a:t>
            </a:r>
            <a:r>
              <a:rPr lang="en-US" dirty="0">
                <a:solidFill>
                  <a:schemeClr val="tx1"/>
                </a:solidFill>
              </a:rPr>
              <a:t> dan </a:t>
            </a:r>
            <a:r>
              <a:rPr lang="en-US" dirty="0" err="1">
                <a:solidFill>
                  <a:schemeClr val="tx1"/>
                </a:solidFill>
              </a:rPr>
              <a:t>kewajiban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lahir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dari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perikatan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dipenuhi</a:t>
            </a:r>
            <a:r>
              <a:rPr lang="en-US" dirty="0">
                <a:solidFill>
                  <a:schemeClr val="tx1"/>
                </a:solidFill>
              </a:rPr>
              <a:t> oleh para </a:t>
            </a:r>
            <a:r>
              <a:rPr lang="en-US" dirty="0" err="1">
                <a:solidFill>
                  <a:schemeClr val="tx1"/>
                </a:solidFill>
              </a:rPr>
              <a:t>pihak-pihak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debitur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maupun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kreditur</a:t>
            </a:r>
            <a:r>
              <a:rPr lang="en-US" dirty="0">
                <a:solidFill>
                  <a:schemeClr val="tx1"/>
                </a:solidFill>
              </a:rPr>
              <a:t>. Akan </a:t>
            </a:r>
            <a:r>
              <a:rPr lang="en-US" dirty="0" err="1">
                <a:solidFill>
                  <a:schemeClr val="tx1"/>
                </a:solidFill>
              </a:rPr>
              <a:t>tetapi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dalam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praktiknya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kadang-kadang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debitur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tidak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mematuhi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apa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menjadi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kewajibannya</a:t>
            </a:r>
            <a:r>
              <a:rPr lang="en-US" dirty="0">
                <a:solidFill>
                  <a:schemeClr val="tx1"/>
                </a:solidFill>
              </a:rPr>
              <a:t> dan </a:t>
            </a:r>
            <a:r>
              <a:rPr lang="en-US" dirty="0" err="1">
                <a:solidFill>
                  <a:schemeClr val="tx1"/>
                </a:solidFill>
              </a:rPr>
              <a:t>inilah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disebut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dengan</a:t>
            </a:r>
            <a:r>
              <a:rPr lang="en-US" dirty="0">
                <a:solidFill>
                  <a:schemeClr val="tx1"/>
                </a:solidFill>
              </a:rPr>
              <a:t> “</a:t>
            </a:r>
            <a:r>
              <a:rPr lang="en-US" dirty="0" err="1">
                <a:solidFill>
                  <a:schemeClr val="tx1"/>
                </a:solidFill>
              </a:rPr>
              <a:t>wanprestasi</a:t>
            </a:r>
            <a:r>
              <a:rPr lang="en-US" dirty="0">
                <a:solidFill>
                  <a:schemeClr val="tx1"/>
                </a:solidFill>
              </a:rPr>
              <a:t>” </a:t>
            </a:r>
          </a:p>
          <a:p>
            <a:pPr algn="just"/>
            <a:endParaRPr lang="en-US" dirty="0">
              <a:solidFill>
                <a:schemeClr val="tx1"/>
              </a:solidFill>
            </a:endParaRPr>
          </a:p>
          <a:p>
            <a:pPr algn="just"/>
            <a:r>
              <a:rPr lang="en-US" dirty="0" err="1">
                <a:solidFill>
                  <a:schemeClr val="tx1"/>
                </a:solidFill>
              </a:rPr>
              <a:t>Perkataan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wanprestasi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berasal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dari</a:t>
            </a:r>
            <a:r>
              <a:rPr lang="en-US" dirty="0">
                <a:solidFill>
                  <a:schemeClr val="tx1"/>
                </a:solidFill>
              </a:rPr>
              <a:t> Bahasa </a:t>
            </a:r>
            <a:r>
              <a:rPr lang="en-US" dirty="0" err="1">
                <a:solidFill>
                  <a:schemeClr val="tx1"/>
                </a:solidFill>
              </a:rPr>
              <a:t>Belanda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artinya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adalah</a:t>
            </a:r>
            <a:r>
              <a:rPr lang="en-US" dirty="0">
                <a:solidFill>
                  <a:schemeClr val="tx1"/>
                </a:solidFill>
              </a:rPr>
              <a:t> :</a:t>
            </a:r>
            <a:r>
              <a:rPr lang="en-US" dirty="0" err="1">
                <a:solidFill>
                  <a:schemeClr val="tx1"/>
                </a:solidFill>
              </a:rPr>
              <a:t>prestasi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buruk</a:t>
            </a:r>
            <a:r>
              <a:rPr lang="en-US" dirty="0">
                <a:solidFill>
                  <a:schemeClr val="tx1"/>
                </a:solidFill>
              </a:rPr>
              <a:t>. </a:t>
            </a:r>
            <a:endParaRPr lang="en-ID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3621101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631394F5-EB09-43A0-825A-570FAFEC773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1520" y="584684"/>
            <a:ext cx="8640960" cy="5688632"/>
          </a:xfrm>
        </p:spPr>
        <p:txBody>
          <a:bodyPr>
            <a:normAutofit fontScale="77500" lnSpcReduction="20000"/>
          </a:bodyPr>
          <a:lstStyle/>
          <a:p>
            <a:endParaRPr lang="en-US" dirty="0"/>
          </a:p>
          <a:p>
            <a:r>
              <a:rPr lang="en-US" sz="3400" dirty="0" err="1">
                <a:highlight>
                  <a:srgbClr val="FFFF00"/>
                </a:highlight>
              </a:rPr>
              <a:t>Bentuk-bentuk</a:t>
            </a:r>
            <a:r>
              <a:rPr lang="en-US" sz="3400" dirty="0">
                <a:highlight>
                  <a:srgbClr val="FFFF00"/>
                </a:highlight>
              </a:rPr>
              <a:t> </a:t>
            </a:r>
            <a:r>
              <a:rPr lang="en-US" sz="3400" dirty="0" err="1">
                <a:highlight>
                  <a:srgbClr val="FFFF00"/>
                </a:highlight>
              </a:rPr>
              <a:t>Wanprestasi</a:t>
            </a:r>
            <a:r>
              <a:rPr lang="en-US" sz="3400" dirty="0">
                <a:highlight>
                  <a:srgbClr val="FFFF00"/>
                </a:highlight>
              </a:rPr>
              <a:t> : </a:t>
            </a:r>
          </a:p>
          <a:p>
            <a:pPr marL="514350" indent="-514350" algn="just">
              <a:buFont typeface="+mj-lt"/>
              <a:buAutoNum type="arabicParenR"/>
            </a:pPr>
            <a:r>
              <a:rPr lang="en-US" sz="2900" dirty="0" err="1">
                <a:solidFill>
                  <a:schemeClr val="tx1"/>
                </a:solidFill>
              </a:rPr>
              <a:t>Memenuhi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prestasi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tetapi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tidak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tepat</a:t>
            </a:r>
            <a:r>
              <a:rPr lang="en-US" sz="2900" dirty="0">
                <a:solidFill>
                  <a:schemeClr val="tx1"/>
                </a:solidFill>
              </a:rPr>
              <a:t> pada </a:t>
            </a:r>
            <a:r>
              <a:rPr lang="en-US" sz="2900" dirty="0" err="1">
                <a:solidFill>
                  <a:schemeClr val="tx1"/>
                </a:solidFill>
              </a:rPr>
              <a:t>waktunya</a:t>
            </a:r>
            <a:r>
              <a:rPr lang="en-US" sz="2900" dirty="0">
                <a:solidFill>
                  <a:schemeClr val="tx1"/>
                </a:solidFill>
              </a:rPr>
              <a:t>. </a:t>
            </a:r>
            <a:r>
              <a:rPr lang="en-US" sz="2900" dirty="0" err="1">
                <a:solidFill>
                  <a:schemeClr val="tx1"/>
                </a:solidFill>
              </a:rPr>
              <a:t>Dengan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perkataan</a:t>
            </a:r>
            <a:r>
              <a:rPr lang="en-US" sz="2900" dirty="0">
                <a:solidFill>
                  <a:schemeClr val="tx1"/>
                </a:solidFill>
              </a:rPr>
              <a:t> lain </a:t>
            </a:r>
            <a:r>
              <a:rPr lang="en-US" sz="2900" dirty="0" err="1">
                <a:solidFill>
                  <a:schemeClr val="tx1"/>
                </a:solidFill>
              </a:rPr>
              <a:t>terlambat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melakukan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prestasi</a:t>
            </a:r>
            <a:r>
              <a:rPr lang="en-US" sz="2900" dirty="0">
                <a:solidFill>
                  <a:schemeClr val="tx1"/>
                </a:solidFill>
              </a:rPr>
              <a:t>, </a:t>
            </a:r>
            <a:r>
              <a:rPr lang="en-US" sz="2900" dirty="0" err="1">
                <a:solidFill>
                  <a:schemeClr val="tx1"/>
                </a:solidFill>
              </a:rPr>
              <a:t>artinya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meskipun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prestasi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itu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dilaksanakan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atau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diberikan</a:t>
            </a:r>
            <a:r>
              <a:rPr lang="en-US" sz="2900" dirty="0">
                <a:solidFill>
                  <a:schemeClr val="tx1"/>
                </a:solidFill>
              </a:rPr>
              <a:t>, </a:t>
            </a:r>
            <a:r>
              <a:rPr lang="en-US" sz="2900" dirty="0" err="1">
                <a:solidFill>
                  <a:schemeClr val="tx1"/>
                </a:solidFill>
              </a:rPr>
              <a:t>tetapi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tidaj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sesuai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dengan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waktun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penyerahan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dalam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perikatan</a:t>
            </a:r>
            <a:r>
              <a:rPr lang="en-US" sz="2900" dirty="0">
                <a:solidFill>
                  <a:schemeClr val="tx1"/>
                </a:solidFill>
              </a:rPr>
              <a:t>. </a:t>
            </a:r>
            <a:r>
              <a:rPr lang="en-US" sz="2900" dirty="0" err="1">
                <a:solidFill>
                  <a:schemeClr val="tx1"/>
                </a:solidFill>
              </a:rPr>
              <a:t>Prestasi</a:t>
            </a:r>
            <a:r>
              <a:rPr lang="en-US" sz="2900" dirty="0">
                <a:solidFill>
                  <a:schemeClr val="tx1"/>
                </a:solidFill>
              </a:rPr>
              <a:t> yang </a:t>
            </a:r>
            <a:r>
              <a:rPr lang="en-US" sz="2900" dirty="0" err="1">
                <a:solidFill>
                  <a:schemeClr val="tx1"/>
                </a:solidFill>
              </a:rPr>
              <a:t>seperti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ini</a:t>
            </a:r>
            <a:r>
              <a:rPr lang="en-US" sz="2900" dirty="0">
                <a:solidFill>
                  <a:schemeClr val="tx1"/>
                </a:solidFill>
              </a:rPr>
              <a:t> juga </a:t>
            </a:r>
            <a:r>
              <a:rPr lang="en-US" sz="2900" dirty="0" err="1">
                <a:solidFill>
                  <a:schemeClr val="tx1"/>
                </a:solidFill>
              </a:rPr>
              <a:t>disebut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dgn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kelalaian</a:t>
            </a:r>
            <a:r>
              <a:rPr lang="en-US" sz="2900" dirty="0">
                <a:solidFill>
                  <a:schemeClr val="tx1"/>
                </a:solidFill>
              </a:rPr>
              <a:t>. </a:t>
            </a:r>
          </a:p>
          <a:p>
            <a:pPr marL="514350" indent="-514350" algn="just">
              <a:buFont typeface="+mj-lt"/>
              <a:buAutoNum type="arabicParenR"/>
            </a:pPr>
            <a:r>
              <a:rPr lang="en-US" sz="2900" dirty="0" err="1">
                <a:solidFill>
                  <a:schemeClr val="tx1"/>
                </a:solidFill>
              </a:rPr>
              <a:t>Tidak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memenuhi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prestasi</a:t>
            </a:r>
            <a:r>
              <a:rPr lang="en-US" sz="2900" dirty="0">
                <a:solidFill>
                  <a:schemeClr val="tx1"/>
                </a:solidFill>
              </a:rPr>
              <a:t>, </a:t>
            </a:r>
            <a:r>
              <a:rPr lang="en-US" sz="2900" dirty="0" err="1">
                <a:solidFill>
                  <a:schemeClr val="tx1"/>
                </a:solidFill>
              </a:rPr>
              <a:t>artinya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prestasi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itu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tidak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hanya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terlambat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tetapi</a:t>
            </a:r>
            <a:r>
              <a:rPr lang="en-US" sz="2900" dirty="0">
                <a:solidFill>
                  <a:schemeClr val="tx1"/>
                </a:solidFill>
              </a:rPr>
              <a:t> juga </a:t>
            </a:r>
            <a:r>
              <a:rPr lang="en-US" sz="2900" dirty="0" err="1">
                <a:solidFill>
                  <a:schemeClr val="tx1"/>
                </a:solidFill>
              </a:rPr>
              <a:t>tidak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bisa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dijalankan</a:t>
            </a:r>
            <a:r>
              <a:rPr lang="en-US" sz="2900" dirty="0">
                <a:solidFill>
                  <a:schemeClr val="tx1"/>
                </a:solidFill>
              </a:rPr>
              <a:t>. Hal </a:t>
            </a:r>
            <a:r>
              <a:rPr lang="en-US" sz="2900" dirty="0" err="1">
                <a:solidFill>
                  <a:schemeClr val="tx1"/>
                </a:solidFill>
              </a:rPr>
              <a:t>semacam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ini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disebabkan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karena</a:t>
            </a:r>
            <a:r>
              <a:rPr lang="en-US" sz="2900" dirty="0">
                <a:solidFill>
                  <a:schemeClr val="tx1"/>
                </a:solidFill>
              </a:rPr>
              <a:t> : </a:t>
            </a:r>
          </a:p>
          <a:p>
            <a:pPr marL="514350" indent="-514350" algn="just">
              <a:buAutoNum type="alphaLcPeriod"/>
            </a:pPr>
            <a:r>
              <a:rPr lang="en-ID" sz="2900" dirty="0" err="1">
                <a:solidFill>
                  <a:schemeClr val="tx1"/>
                </a:solidFill>
              </a:rPr>
              <a:t>Pemenuhan</a:t>
            </a:r>
            <a:r>
              <a:rPr lang="en-ID" sz="2900" dirty="0">
                <a:solidFill>
                  <a:schemeClr val="tx1"/>
                </a:solidFill>
              </a:rPr>
              <a:t> </a:t>
            </a:r>
            <a:r>
              <a:rPr lang="en-ID" sz="2900" dirty="0" err="1">
                <a:solidFill>
                  <a:schemeClr val="tx1"/>
                </a:solidFill>
              </a:rPr>
              <a:t>prestasi</a:t>
            </a:r>
            <a:r>
              <a:rPr lang="en-ID" sz="2900" dirty="0">
                <a:solidFill>
                  <a:schemeClr val="tx1"/>
                </a:solidFill>
              </a:rPr>
              <a:t> </a:t>
            </a:r>
            <a:r>
              <a:rPr lang="en-ID" sz="2900" dirty="0" err="1">
                <a:solidFill>
                  <a:schemeClr val="tx1"/>
                </a:solidFill>
              </a:rPr>
              <a:t>tidak</a:t>
            </a:r>
            <a:r>
              <a:rPr lang="en-ID" sz="2900" dirty="0">
                <a:solidFill>
                  <a:schemeClr val="tx1"/>
                </a:solidFill>
              </a:rPr>
              <a:t> </a:t>
            </a:r>
            <a:r>
              <a:rPr lang="en-ID" sz="2900" dirty="0" err="1">
                <a:solidFill>
                  <a:schemeClr val="tx1"/>
                </a:solidFill>
              </a:rPr>
              <a:t>mungkin</a:t>
            </a:r>
            <a:r>
              <a:rPr lang="en-ID" sz="2900" dirty="0">
                <a:solidFill>
                  <a:schemeClr val="tx1"/>
                </a:solidFill>
              </a:rPr>
              <a:t> </a:t>
            </a:r>
            <a:r>
              <a:rPr lang="en-ID" sz="2900" dirty="0" err="1">
                <a:solidFill>
                  <a:schemeClr val="tx1"/>
                </a:solidFill>
              </a:rPr>
              <a:t>lagi</a:t>
            </a:r>
            <a:r>
              <a:rPr lang="en-ID" sz="2900" dirty="0">
                <a:solidFill>
                  <a:schemeClr val="tx1"/>
                </a:solidFill>
              </a:rPr>
              <a:t> </a:t>
            </a:r>
            <a:r>
              <a:rPr lang="en-ID" sz="2900" dirty="0" err="1">
                <a:solidFill>
                  <a:schemeClr val="tx1"/>
                </a:solidFill>
              </a:rPr>
              <a:t>dilaksanakan</a:t>
            </a:r>
            <a:r>
              <a:rPr lang="en-ID" sz="2900" dirty="0">
                <a:solidFill>
                  <a:schemeClr val="tx1"/>
                </a:solidFill>
              </a:rPr>
              <a:t> </a:t>
            </a:r>
            <a:r>
              <a:rPr lang="en-ID" sz="2900" dirty="0" err="1">
                <a:solidFill>
                  <a:schemeClr val="tx1"/>
                </a:solidFill>
              </a:rPr>
              <a:t>karena</a:t>
            </a:r>
            <a:r>
              <a:rPr lang="en-ID" sz="2900" dirty="0">
                <a:solidFill>
                  <a:schemeClr val="tx1"/>
                </a:solidFill>
              </a:rPr>
              <a:t> </a:t>
            </a:r>
            <a:r>
              <a:rPr lang="en-ID" sz="2900" dirty="0" err="1">
                <a:solidFill>
                  <a:schemeClr val="tx1"/>
                </a:solidFill>
              </a:rPr>
              <a:t>barangnya</a:t>
            </a:r>
            <a:r>
              <a:rPr lang="en-ID" sz="2900" dirty="0">
                <a:solidFill>
                  <a:schemeClr val="tx1"/>
                </a:solidFill>
              </a:rPr>
              <a:t> </a:t>
            </a:r>
            <a:r>
              <a:rPr lang="en-ID" sz="2900" dirty="0" err="1">
                <a:solidFill>
                  <a:schemeClr val="tx1"/>
                </a:solidFill>
              </a:rPr>
              <a:t>telah</a:t>
            </a:r>
            <a:r>
              <a:rPr lang="en-ID" sz="2900" dirty="0">
                <a:solidFill>
                  <a:schemeClr val="tx1"/>
                </a:solidFill>
              </a:rPr>
              <a:t> </a:t>
            </a:r>
            <a:r>
              <a:rPr lang="en-ID" sz="2900" dirty="0" err="1">
                <a:solidFill>
                  <a:schemeClr val="tx1"/>
                </a:solidFill>
              </a:rPr>
              <a:t>musnah</a:t>
            </a:r>
            <a:r>
              <a:rPr lang="en-ID" sz="2900" dirty="0">
                <a:solidFill>
                  <a:schemeClr val="tx1"/>
                </a:solidFill>
              </a:rPr>
              <a:t> </a:t>
            </a:r>
          </a:p>
          <a:p>
            <a:pPr marL="514350" indent="-514350" algn="just">
              <a:buAutoNum type="alphaLcPeriod"/>
            </a:pPr>
            <a:r>
              <a:rPr lang="en-ID" sz="2900" dirty="0" err="1">
                <a:solidFill>
                  <a:schemeClr val="tx1"/>
                </a:solidFill>
              </a:rPr>
              <a:t>Prestasi</a:t>
            </a:r>
            <a:r>
              <a:rPr lang="en-ID" sz="2900" dirty="0">
                <a:solidFill>
                  <a:schemeClr val="tx1"/>
                </a:solidFill>
              </a:rPr>
              <a:t> </a:t>
            </a:r>
            <a:r>
              <a:rPr lang="en-ID" sz="2900" dirty="0" err="1">
                <a:solidFill>
                  <a:schemeClr val="tx1"/>
                </a:solidFill>
              </a:rPr>
              <a:t>kemudian</a:t>
            </a:r>
            <a:r>
              <a:rPr lang="en-ID" sz="2900" dirty="0">
                <a:solidFill>
                  <a:schemeClr val="tx1"/>
                </a:solidFill>
              </a:rPr>
              <a:t> </a:t>
            </a:r>
            <a:r>
              <a:rPr lang="en-ID" sz="2900" dirty="0" err="1">
                <a:solidFill>
                  <a:schemeClr val="tx1"/>
                </a:solidFill>
              </a:rPr>
              <a:t>sudah</a:t>
            </a:r>
            <a:r>
              <a:rPr lang="en-ID" sz="2900" dirty="0">
                <a:solidFill>
                  <a:schemeClr val="tx1"/>
                </a:solidFill>
              </a:rPr>
              <a:t> </a:t>
            </a:r>
            <a:r>
              <a:rPr lang="en-ID" sz="2900" dirty="0" err="1">
                <a:solidFill>
                  <a:schemeClr val="tx1"/>
                </a:solidFill>
              </a:rPr>
              <a:t>tidak</a:t>
            </a:r>
            <a:r>
              <a:rPr lang="en-ID" sz="2900" dirty="0">
                <a:solidFill>
                  <a:schemeClr val="tx1"/>
                </a:solidFill>
              </a:rPr>
              <a:t> </a:t>
            </a:r>
            <a:r>
              <a:rPr lang="en-ID" sz="2900" dirty="0" err="1">
                <a:solidFill>
                  <a:schemeClr val="tx1"/>
                </a:solidFill>
              </a:rPr>
              <a:t>berguna</a:t>
            </a:r>
            <a:r>
              <a:rPr lang="en-ID" sz="2900" dirty="0">
                <a:solidFill>
                  <a:schemeClr val="tx1"/>
                </a:solidFill>
              </a:rPr>
              <a:t> </a:t>
            </a:r>
            <a:r>
              <a:rPr lang="en-ID" sz="2900" dirty="0" err="1">
                <a:solidFill>
                  <a:schemeClr val="tx1"/>
                </a:solidFill>
              </a:rPr>
              <a:t>lagi</a:t>
            </a:r>
            <a:r>
              <a:rPr lang="en-ID" sz="2900" dirty="0">
                <a:solidFill>
                  <a:schemeClr val="tx1"/>
                </a:solidFill>
              </a:rPr>
              <a:t>, </a:t>
            </a:r>
            <a:r>
              <a:rPr lang="en-ID" sz="2900" dirty="0" err="1">
                <a:solidFill>
                  <a:schemeClr val="tx1"/>
                </a:solidFill>
              </a:rPr>
              <a:t>karena</a:t>
            </a:r>
            <a:r>
              <a:rPr lang="en-ID" sz="2900" dirty="0">
                <a:solidFill>
                  <a:schemeClr val="tx1"/>
                </a:solidFill>
              </a:rPr>
              <a:t> </a:t>
            </a:r>
            <a:r>
              <a:rPr lang="en-ID" sz="2900" dirty="0" err="1">
                <a:solidFill>
                  <a:schemeClr val="tx1"/>
                </a:solidFill>
              </a:rPr>
              <a:t>saat</a:t>
            </a:r>
            <a:r>
              <a:rPr lang="en-ID" sz="2900" dirty="0">
                <a:solidFill>
                  <a:schemeClr val="tx1"/>
                </a:solidFill>
              </a:rPr>
              <a:t> </a:t>
            </a:r>
            <a:r>
              <a:rPr lang="en-ID" sz="2900" dirty="0" err="1">
                <a:solidFill>
                  <a:schemeClr val="tx1"/>
                </a:solidFill>
              </a:rPr>
              <a:t>penyerahan</a:t>
            </a:r>
            <a:r>
              <a:rPr lang="en-ID" sz="2900" dirty="0">
                <a:solidFill>
                  <a:schemeClr val="tx1"/>
                </a:solidFill>
              </a:rPr>
              <a:t> </a:t>
            </a:r>
            <a:r>
              <a:rPr lang="en-ID" sz="2900" dirty="0" err="1">
                <a:solidFill>
                  <a:schemeClr val="tx1"/>
                </a:solidFill>
              </a:rPr>
              <a:t>mempunyai</a:t>
            </a:r>
            <a:r>
              <a:rPr lang="en-ID" sz="2900" dirty="0">
                <a:solidFill>
                  <a:schemeClr val="tx1"/>
                </a:solidFill>
              </a:rPr>
              <a:t> </a:t>
            </a:r>
            <a:r>
              <a:rPr lang="en-ID" sz="2900" dirty="0" err="1">
                <a:solidFill>
                  <a:schemeClr val="tx1"/>
                </a:solidFill>
              </a:rPr>
              <a:t>arti</a:t>
            </a:r>
            <a:r>
              <a:rPr lang="en-ID" sz="2900" dirty="0">
                <a:solidFill>
                  <a:schemeClr val="tx1"/>
                </a:solidFill>
              </a:rPr>
              <a:t> yang </a:t>
            </a:r>
            <a:r>
              <a:rPr lang="en-ID" sz="2900" dirty="0" err="1">
                <a:solidFill>
                  <a:schemeClr val="tx1"/>
                </a:solidFill>
              </a:rPr>
              <a:t>sangat</a:t>
            </a:r>
            <a:r>
              <a:rPr lang="en-ID" sz="2900" dirty="0">
                <a:solidFill>
                  <a:schemeClr val="tx1"/>
                </a:solidFill>
              </a:rPr>
              <a:t> </a:t>
            </a:r>
            <a:r>
              <a:rPr lang="en-ID" sz="2900" dirty="0" err="1">
                <a:solidFill>
                  <a:schemeClr val="tx1"/>
                </a:solidFill>
              </a:rPr>
              <a:t>penting</a:t>
            </a:r>
            <a:r>
              <a:rPr lang="en-ID" sz="2900" dirty="0">
                <a:solidFill>
                  <a:schemeClr val="tx1"/>
                </a:solidFill>
              </a:rPr>
              <a:t>. Ex: </a:t>
            </a:r>
            <a:r>
              <a:rPr lang="en-ID" sz="2900" dirty="0" err="1">
                <a:solidFill>
                  <a:schemeClr val="tx1"/>
                </a:solidFill>
              </a:rPr>
              <a:t>pesanan</a:t>
            </a:r>
            <a:r>
              <a:rPr lang="en-ID" sz="2900" dirty="0">
                <a:solidFill>
                  <a:schemeClr val="tx1"/>
                </a:solidFill>
              </a:rPr>
              <a:t> </a:t>
            </a:r>
            <a:r>
              <a:rPr lang="en-ID" sz="2900" dirty="0" err="1">
                <a:solidFill>
                  <a:schemeClr val="tx1"/>
                </a:solidFill>
              </a:rPr>
              <a:t>pakaian</a:t>
            </a:r>
            <a:r>
              <a:rPr lang="en-ID" sz="2900" dirty="0">
                <a:solidFill>
                  <a:schemeClr val="tx1"/>
                </a:solidFill>
              </a:rPr>
              <a:t> </a:t>
            </a:r>
            <a:r>
              <a:rPr lang="en-ID" sz="2900" dirty="0" err="1">
                <a:solidFill>
                  <a:schemeClr val="tx1"/>
                </a:solidFill>
              </a:rPr>
              <a:t>untuk</a:t>
            </a:r>
            <a:r>
              <a:rPr lang="en-ID" sz="2900" dirty="0">
                <a:solidFill>
                  <a:schemeClr val="tx1"/>
                </a:solidFill>
              </a:rPr>
              <a:t> acara </a:t>
            </a:r>
            <a:r>
              <a:rPr lang="en-ID" sz="2900" dirty="0" err="1">
                <a:solidFill>
                  <a:schemeClr val="tx1"/>
                </a:solidFill>
              </a:rPr>
              <a:t>pernikahan</a:t>
            </a:r>
            <a:r>
              <a:rPr lang="en-ID" sz="2900" dirty="0">
                <a:solidFill>
                  <a:schemeClr val="tx1"/>
                </a:solidFill>
              </a:rPr>
              <a:t>, </a:t>
            </a:r>
            <a:r>
              <a:rPr lang="en-ID" sz="2900" dirty="0" err="1">
                <a:solidFill>
                  <a:schemeClr val="tx1"/>
                </a:solidFill>
              </a:rPr>
              <a:t>apabila</a:t>
            </a:r>
            <a:r>
              <a:rPr lang="en-ID" sz="2900" dirty="0">
                <a:solidFill>
                  <a:schemeClr val="tx1"/>
                </a:solidFill>
              </a:rPr>
              <a:t> </a:t>
            </a:r>
            <a:r>
              <a:rPr lang="en-ID" sz="2900" dirty="0" err="1">
                <a:solidFill>
                  <a:schemeClr val="tx1"/>
                </a:solidFill>
              </a:rPr>
              <a:t>tidak</a:t>
            </a:r>
            <a:r>
              <a:rPr lang="en-ID" sz="2900" dirty="0">
                <a:solidFill>
                  <a:schemeClr val="tx1"/>
                </a:solidFill>
              </a:rPr>
              <a:t> </a:t>
            </a:r>
            <a:r>
              <a:rPr lang="en-ID" sz="2900" dirty="0" err="1">
                <a:solidFill>
                  <a:schemeClr val="tx1"/>
                </a:solidFill>
              </a:rPr>
              <a:t>diserahkan</a:t>
            </a:r>
            <a:r>
              <a:rPr lang="en-ID" sz="2900" dirty="0">
                <a:solidFill>
                  <a:schemeClr val="tx1"/>
                </a:solidFill>
              </a:rPr>
              <a:t> pada </a:t>
            </a:r>
            <a:r>
              <a:rPr lang="en-ID" sz="2900" dirty="0" err="1">
                <a:solidFill>
                  <a:schemeClr val="tx1"/>
                </a:solidFill>
              </a:rPr>
              <a:t>waktu</a:t>
            </a:r>
            <a:r>
              <a:rPr lang="en-ID" sz="2900" dirty="0">
                <a:solidFill>
                  <a:schemeClr val="tx1"/>
                </a:solidFill>
              </a:rPr>
              <a:t> </a:t>
            </a:r>
            <a:r>
              <a:rPr lang="en-ID" sz="2900" dirty="0" err="1">
                <a:solidFill>
                  <a:schemeClr val="tx1"/>
                </a:solidFill>
              </a:rPr>
              <a:t>sebelum</a:t>
            </a:r>
            <a:r>
              <a:rPr lang="en-ID" sz="2900" dirty="0">
                <a:solidFill>
                  <a:schemeClr val="tx1"/>
                </a:solidFill>
              </a:rPr>
              <a:t> acara </a:t>
            </a:r>
            <a:r>
              <a:rPr lang="en-ID" sz="2900" dirty="0" err="1">
                <a:solidFill>
                  <a:schemeClr val="tx1"/>
                </a:solidFill>
              </a:rPr>
              <a:t>tersebut</a:t>
            </a:r>
            <a:r>
              <a:rPr lang="en-ID" sz="2900" dirty="0">
                <a:solidFill>
                  <a:schemeClr val="tx1"/>
                </a:solidFill>
              </a:rPr>
              <a:t>, </a:t>
            </a:r>
            <a:r>
              <a:rPr lang="en-ID" sz="2900" dirty="0" err="1">
                <a:solidFill>
                  <a:schemeClr val="tx1"/>
                </a:solidFill>
              </a:rPr>
              <a:t>maka</a:t>
            </a:r>
            <a:r>
              <a:rPr lang="en-ID" sz="2900" dirty="0">
                <a:solidFill>
                  <a:schemeClr val="tx1"/>
                </a:solidFill>
              </a:rPr>
              <a:t> </a:t>
            </a:r>
            <a:r>
              <a:rPr lang="en-ID" sz="2900" dirty="0" err="1">
                <a:solidFill>
                  <a:schemeClr val="tx1"/>
                </a:solidFill>
              </a:rPr>
              <a:t>penyerahakan</a:t>
            </a:r>
            <a:r>
              <a:rPr lang="en-ID" sz="2900" dirty="0">
                <a:solidFill>
                  <a:schemeClr val="tx1"/>
                </a:solidFill>
              </a:rPr>
              <a:t> </a:t>
            </a:r>
            <a:r>
              <a:rPr lang="en-ID" sz="2900" dirty="0" err="1">
                <a:solidFill>
                  <a:schemeClr val="tx1"/>
                </a:solidFill>
              </a:rPr>
              <a:t>kemudian</a:t>
            </a:r>
            <a:r>
              <a:rPr lang="en-ID" sz="2900" dirty="0">
                <a:solidFill>
                  <a:schemeClr val="tx1"/>
                </a:solidFill>
              </a:rPr>
              <a:t> </a:t>
            </a:r>
            <a:r>
              <a:rPr lang="en-ID" sz="2900" dirty="0" err="1">
                <a:solidFill>
                  <a:schemeClr val="tx1"/>
                </a:solidFill>
              </a:rPr>
              <a:t>tidak</a:t>
            </a:r>
            <a:r>
              <a:rPr lang="en-ID" sz="2900" dirty="0">
                <a:solidFill>
                  <a:schemeClr val="tx1"/>
                </a:solidFill>
              </a:rPr>
              <a:t> </a:t>
            </a:r>
            <a:r>
              <a:rPr lang="en-ID" sz="2900" dirty="0" err="1">
                <a:solidFill>
                  <a:schemeClr val="tx1"/>
                </a:solidFill>
              </a:rPr>
              <a:t>mempunyai</a:t>
            </a:r>
            <a:r>
              <a:rPr lang="en-ID" sz="2900" dirty="0">
                <a:solidFill>
                  <a:schemeClr val="tx1"/>
                </a:solidFill>
              </a:rPr>
              <a:t> </a:t>
            </a:r>
            <a:r>
              <a:rPr lang="en-ID" sz="2900" dirty="0" err="1">
                <a:solidFill>
                  <a:schemeClr val="tx1"/>
                </a:solidFill>
              </a:rPr>
              <a:t>arti</a:t>
            </a:r>
            <a:r>
              <a:rPr lang="en-ID" sz="2900" dirty="0">
                <a:solidFill>
                  <a:schemeClr val="tx1"/>
                </a:solidFill>
              </a:rPr>
              <a:t> </a:t>
            </a:r>
            <a:r>
              <a:rPr lang="en-ID" sz="2900" dirty="0" err="1">
                <a:solidFill>
                  <a:schemeClr val="tx1"/>
                </a:solidFill>
              </a:rPr>
              <a:t>lagi</a:t>
            </a:r>
            <a:r>
              <a:rPr lang="en-ID" sz="2900" dirty="0">
                <a:solidFill>
                  <a:schemeClr val="tx1"/>
                </a:solidFill>
              </a:rPr>
              <a:t>.</a:t>
            </a:r>
          </a:p>
          <a:p>
            <a:pPr algn="just"/>
            <a:r>
              <a:rPr lang="en-ID" sz="2900" dirty="0">
                <a:solidFill>
                  <a:schemeClr val="tx1"/>
                </a:solidFill>
              </a:rPr>
              <a:t>3. </a:t>
            </a:r>
            <a:r>
              <a:rPr lang="en-ID" sz="2900" dirty="0" err="1">
                <a:solidFill>
                  <a:schemeClr val="tx1"/>
                </a:solidFill>
              </a:rPr>
              <a:t>Memenuhi</a:t>
            </a:r>
            <a:r>
              <a:rPr lang="en-ID" sz="2900" dirty="0">
                <a:solidFill>
                  <a:schemeClr val="tx1"/>
                </a:solidFill>
              </a:rPr>
              <a:t> </a:t>
            </a:r>
            <a:r>
              <a:rPr lang="en-ID" sz="2900" dirty="0" err="1">
                <a:solidFill>
                  <a:schemeClr val="tx1"/>
                </a:solidFill>
              </a:rPr>
              <a:t>prestasi</a:t>
            </a:r>
            <a:r>
              <a:rPr lang="en-ID" sz="2900" dirty="0">
                <a:solidFill>
                  <a:schemeClr val="tx1"/>
                </a:solidFill>
              </a:rPr>
              <a:t> </a:t>
            </a:r>
            <a:r>
              <a:rPr lang="en-ID" sz="2900" dirty="0" err="1">
                <a:solidFill>
                  <a:schemeClr val="tx1"/>
                </a:solidFill>
              </a:rPr>
              <a:t>tidak</a:t>
            </a:r>
            <a:r>
              <a:rPr lang="en-ID" sz="2900" dirty="0">
                <a:solidFill>
                  <a:schemeClr val="tx1"/>
                </a:solidFill>
              </a:rPr>
              <a:t> </a:t>
            </a:r>
            <a:r>
              <a:rPr lang="en-ID" sz="2900" dirty="0" err="1">
                <a:solidFill>
                  <a:schemeClr val="tx1"/>
                </a:solidFill>
              </a:rPr>
              <a:t>sempurna</a:t>
            </a:r>
            <a:r>
              <a:rPr lang="en-ID" sz="2900" dirty="0">
                <a:solidFill>
                  <a:schemeClr val="tx1"/>
                </a:solidFill>
              </a:rPr>
              <a:t>. </a:t>
            </a:r>
            <a:r>
              <a:rPr lang="en-ID" sz="2900" dirty="0" err="1">
                <a:solidFill>
                  <a:schemeClr val="tx1"/>
                </a:solidFill>
              </a:rPr>
              <a:t>Artinya</a:t>
            </a:r>
            <a:r>
              <a:rPr lang="en-ID" sz="2900" dirty="0">
                <a:solidFill>
                  <a:schemeClr val="tx1"/>
                </a:solidFill>
              </a:rPr>
              <a:t> </a:t>
            </a:r>
            <a:r>
              <a:rPr lang="en-ID" sz="2900" dirty="0" err="1">
                <a:solidFill>
                  <a:schemeClr val="tx1"/>
                </a:solidFill>
              </a:rPr>
              <a:t>prestasi</a:t>
            </a:r>
            <a:r>
              <a:rPr lang="en-ID" sz="2900" dirty="0">
                <a:solidFill>
                  <a:schemeClr val="tx1"/>
                </a:solidFill>
              </a:rPr>
              <a:t> </a:t>
            </a:r>
            <a:r>
              <a:rPr lang="en-ID" sz="2900" dirty="0" err="1">
                <a:solidFill>
                  <a:schemeClr val="tx1"/>
                </a:solidFill>
              </a:rPr>
              <a:t>berikan</a:t>
            </a:r>
            <a:r>
              <a:rPr lang="en-ID" sz="2900" dirty="0">
                <a:solidFill>
                  <a:schemeClr val="tx1"/>
                </a:solidFill>
              </a:rPr>
              <a:t>, </a:t>
            </a:r>
            <a:r>
              <a:rPr lang="en-ID" sz="2900" dirty="0" err="1">
                <a:solidFill>
                  <a:schemeClr val="tx1"/>
                </a:solidFill>
              </a:rPr>
              <a:t>tetapi</a:t>
            </a:r>
            <a:r>
              <a:rPr lang="en-ID" sz="2900" dirty="0">
                <a:solidFill>
                  <a:schemeClr val="tx1"/>
                </a:solidFill>
              </a:rPr>
              <a:t> </a:t>
            </a:r>
            <a:r>
              <a:rPr lang="en-ID" sz="2900" dirty="0" err="1">
                <a:solidFill>
                  <a:schemeClr val="tx1"/>
                </a:solidFill>
              </a:rPr>
              <a:t>tidak</a:t>
            </a:r>
            <a:r>
              <a:rPr lang="en-ID" sz="2900" dirty="0">
                <a:solidFill>
                  <a:schemeClr val="tx1"/>
                </a:solidFill>
              </a:rPr>
              <a:t> </a:t>
            </a:r>
            <a:r>
              <a:rPr lang="en-ID" sz="2900" dirty="0" err="1">
                <a:solidFill>
                  <a:schemeClr val="tx1"/>
                </a:solidFill>
              </a:rPr>
              <a:t>sebagaimana</a:t>
            </a:r>
            <a:r>
              <a:rPr lang="en-ID" sz="2900" dirty="0">
                <a:solidFill>
                  <a:schemeClr val="tx1"/>
                </a:solidFill>
              </a:rPr>
              <a:t> </a:t>
            </a:r>
            <a:r>
              <a:rPr lang="en-ID" sz="2900" dirty="0" err="1">
                <a:solidFill>
                  <a:schemeClr val="tx1"/>
                </a:solidFill>
              </a:rPr>
              <a:t>mestinya</a:t>
            </a:r>
            <a:r>
              <a:rPr lang="en-ID" sz="2900" dirty="0">
                <a:solidFill>
                  <a:schemeClr val="tx1"/>
                </a:solidFill>
              </a:rPr>
              <a:t>. Ex : </a:t>
            </a:r>
            <a:r>
              <a:rPr lang="en-ID" sz="2900" dirty="0" err="1">
                <a:solidFill>
                  <a:schemeClr val="tx1"/>
                </a:solidFill>
              </a:rPr>
              <a:t>prestasi</a:t>
            </a:r>
            <a:r>
              <a:rPr lang="en-ID" sz="2900" dirty="0">
                <a:solidFill>
                  <a:schemeClr val="tx1"/>
                </a:solidFill>
              </a:rPr>
              <a:t> </a:t>
            </a:r>
            <a:r>
              <a:rPr lang="en-ID" sz="2900" dirty="0" err="1">
                <a:solidFill>
                  <a:schemeClr val="tx1"/>
                </a:solidFill>
              </a:rPr>
              <a:t>mengenai</a:t>
            </a:r>
            <a:r>
              <a:rPr lang="en-ID" sz="2900" dirty="0">
                <a:solidFill>
                  <a:schemeClr val="tx1"/>
                </a:solidFill>
              </a:rPr>
              <a:t> </a:t>
            </a:r>
            <a:r>
              <a:rPr lang="en-ID" sz="2900" dirty="0" err="1">
                <a:solidFill>
                  <a:schemeClr val="tx1"/>
                </a:solidFill>
              </a:rPr>
              <a:t>penyerahan</a:t>
            </a:r>
            <a:r>
              <a:rPr lang="en-ID" sz="2900" dirty="0">
                <a:solidFill>
                  <a:schemeClr val="tx1"/>
                </a:solidFill>
              </a:rPr>
              <a:t> </a:t>
            </a:r>
            <a:r>
              <a:rPr lang="en-ID" sz="2900" dirty="0" err="1">
                <a:solidFill>
                  <a:schemeClr val="tx1"/>
                </a:solidFill>
              </a:rPr>
              <a:t>satu</a:t>
            </a:r>
            <a:r>
              <a:rPr lang="en-ID" sz="2900" dirty="0">
                <a:solidFill>
                  <a:schemeClr val="tx1"/>
                </a:solidFill>
              </a:rPr>
              <a:t> </a:t>
            </a:r>
            <a:r>
              <a:rPr lang="en-ID" sz="2900" dirty="0" err="1">
                <a:solidFill>
                  <a:schemeClr val="tx1"/>
                </a:solidFill>
              </a:rPr>
              <a:t>truk</a:t>
            </a:r>
            <a:r>
              <a:rPr lang="en-ID" sz="2900" dirty="0">
                <a:solidFill>
                  <a:schemeClr val="tx1"/>
                </a:solidFill>
              </a:rPr>
              <a:t> kopi </a:t>
            </a:r>
            <a:r>
              <a:rPr lang="en-ID" sz="2900" dirty="0" err="1">
                <a:solidFill>
                  <a:schemeClr val="tx1"/>
                </a:solidFill>
              </a:rPr>
              <a:t>berkualitas</a:t>
            </a:r>
            <a:r>
              <a:rPr lang="en-ID" sz="2900" dirty="0">
                <a:solidFill>
                  <a:schemeClr val="tx1"/>
                </a:solidFill>
              </a:rPr>
              <a:t> </a:t>
            </a:r>
            <a:r>
              <a:rPr lang="en-ID" sz="2900" dirty="0" err="1">
                <a:solidFill>
                  <a:schemeClr val="tx1"/>
                </a:solidFill>
              </a:rPr>
              <a:t>nomor</a:t>
            </a:r>
            <a:r>
              <a:rPr lang="en-ID" sz="2900" dirty="0">
                <a:solidFill>
                  <a:schemeClr val="tx1"/>
                </a:solidFill>
              </a:rPr>
              <a:t> 1, </a:t>
            </a:r>
            <a:r>
              <a:rPr lang="en-ID" sz="2900" dirty="0" err="1">
                <a:solidFill>
                  <a:schemeClr val="tx1"/>
                </a:solidFill>
              </a:rPr>
              <a:t>namun</a:t>
            </a:r>
            <a:r>
              <a:rPr lang="en-ID" sz="2900" dirty="0">
                <a:solidFill>
                  <a:schemeClr val="tx1"/>
                </a:solidFill>
              </a:rPr>
              <a:t> yang </a:t>
            </a:r>
            <a:r>
              <a:rPr lang="en-ID" sz="2900" dirty="0" err="1">
                <a:solidFill>
                  <a:schemeClr val="tx1"/>
                </a:solidFill>
              </a:rPr>
              <a:t>diserahkan</a:t>
            </a:r>
            <a:r>
              <a:rPr lang="en-ID" sz="2900" dirty="0">
                <a:solidFill>
                  <a:schemeClr val="tx1"/>
                </a:solidFill>
              </a:rPr>
              <a:t> </a:t>
            </a:r>
            <a:r>
              <a:rPr lang="en-ID" sz="2900" dirty="0" err="1">
                <a:solidFill>
                  <a:schemeClr val="tx1"/>
                </a:solidFill>
              </a:rPr>
              <a:t>adalah</a:t>
            </a:r>
            <a:r>
              <a:rPr lang="en-ID" sz="2900" dirty="0">
                <a:solidFill>
                  <a:schemeClr val="tx1"/>
                </a:solidFill>
              </a:rPr>
              <a:t> kopi yang </a:t>
            </a:r>
            <a:r>
              <a:rPr lang="en-ID" sz="2900" dirty="0" err="1">
                <a:solidFill>
                  <a:schemeClr val="tx1"/>
                </a:solidFill>
              </a:rPr>
              <a:t>berkualitas</a:t>
            </a:r>
            <a:r>
              <a:rPr lang="en-ID" sz="2900" dirty="0">
                <a:solidFill>
                  <a:schemeClr val="tx1"/>
                </a:solidFill>
              </a:rPr>
              <a:t> </a:t>
            </a:r>
            <a:r>
              <a:rPr lang="en-ID" sz="2900" dirty="0" err="1">
                <a:solidFill>
                  <a:schemeClr val="tx1"/>
                </a:solidFill>
              </a:rPr>
              <a:t>nomor</a:t>
            </a:r>
            <a:r>
              <a:rPr lang="en-ID" sz="2900" dirty="0">
                <a:solidFill>
                  <a:schemeClr val="tx1"/>
                </a:solidFill>
              </a:rPr>
              <a:t> 2</a:t>
            </a:r>
          </a:p>
        </p:txBody>
      </p:sp>
    </p:spTree>
    <p:extLst>
      <p:ext uri="{BB962C8B-B14F-4D97-AF65-F5344CB8AC3E}">
        <p14:creationId xmlns:p14="http://schemas.microsoft.com/office/powerpoint/2010/main" val="3299903986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B5898B98-4601-4FE9-8E4E-AF352489A77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9512" y="836712"/>
            <a:ext cx="8964488" cy="4802088"/>
          </a:xfrm>
        </p:spPr>
        <p:txBody>
          <a:bodyPr>
            <a:normAutofit/>
          </a:bodyPr>
          <a:lstStyle/>
          <a:p>
            <a:endParaRPr lang="en-US" dirty="0">
              <a:solidFill>
                <a:schemeClr val="tx1"/>
              </a:solidFill>
            </a:endParaRPr>
          </a:p>
          <a:p>
            <a:r>
              <a:rPr lang="en-US" dirty="0" err="1">
                <a:solidFill>
                  <a:schemeClr val="tx1"/>
                </a:solidFill>
              </a:rPr>
              <a:t>Akibat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Wanprestasi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algn="just"/>
            <a:endParaRPr lang="en-US" sz="2400" dirty="0">
              <a:solidFill>
                <a:schemeClr val="tx1"/>
              </a:solidFill>
            </a:endParaRPr>
          </a:p>
          <a:p>
            <a:pPr algn="just"/>
            <a:r>
              <a:rPr lang="en-US" sz="2400" dirty="0" err="1">
                <a:solidFill>
                  <a:schemeClr val="tx1"/>
                </a:solidFill>
              </a:rPr>
              <a:t>Apabila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seorang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debitur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wanprestasi</a:t>
            </a:r>
            <a:r>
              <a:rPr lang="en-US" sz="2400" dirty="0">
                <a:solidFill>
                  <a:schemeClr val="tx1"/>
                </a:solidFill>
              </a:rPr>
              <a:t>, </a:t>
            </a:r>
            <a:r>
              <a:rPr lang="en-US" sz="2400" dirty="0" err="1">
                <a:solidFill>
                  <a:schemeClr val="tx1"/>
                </a:solidFill>
              </a:rPr>
              <a:t>maka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akibatnya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adalah</a:t>
            </a:r>
            <a:r>
              <a:rPr lang="en-US" sz="2400" dirty="0">
                <a:solidFill>
                  <a:schemeClr val="tx1"/>
                </a:solidFill>
              </a:rPr>
              <a:t>:</a:t>
            </a:r>
          </a:p>
          <a:p>
            <a:pPr marL="514350" indent="-514350" algn="just">
              <a:buAutoNum type="arabicPeriod"/>
            </a:pPr>
            <a:r>
              <a:rPr lang="en-US" sz="2400" dirty="0" err="1">
                <a:solidFill>
                  <a:schemeClr val="tx1"/>
                </a:solidFill>
              </a:rPr>
              <a:t>Kreditur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retap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berhak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atas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pemenuhan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perikatan</a:t>
            </a:r>
            <a:r>
              <a:rPr lang="en-US" sz="2400" dirty="0">
                <a:solidFill>
                  <a:schemeClr val="tx1"/>
                </a:solidFill>
              </a:rPr>
              <a:t>, </a:t>
            </a:r>
            <a:r>
              <a:rPr lang="en-US" sz="2400" dirty="0" err="1">
                <a:solidFill>
                  <a:schemeClr val="tx1"/>
                </a:solidFill>
              </a:rPr>
              <a:t>jika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hal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itu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masih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dimungkinkan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</a:p>
          <a:p>
            <a:pPr marL="514350" indent="-514350" algn="just">
              <a:buAutoNum type="arabicPeriod"/>
            </a:pPr>
            <a:r>
              <a:rPr lang="en-US" sz="2400" dirty="0" err="1">
                <a:solidFill>
                  <a:schemeClr val="tx1"/>
                </a:solidFill>
              </a:rPr>
              <a:t>Kreditur</a:t>
            </a:r>
            <a:r>
              <a:rPr lang="en-US" sz="2400" dirty="0">
                <a:solidFill>
                  <a:schemeClr val="tx1"/>
                </a:solidFill>
              </a:rPr>
              <a:t> juga </a:t>
            </a:r>
            <a:r>
              <a:rPr lang="en-US" sz="2400" dirty="0" err="1">
                <a:solidFill>
                  <a:schemeClr val="tx1"/>
                </a:solidFill>
              </a:rPr>
              <a:t>mempunyai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hak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atas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ganti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kerugian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baik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bersamaan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dengan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pemenuhan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prestasi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</a:p>
          <a:p>
            <a:pPr marL="514350" indent="-514350" algn="just">
              <a:buAutoNum type="arabicPeriod"/>
            </a:pPr>
            <a:r>
              <a:rPr lang="en-US" sz="2400" dirty="0" err="1">
                <a:solidFill>
                  <a:schemeClr val="tx1"/>
                </a:solidFill>
              </a:rPr>
              <a:t>Sesudah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adanya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wanprestasi</a:t>
            </a:r>
            <a:r>
              <a:rPr lang="en-US" sz="2400" dirty="0">
                <a:solidFill>
                  <a:schemeClr val="tx1"/>
                </a:solidFill>
              </a:rPr>
              <a:t>, </a:t>
            </a:r>
            <a:r>
              <a:rPr lang="en-US" sz="2400" dirty="0" err="1">
                <a:solidFill>
                  <a:schemeClr val="tx1"/>
                </a:solidFill>
              </a:rPr>
              <a:t>maka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i="1" dirty="0" err="1">
                <a:solidFill>
                  <a:schemeClr val="tx1"/>
                </a:solidFill>
              </a:rPr>
              <a:t>overmacht</a:t>
            </a:r>
            <a:r>
              <a:rPr lang="en-US" sz="2400" i="1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tidak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mempunyai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kekuataan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untuk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membebaskan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debitur</a:t>
            </a:r>
            <a:endParaRPr lang="en-US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4529826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Kapan </a:t>
            </a:r>
            <a:r>
              <a:rPr lang="en-US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Debitur</a:t>
            </a:r>
            <a:r>
              <a:rPr lang="en-US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dianggap</a:t>
            </a:r>
            <a:r>
              <a:rPr lang="en-US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Lalai</a:t>
            </a:r>
            <a:r>
              <a:rPr lang="en-US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???</a:t>
            </a:r>
          </a:p>
          <a:p>
            <a:pPr algn="l"/>
            <a:endParaRPr lang="en-US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Pasal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1238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menyebutkan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: </a:t>
            </a:r>
          </a:p>
          <a:p>
            <a:pPr algn="l"/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“Si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berhutang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lalai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bila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surat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perintah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sebuah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akta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sejenis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telah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dinyatakan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lalai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demi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perikatannya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sendiri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menetapkan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bahwa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berhutang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dianggap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lalai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lewatnya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waktu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ditentukan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”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8842925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6FB9DDE1-DB1B-496C-894B-E3099DFF573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1520" y="836712"/>
            <a:ext cx="8712968" cy="5616624"/>
          </a:xfrm>
        </p:spPr>
        <p:txBody>
          <a:bodyPr>
            <a:normAutofit/>
          </a:bodyPr>
          <a:lstStyle/>
          <a:p>
            <a:endParaRPr lang="en-US" dirty="0">
              <a:solidFill>
                <a:schemeClr val="tx1"/>
              </a:solidFill>
            </a:endParaRPr>
          </a:p>
          <a:p>
            <a:endParaRPr lang="en-US" sz="3200" dirty="0">
              <a:solidFill>
                <a:schemeClr val="tx1"/>
              </a:solidFill>
            </a:endParaRPr>
          </a:p>
          <a:p>
            <a:r>
              <a:rPr lang="en-US" sz="3200" dirty="0" err="1">
                <a:solidFill>
                  <a:schemeClr val="tx1"/>
                </a:solidFill>
              </a:rPr>
              <a:t>Peringatan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Kepada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Debitur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pPr algn="just"/>
            <a:endParaRPr lang="en-US" dirty="0">
              <a:solidFill>
                <a:schemeClr val="tx1"/>
              </a:solidFill>
            </a:endParaRPr>
          </a:p>
          <a:p>
            <a:pPr algn="just"/>
            <a:r>
              <a:rPr lang="en-US" dirty="0" err="1">
                <a:solidFill>
                  <a:schemeClr val="tx1"/>
                </a:solidFill>
              </a:rPr>
              <a:t>Jika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didalam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perjanjian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disebutkan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mengenai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waktu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untuk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melakukan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prestasi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tapi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debiturnya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lalai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maka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terlebih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dahulu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debitur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diberi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peringatan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disebut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Somasi</a:t>
            </a:r>
            <a:r>
              <a:rPr lang="en-US" dirty="0">
                <a:solidFill>
                  <a:schemeClr val="tx1"/>
                </a:solidFill>
              </a:rPr>
              <a:t> </a:t>
            </a:r>
            <a:endParaRPr lang="en-ID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9483469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09E89648-B71A-4125-9FD7-C52B0118B15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9512" y="908720"/>
            <a:ext cx="8964488" cy="4730080"/>
          </a:xfrm>
        </p:spPr>
        <p:txBody>
          <a:bodyPr>
            <a:normAutofit/>
          </a:bodyPr>
          <a:lstStyle/>
          <a:p>
            <a:endParaRPr lang="en-US" dirty="0">
              <a:solidFill>
                <a:schemeClr val="tx1"/>
              </a:solidFill>
            </a:endParaRPr>
          </a:p>
          <a:p>
            <a:r>
              <a:rPr lang="en-US" dirty="0" err="1">
                <a:solidFill>
                  <a:schemeClr val="tx1"/>
                </a:solidFill>
              </a:rPr>
              <a:t>Hukuman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Akibat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Wanprestasi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pPr marL="514350" indent="-514350" algn="just">
              <a:buFont typeface="+mj-lt"/>
              <a:buAutoNum type="arabicParenR"/>
            </a:pPr>
            <a:r>
              <a:rPr lang="en-US" dirty="0" err="1">
                <a:solidFill>
                  <a:schemeClr val="tx1"/>
                </a:solidFill>
              </a:rPr>
              <a:t>Membayar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kerugian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diderita</a:t>
            </a:r>
            <a:r>
              <a:rPr lang="en-US" dirty="0">
                <a:solidFill>
                  <a:schemeClr val="tx1"/>
                </a:solidFill>
              </a:rPr>
              <a:t> oleh </a:t>
            </a:r>
            <a:r>
              <a:rPr lang="en-US" dirty="0" err="1">
                <a:solidFill>
                  <a:schemeClr val="tx1"/>
                </a:solidFill>
              </a:rPr>
              <a:t>kreditur</a:t>
            </a:r>
            <a:r>
              <a:rPr lang="en-US" dirty="0">
                <a:solidFill>
                  <a:schemeClr val="tx1"/>
                </a:solidFill>
              </a:rPr>
              <a:t> (</a:t>
            </a:r>
            <a:r>
              <a:rPr lang="en-US" dirty="0" err="1">
                <a:solidFill>
                  <a:schemeClr val="tx1"/>
                </a:solidFill>
              </a:rPr>
              <a:t>ganti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rugi</a:t>
            </a:r>
            <a:r>
              <a:rPr lang="en-US" dirty="0">
                <a:solidFill>
                  <a:schemeClr val="tx1"/>
                </a:solidFill>
              </a:rPr>
              <a:t>)</a:t>
            </a:r>
          </a:p>
          <a:p>
            <a:pPr marL="514350" indent="-514350" algn="just">
              <a:buFont typeface="+mj-lt"/>
              <a:buAutoNum type="arabicParenR"/>
            </a:pPr>
            <a:r>
              <a:rPr lang="en-US" dirty="0" err="1">
                <a:solidFill>
                  <a:schemeClr val="tx1"/>
                </a:solidFill>
              </a:rPr>
              <a:t>Pembatalan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perjanjian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514350" indent="-514350" algn="just">
              <a:buFont typeface="+mj-lt"/>
              <a:buAutoNum type="arabicParenR"/>
            </a:pPr>
            <a:r>
              <a:rPr lang="en-US" dirty="0" err="1">
                <a:solidFill>
                  <a:schemeClr val="tx1"/>
                </a:solidFill>
              </a:rPr>
              <a:t>Peralihan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risiko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514350" indent="-514350" algn="just">
              <a:buFont typeface="+mj-lt"/>
              <a:buAutoNum type="arabicParenR"/>
            </a:pPr>
            <a:r>
              <a:rPr lang="en-US" dirty="0" err="1">
                <a:solidFill>
                  <a:schemeClr val="tx1"/>
                </a:solidFill>
              </a:rPr>
              <a:t>Membayar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biaya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perkara</a:t>
            </a:r>
            <a:r>
              <a:rPr lang="en-US" dirty="0">
                <a:solidFill>
                  <a:schemeClr val="tx1"/>
                </a:solidFill>
              </a:rPr>
              <a:t> </a:t>
            </a:r>
            <a:endParaRPr lang="en-ID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8334264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052736"/>
            <a:ext cx="8229600" cy="50734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KREDITUR JUGA BISA MEMINTA</a:t>
            </a:r>
          </a:p>
          <a:p>
            <a:endParaRPr lang="en-US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Pemenuhan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Pemenuhan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disertai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ganti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rugi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Ganti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rugi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saja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Pembatalan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Pembatalan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disertai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ganti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rugi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 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5673495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90A95C3E-A321-43D1-9B64-649E7A0F286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980728"/>
            <a:ext cx="9144000" cy="4658072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chemeClr val="tx1"/>
                </a:solidFill>
              </a:rPr>
              <a:t>Ganti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Rugi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algn="just"/>
            <a:endParaRPr lang="en-US" dirty="0">
              <a:solidFill>
                <a:schemeClr val="tx1"/>
              </a:solidFill>
            </a:endParaRPr>
          </a:p>
          <a:p>
            <a:pPr marL="514350" indent="-514350" algn="just">
              <a:buFont typeface="+mj-lt"/>
              <a:buAutoNum type="arabicParenR"/>
            </a:pPr>
            <a:r>
              <a:rPr lang="en-US" dirty="0" err="1">
                <a:solidFill>
                  <a:schemeClr val="tx1"/>
                </a:solidFill>
              </a:rPr>
              <a:t>Biaya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yaitu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segala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pengeluaran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nyata-nyata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sudah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dikeluarkan</a:t>
            </a:r>
            <a:r>
              <a:rPr lang="en-US" dirty="0">
                <a:solidFill>
                  <a:schemeClr val="tx1"/>
                </a:solidFill>
              </a:rPr>
              <a:t> oleh </a:t>
            </a:r>
            <a:r>
              <a:rPr lang="en-US" dirty="0" err="1">
                <a:solidFill>
                  <a:schemeClr val="tx1"/>
                </a:solidFill>
              </a:rPr>
              <a:t>satu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pihak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514350" indent="-514350" algn="just">
              <a:buFont typeface="+mj-lt"/>
              <a:buAutoNum type="arabicParenR"/>
            </a:pPr>
            <a:r>
              <a:rPr lang="en-US" dirty="0" err="1">
                <a:solidFill>
                  <a:schemeClr val="tx1"/>
                </a:solidFill>
              </a:rPr>
              <a:t>Rugi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yaitu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kerugian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karena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kerusakan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barang-barang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kepunyaan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kreditur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diakibatkan</a:t>
            </a:r>
            <a:r>
              <a:rPr lang="en-US" dirty="0">
                <a:solidFill>
                  <a:schemeClr val="tx1"/>
                </a:solidFill>
              </a:rPr>
              <a:t> oleh </a:t>
            </a:r>
            <a:r>
              <a:rPr lang="en-US" dirty="0" err="1">
                <a:solidFill>
                  <a:schemeClr val="tx1"/>
                </a:solidFill>
              </a:rPr>
              <a:t>kelalaian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debitur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514350" indent="-514350" algn="just">
              <a:buFont typeface="+mj-lt"/>
              <a:buAutoNum type="arabicParenR"/>
            </a:pPr>
            <a:r>
              <a:rPr lang="en-US" dirty="0" err="1">
                <a:solidFill>
                  <a:schemeClr val="tx1"/>
                </a:solidFill>
              </a:rPr>
              <a:t>Bunga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yaitu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kerugian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berupa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kehilangan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keuntungan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sudah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dibayangkan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atau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dihitung</a:t>
            </a:r>
            <a:r>
              <a:rPr lang="en-US" dirty="0">
                <a:solidFill>
                  <a:schemeClr val="tx1"/>
                </a:solidFill>
              </a:rPr>
              <a:t> oleh </a:t>
            </a:r>
            <a:r>
              <a:rPr lang="en-US" dirty="0" err="1">
                <a:solidFill>
                  <a:schemeClr val="tx1"/>
                </a:solidFill>
              </a:rPr>
              <a:t>kreditur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514350" indent="-514350">
              <a:buFont typeface="+mj-lt"/>
              <a:buAutoNum type="arabicParenR"/>
            </a:pPr>
            <a:endParaRPr lang="en-US" dirty="0"/>
          </a:p>
          <a:p>
            <a:pPr marL="514350" indent="-514350">
              <a:buFont typeface="+mj-lt"/>
              <a:buAutoNum type="arabicParenR"/>
            </a:pPr>
            <a:endParaRPr lang="en-US" dirty="0"/>
          </a:p>
          <a:p>
            <a:pPr marL="514350" indent="-514350">
              <a:buFont typeface="+mj-lt"/>
              <a:buAutoNum type="arabicParenR"/>
            </a:pPr>
            <a:endParaRPr lang="en-US" dirty="0"/>
          </a:p>
          <a:p>
            <a:pPr marL="514350" indent="-514350">
              <a:buFont typeface="+mj-lt"/>
              <a:buAutoNum type="arabicParenR"/>
            </a:pPr>
            <a:endParaRPr lang="en-US" dirty="0"/>
          </a:p>
          <a:p>
            <a:pPr marL="514350" indent="-514350">
              <a:buFont typeface="+mj-lt"/>
              <a:buAutoNum type="arabicParenR"/>
            </a:pP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531193612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8426</TotalTime>
  <Words>454</Words>
  <Application>Microsoft Office PowerPoint</Application>
  <PresentationFormat>On-screen Show (4:3)</PresentationFormat>
  <Paragraphs>61</Paragraphs>
  <Slides>11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Calibri</vt:lpstr>
      <vt:lpstr>Cambria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Lenovo</cp:lastModifiedBy>
  <cp:revision>538</cp:revision>
  <cp:lastPrinted>2017-08-29T02:54:51Z</cp:lastPrinted>
  <dcterms:created xsi:type="dcterms:W3CDTF">2010-04-18T12:06:30Z</dcterms:created>
  <dcterms:modified xsi:type="dcterms:W3CDTF">2025-12-05T04:19:31Z</dcterms:modified>
</cp:coreProperties>
</file>