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5"/>
  </p:handoutMasterIdLst>
  <p:sldIdLst>
    <p:sldId id="256" r:id="rId3"/>
    <p:sldId id="363" r:id="rId5"/>
    <p:sldId id="364" r:id="rId6"/>
    <p:sldId id="365" r:id="rId7"/>
    <p:sldId id="366" r:id="rId8"/>
    <p:sldId id="367" r:id="rId9"/>
    <p:sldId id="368" r:id="rId10"/>
    <p:sldId id="369" r:id="rId11"/>
    <p:sldId id="370" r:id="rId12"/>
    <p:sldId id="352" r:id="rId13"/>
    <p:sldId id="371" r:id="rId14"/>
    <p:sldId id="372" r:id="rId15"/>
    <p:sldId id="373" r:id="rId16"/>
    <p:sldId id="374" r:id="rId17"/>
    <p:sldId id="375" r:id="rId18"/>
    <p:sldId id="345" r:id="rId19"/>
    <p:sldId id="353" r:id="rId20"/>
    <p:sldId id="354" r:id="rId21"/>
    <p:sldId id="356" r:id="rId22"/>
    <p:sldId id="357" r:id="rId23"/>
    <p:sldId id="358" r:id="rId24"/>
    <p:sldId id="359" r:id="rId25"/>
    <p:sldId id="382" r:id="rId26"/>
    <p:sldId id="383" r:id="rId27"/>
    <p:sldId id="337" r:id="rId28"/>
    <p:sldId id="384" r:id="rId29"/>
    <p:sldId id="385" r:id="rId30"/>
    <p:sldId id="386" r:id="rId31"/>
    <p:sldId id="387" r:id="rId32"/>
    <p:sldId id="388" r:id="rId33"/>
    <p:sldId id="389" r:id="rId34"/>
  </p:sldIdLst>
  <p:sldSz cx="9144000" cy="6858000" type="screen4x3"/>
  <p:notesSz cx="7045325" cy="9345295"/>
  <p:custDataLst>
    <p:tags r:id="rId4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3" userDrawn="1">
          <p15:clr>
            <a:srgbClr val="A4A3A4"/>
          </p15:clr>
        </p15:guide>
        <p15:guide id="2" pos="290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5" autoAdjust="0"/>
    <p:restoredTop sz="94291" autoAdjust="0"/>
  </p:normalViewPr>
  <p:slideViewPr>
    <p:cSldViewPr showGuides="1">
      <p:cViewPr varScale="1">
        <p:scale>
          <a:sx n="56" d="100"/>
          <a:sy n="56" d="100"/>
        </p:scale>
        <p:origin x="1488" y="44"/>
      </p:cViewPr>
      <p:guideLst>
        <p:guide orient="horz" pos="2153"/>
        <p:guide pos="29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2868" y="84"/>
      </p:cViewPr>
      <p:guideLst>
        <p:guide orient="horz" pos="2934"/>
        <p:guide pos="2238"/>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0" Type="http://schemas.openxmlformats.org/officeDocument/2006/relationships/tags" Target="tags/tag2.xml"/><Relationship Id="rId4" Type="http://schemas.openxmlformats.org/officeDocument/2006/relationships/notesMaster" Target="notesMasters/notesMaster1.xml"/><Relationship Id="rId39" Type="http://schemas.openxmlformats.org/officeDocument/2006/relationships/commentAuthors" Target="commentAuthors.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handoutMaster" Target="handoutMasters/handoutMaster1.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dirty="0"/>
              <a:t>1. Duty of Care (</a:t>
            </a:r>
            <a:r>
              <a:rPr lang="en-US" altLang="en-US" dirty="0" err="1"/>
              <a:t>Kewajiban</a:t>
            </a:r>
            <a:r>
              <a:rPr lang="en-US" altLang="en-US" dirty="0"/>
              <a:t> </a:t>
            </a:r>
            <a:r>
              <a:rPr lang="en-US" altLang="en-US" dirty="0" err="1"/>
              <a:t>Kehati-hatian</a:t>
            </a:r>
            <a:r>
              <a:rPr lang="en-US" altLang="en-US" dirty="0"/>
              <a:t>)</a:t>
            </a:r>
            <a:endParaRPr lang="en-US" altLang="en-US" dirty="0"/>
          </a:p>
          <a:p>
            <a:r>
              <a:rPr lang="en-US" altLang="en-US" dirty="0" err="1"/>
              <a:t>Direksi</a:t>
            </a:r>
            <a:r>
              <a:rPr lang="en-US" altLang="en-US" dirty="0"/>
              <a:t> </a:t>
            </a:r>
            <a:r>
              <a:rPr lang="en-US" altLang="en-US" dirty="0" err="1"/>
              <a:t>wajib</a:t>
            </a:r>
            <a:r>
              <a:rPr lang="en-US" altLang="en-US" dirty="0"/>
              <a:t> </a:t>
            </a:r>
            <a:r>
              <a:rPr lang="en-US" altLang="en-US" dirty="0" err="1"/>
              <a:t>mengelola</a:t>
            </a:r>
            <a:r>
              <a:rPr lang="en-US" altLang="en-US" dirty="0"/>
              <a:t> </a:t>
            </a:r>
            <a:r>
              <a:rPr lang="en-US" altLang="en-US" dirty="0" err="1"/>
              <a:t>perusahaan</a:t>
            </a:r>
            <a:r>
              <a:rPr lang="en-US" altLang="en-US" dirty="0"/>
              <a:t> </a:t>
            </a:r>
            <a:r>
              <a:rPr lang="en-US" altLang="en-US" dirty="0" err="1"/>
              <a:t>dengan</a:t>
            </a:r>
            <a:r>
              <a:rPr lang="en-US" altLang="en-US" dirty="0"/>
              <a:t> </a:t>
            </a:r>
            <a:r>
              <a:rPr lang="en-US" altLang="en-US" dirty="0" err="1"/>
              <a:t>penuh</a:t>
            </a:r>
            <a:r>
              <a:rPr lang="en-US" altLang="en-US" dirty="0"/>
              <a:t> </a:t>
            </a:r>
            <a:r>
              <a:rPr lang="en-US" altLang="en-US" dirty="0" err="1"/>
              <a:t>kehati-hatian</a:t>
            </a:r>
            <a:r>
              <a:rPr lang="en-US" altLang="en-US" dirty="0"/>
              <a:t>, </a:t>
            </a:r>
            <a:r>
              <a:rPr lang="en-US" altLang="en-US" dirty="0" err="1"/>
              <a:t>kompetensi</a:t>
            </a:r>
            <a:r>
              <a:rPr lang="en-US" altLang="en-US" dirty="0"/>
              <a:t>, dan </a:t>
            </a:r>
            <a:r>
              <a:rPr lang="en-US" altLang="en-US" dirty="0" err="1"/>
              <a:t>pertimbangan</a:t>
            </a:r>
            <a:r>
              <a:rPr lang="en-US" altLang="en-US" dirty="0"/>
              <a:t> yang </a:t>
            </a:r>
            <a:r>
              <a:rPr lang="en-US" altLang="en-US" dirty="0" err="1"/>
              <a:t>wajar</a:t>
            </a:r>
            <a:r>
              <a:rPr lang="en-US" altLang="en-US" dirty="0"/>
              <a:t>. Mereka </a:t>
            </a:r>
            <a:r>
              <a:rPr lang="en-US" altLang="en-US" dirty="0" err="1"/>
              <a:t>harus</a:t>
            </a:r>
            <a:r>
              <a:rPr lang="en-US" altLang="en-US" dirty="0"/>
              <a:t> </a:t>
            </a:r>
            <a:r>
              <a:rPr lang="en-US" altLang="en-US" dirty="0" err="1"/>
              <a:t>mencari</a:t>
            </a:r>
            <a:r>
              <a:rPr lang="en-US" altLang="en-US" dirty="0"/>
              <a:t> </a:t>
            </a:r>
            <a:r>
              <a:rPr lang="en-US" altLang="en-US" dirty="0" err="1"/>
              <a:t>informasi</a:t>
            </a:r>
            <a:r>
              <a:rPr lang="en-US" altLang="en-US" dirty="0"/>
              <a:t> yang </a:t>
            </a:r>
            <a:r>
              <a:rPr lang="en-US" altLang="en-US" dirty="0" err="1"/>
              <a:t>cukup</a:t>
            </a:r>
            <a:r>
              <a:rPr lang="en-US" altLang="en-US" dirty="0"/>
              <a:t> </a:t>
            </a:r>
            <a:r>
              <a:rPr lang="en-US" altLang="en-US" dirty="0" err="1"/>
              <a:t>sebelum</a:t>
            </a:r>
            <a:r>
              <a:rPr lang="en-US" altLang="en-US" dirty="0"/>
              <a:t> </a:t>
            </a:r>
            <a:r>
              <a:rPr lang="en-US" altLang="en-US" dirty="0" err="1"/>
              <a:t>mengambil</a:t>
            </a:r>
            <a:r>
              <a:rPr lang="en-US" altLang="en-US" dirty="0"/>
              <a:t> </a:t>
            </a:r>
            <a:r>
              <a:rPr lang="en-US" altLang="en-US" dirty="0" err="1"/>
              <a:t>keputusan</a:t>
            </a:r>
            <a:r>
              <a:rPr lang="en-US" altLang="en-US" dirty="0"/>
              <a:t> dan </a:t>
            </a:r>
            <a:r>
              <a:rPr lang="en-US" altLang="en-US" dirty="0" err="1"/>
              <a:t>tidak</a:t>
            </a:r>
            <a:r>
              <a:rPr lang="en-US" altLang="en-US" dirty="0"/>
              <a:t> </a:t>
            </a:r>
            <a:r>
              <a:rPr lang="en-US" altLang="en-US" dirty="0" err="1"/>
              <a:t>bertindak</a:t>
            </a:r>
            <a:r>
              <a:rPr lang="en-US" altLang="en-US" dirty="0"/>
              <a:t> </a:t>
            </a:r>
            <a:r>
              <a:rPr lang="en-US" altLang="en-US" dirty="0" err="1"/>
              <a:t>sembrono</a:t>
            </a:r>
            <a:r>
              <a:rPr lang="en-US" altLang="en-US" dirty="0"/>
              <a:t>.</a:t>
            </a:r>
            <a:endParaRPr lang="en-US" altLang="en-US" dirty="0"/>
          </a:p>
          <a:p>
            <a:r>
              <a:rPr lang="en-US" altLang="en-US" dirty="0"/>
              <a:t>2. Duty of Loyalty (</a:t>
            </a:r>
            <a:r>
              <a:rPr lang="en-US" altLang="en-US" dirty="0" err="1"/>
              <a:t>Kewajiban</a:t>
            </a:r>
            <a:r>
              <a:rPr lang="en-US" altLang="en-US" dirty="0"/>
              <a:t> </a:t>
            </a:r>
            <a:r>
              <a:rPr lang="en-US" altLang="en-US" dirty="0" err="1"/>
              <a:t>Loyalitas</a:t>
            </a:r>
            <a:r>
              <a:rPr lang="en-US" altLang="en-US" dirty="0"/>
              <a:t>)</a:t>
            </a:r>
            <a:endParaRPr lang="en-US" altLang="en-US" dirty="0"/>
          </a:p>
          <a:p>
            <a:r>
              <a:rPr lang="en-US" altLang="en-US" dirty="0" err="1"/>
              <a:t>Direksi</a:t>
            </a:r>
            <a:r>
              <a:rPr lang="en-US" altLang="en-US" dirty="0"/>
              <a:t> </a:t>
            </a:r>
            <a:r>
              <a:rPr lang="en-US" altLang="en-US" dirty="0" err="1"/>
              <a:t>harus</a:t>
            </a:r>
            <a:r>
              <a:rPr lang="en-US" altLang="en-US" dirty="0"/>
              <a:t> </a:t>
            </a:r>
            <a:r>
              <a:rPr lang="en-US" altLang="en-US" dirty="0" err="1"/>
              <a:t>selalu</a:t>
            </a:r>
            <a:r>
              <a:rPr lang="en-US" altLang="en-US" dirty="0"/>
              <a:t> </a:t>
            </a:r>
            <a:r>
              <a:rPr lang="en-US" altLang="en-US" dirty="0" err="1"/>
              <a:t>mendahulukan</a:t>
            </a:r>
            <a:r>
              <a:rPr lang="en-US" altLang="en-US" dirty="0"/>
              <a:t> </a:t>
            </a:r>
            <a:r>
              <a:rPr lang="en-US" altLang="en-US" dirty="0" err="1"/>
              <a:t>kepentingan</a:t>
            </a:r>
            <a:r>
              <a:rPr lang="en-US" altLang="en-US" dirty="0"/>
              <a:t> </a:t>
            </a:r>
            <a:r>
              <a:rPr lang="en-US" altLang="en-US" dirty="0" err="1"/>
              <a:t>perseroan</a:t>
            </a:r>
            <a:r>
              <a:rPr lang="en-US" altLang="en-US" dirty="0"/>
              <a:t>, </a:t>
            </a:r>
            <a:r>
              <a:rPr lang="en-US" altLang="en-US" dirty="0" err="1"/>
              <a:t>bukan</a:t>
            </a:r>
            <a:r>
              <a:rPr lang="en-US" altLang="en-US" dirty="0"/>
              <a:t> </a:t>
            </a:r>
            <a:r>
              <a:rPr lang="en-US" altLang="en-US" dirty="0" err="1"/>
              <a:t>kepentingan</a:t>
            </a:r>
            <a:r>
              <a:rPr lang="en-US" altLang="en-US" dirty="0"/>
              <a:t> </a:t>
            </a:r>
            <a:r>
              <a:rPr lang="en-US" altLang="en-US" dirty="0" err="1"/>
              <a:t>pribadi</a:t>
            </a:r>
            <a:r>
              <a:rPr lang="en-US" altLang="en-US" dirty="0"/>
              <a:t>. Tidak </a:t>
            </a:r>
            <a:r>
              <a:rPr lang="en-US" altLang="en-US" dirty="0" err="1"/>
              <a:t>boleh</a:t>
            </a:r>
            <a:r>
              <a:rPr lang="en-US" altLang="en-US" dirty="0"/>
              <a:t> </a:t>
            </a:r>
            <a:r>
              <a:rPr lang="en-US" altLang="en-US" dirty="0" err="1"/>
              <a:t>menyalahgunakan</a:t>
            </a:r>
            <a:r>
              <a:rPr lang="en-US" altLang="en-US" dirty="0"/>
              <a:t> </a:t>
            </a:r>
            <a:r>
              <a:rPr lang="en-US" altLang="en-US" dirty="0" err="1"/>
              <a:t>jabatan</a:t>
            </a:r>
            <a:r>
              <a:rPr lang="en-US" altLang="en-US" dirty="0"/>
              <a:t>, </a:t>
            </a:r>
            <a:r>
              <a:rPr lang="en-US" altLang="en-US" dirty="0" err="1"/>
              <a:t>mengambil</a:t>
            </a:r>
            <a:r>
              <a:rPr lang="en-US" altLang="en-US" dirty="0"/>
              <a:t> </a:t>
            </a:r>
            <a:r>
              <a:rPr lang="en-US" altLang="en-US" dirty="0" err="1"/>
              <a:t>keuntungan</a:t>
            </a:r>
            <a:r>
              <a:rPr lang="en-US" altLang="en-US" dirty="0"/>
              <a:t> </a:t>
            </a:r>
            <a:r>
              <a:rPr lang="en-US" altLang="en-US" dirty="0" err="1"/>
              <a:t>pribadi</a:t>
            </a:r>
            <a:r>
              <a:rPr lang="en-US" altLang="en-US" dirty="0"/>
              <a:t>, </a:t>
            </a:r>
            <a:r>
              <a:rPr lang="en-US" altLang="en-US" dirty="0" err="1"/>
              <a:t>atau</a:t>
            </a:r>
            <a:r>
              <a:rPr lang="en-US" altLang="en-US" dirty="0"/>
              <a:t> </a:t>
            </a:r>
            <a:r>
              <a:rPr lang="en-US" altLang="en-US" dirty="0" err="1"/>
              <a:t>melakukan</a:t>
            </a:r>
            <a:r>
              <a:rPr lang="en-US" altLang="en-US" dirty="0"/>
              <a:t> </a:t>
            </a:r>
            <a:r>
              <a:rPr lang="en-US" altLang="en-US" dirty="0" err="1"/>
              <a:t>tindakan</a:t>
            </a:r>
            <a:r>
              <a:rPr lang="en-US" altLang="en-US" dirty="0"/>
              <a:t> yang </a:t>
            </a:r>
            <a:r>
              <a:rPr lang="en-US" altLang="en-US" dirty="0" err="1"/>
              <a:t>menimbulkan</a:t>
            </a:r>
            <a:r>
              <a:rPr lang="en-US" altLang="en-US" dirty="0"/>
              <a:t> </a:t>
            </a:r>
            <a:r>
              <a:rPr lang="en-US" altLang="en-US" dirty="0" err="1"/>
              <a:t>konflik</a:t>
            </a:r>
            <a:r>
              <a:rPr lang="en-US" altLang="en-US" dirty="0"/>
              <a:t> </a:t>
            </a:r>
            <a:r>
              <a:rPr lang="en-US" altLang="en-US" dirty="0" err="1"/>
              <a:t>kepentingan</a:t>
            </a:r>
            <a:r>
              <a:rPr lang="en-US" altLang="en-US" dirty="0"/>
              <a:t>.</a:t>
            </a:r>
            <a:endParaRPr lang="en-US" altLang="en-US" dirty="0"/>
          </a:p>
          <a:p>
            <a:r>
              <a:rPr lang="en-US" altLang="en-US" dirty="0"/>
              <a:t>3. Duty to Disclose (</a:t>
            </a:r>
            <a:r>
              <a:rPr lang="en-US" altLang="en-US" dirty="0" err="1"/>
              <a:t>Kewajiban</a:t>
            </a:r>
            <a:r>
              <a:rPr lang="en-US" altLang="en-US" dirty="0"/>
              <a:t> </a:t>
            </a:r>
            <a:r>
              <a:rPr lang="en-US" altLang="en-US" dirty="0" err="1"/>
              <a:t>Mengungkapkan</a:t>
            </a:r>
            <a:r>
              <a:rPr lang="en-US" altLang="en-US" dirty="0"/>
              <a:t>)</a:t>
            </a:r>
            <a:endParaRPr lang="en-US" altLang="en-US" dirty="0"/>
          </a:p>
          <a:p>
            <a:r>
              <a:rPr lang="en-US" altLang="en-US" dirty="0" err="1"/>
              <a:t>Direksi</a:t>
            </a:r>
            <a:r>
              <a:rPr lang="en-US" altLang="en-US" dirty="0"/>
              <a:t> </a:t>
            </a:r>
            <a:r>
              <a:rPr lang="en-US" altLang="en-US" dirty="0" err="1"/>
              <a:t>wajib</a:t>
            </a:r>
            <a:r>
              <a:rPr lang="en-US" altLang="en-US" dirty="0"/>
              <a:t> </a:t>
            </a:r>
            <a:r>
              <a:rPr lang="en-US" altLang="en-US" dirty="0" err="1"/>
              <a:t>mengungkapkan</a:t>
            </a:r>
            <a:r>
              <a:rPr lang="en-US" altLang="en-US" dirty="0"/>
              <a:t> </a:t>
            </a:r>
            <a:r>
              <a:rPr lang="en-US" altLang="en-US" dirty="0" err="1"/>
              <a:t>informasi</a:t>
            </a:r>
            <a:r>
              <a:rPr lang="en-US" altLang="en-US" dirty="0"/>
              <a:t> </a:t>
            </a:r>
            <a:r>
              <a:rPr lang="en-US" altLang="en-US" dirty="0" err="1"/>
              <a:t>penting</a:t>
            </a:r>
            <a:r>
              <a:rPr lang="en-US" altLang="en-US" dirty="0"/>
              <a:t>, </a:t>
            </a:r>
            <a:r>
              <a:rPr lang="en-US" altLang="en-US" dirty="0" err="1"/>
              <a:t>terutama</a:t>
            </a:r>
            <a:r>
              <a:rPr lang="en-US" altLang="en-US" dirty="0"/>
              <a:t> </a:t>
            </a:r>
            <a:r>
              <a:rPr lang="en-US" altLang="en-US" dirty="0" err="1"/>
              <a:t>terkait</a:t>
            </a:r>
            <a:r>
              <a:rPr lang="en-US" altLang="en-US" dirty="0"/>
              <a:t> </a:t>
            </a:r>
            <a:r>
              <a:rPr lang="en-US" altLang="en-US" dirty="0" err="1"/>
              <a:t>potensi</a:t>
            </a:r>
            <a:r>
              <a:rPr lang="en-US" altLang="en-US" dirty="0"/>
              <a:t> </a:t>
            </a:r>
            <a:r>
              <a:rPr lang="en-US" altLang="en-US" dirty="0" err="1"/>
              <a:t>konflik</a:t>
            </a:r>
            <a:r>
              <a:rPr lang="en-US" altLang="en-US" dirty="0"/>
              <a:t> </a:t>
            </a:r>
            <a:r>
              <a:rPr lang="en-US" altLang="en-US" dirty="0" err="1"/>
              <a:t>kepentingan</a:t>
            </a:r>
            <a:r>
              <a:rPr lang="en-US" altLang="en-US" dirty="0"/>
              <a:t>, </a:t>
            </a:r>
            <a:r>
              <a:rPr lang="en-US" altLang="en-US" dirty="0" err="1"/>
              <a:t>transaksi</a:t>
            </a:r>
            <a:r>
              <a:rPr lang="en-US" altLang="en-US" dirty="0"/>
              <a:t> material, </a:t>
            </a:r>
            <a:r>
              <a:rPr lang="en-US" altLang="en-US" dirty="0" err="1"/>
              <a:t>atau</a:t>
            </a:r>
            <a:r>
              <a:rPr lang="en-US" altLang="en-US" dirty="0"/>
              <a:t> </a:t>
            </a:r>
            <a:r>
              <a:rPr lang="en-US" altLang="en-US" dirty="0" err="1"/>
              <a:t>kondisi</a:t>
            </a:r>
            <a:r>
              <a:rPr lang="en-US" altLang="en-US" dirty="0"/>
              <a:t> </a:t>
            </a:r>
            <a:r>
              <a:rPr lang="en-US" altLang="en-US" dirty="0" err="1"/>
              <a:t>perseroan</a:t>
            </a:r>
            <a:r>
              <a:rPr lang="en-US" altLang="en-US" dirty="0"/>
              <a:t> yang </a:t>
            </a:r>
            <a:r>
              <a:rPr lang="en-US" altLang="en-US" dirty="0" err="1"/>
              <a:t>perlu</a:t>
            </a:r>
            <a:r>
              <a:rPr lang="en-US" altLang="en-US" dirty="0"/>
              <a:t> </a:t>
            </a:r>
            <a:r>
              <a:rPr lang="en-US" altLang="en-US" dirty="0" err="1"/>
              <a:t>diketahui</a:t>
            </a:r>
            <a:r>
              <a:rPr lang="en-US" altLang="en-US" dirty="0"/>
              <a:t> </a:t>
            </a:r>
            <a:r>
              <a:rPr lang="en-US" altLang="en-US" dirty="0" err="1"/>
              <a:t>pemegang</a:t>
            </a:r>
            <a:r>
              <a:rPr lang="en-US" altLang="en-US" dirty="0"/>
              <a:t> </a:t>
            </a:r>
            <a:r>
              <a:rPr lang="en-US" altLang="en-US" dirty="0" err="1"/>
              <a:t>saham</a:t>
            </a:r>
            <a:r>
              <a:rPr lang="en-US" altLang="en-US" dirty="0"/>
              <a:t> </a:t>
            </a:r>
            <a:r>
              <a:rPr lang="en-US" altLang="en-US" dirty="0" err="1"/>
              <a:t>atau</a:t>
            </a:r>
            <a:r>
              <a:rPr lang="en-US" altLang="en-US" dirty="0"/>
              <a:t> dewan </a:t>
            </a:r>
            <a:r>
              <a:rPr lang="en-US" altLang="en-US" dirty="0" err="1"/>
              <a:t>komisaris</a:t>
            </a:r>
            <a:r>
              <a:rPr lang="en-US" altLang="en-US" dirty="0"/>
              <a:t>.</a:t>
            </a:r>
            <a:endParaRPr lang="en-US" altLang="en-US" dirty="0"/>
          </a:p>
          <a:p>
            <a:r>
              <a:rPr lang="en-US" altLang="en-US" dirty="0"/>
              <a:t>4. Duty to Obey (</a:t>
            </a:r>
            <a:r>
              <a:rPr lang="en-US" altLang="en-US" dirty="0" err="1"/>
              <a:t>Kewajiban</a:t>
            </a:r>
            <a:r>
              <a:rPr lang="en-US" altLang="en-US" dirty="0"/>
              <a:t> </a:t>
            </a:r>
            <a:r>
              <a:rPr lang="en-US" altLang="en-US" dirty="0" err="1"/>
              <a:t>Kepatuhan</a:t>
            </a:r>
            <a:r>
              <a:rPr lang="en-US" altLang="en-US" dirty="0"/>
              <a:t>)</a:t>
            </a:r>
            <a:endParaRPr lang="en-US" altLang="en-US" dirty="0"/>
          </a:p>
          <a:p>
            <a:r>
              <a:rPr lang="en-US" altLang="en-US" dirty="0" err="1"/>
              <a:t>Direksi</a:t>
            </a:r>
            <a:r>
              <a:rPr lang="en-US" altLang="en-US" dirty="0"/>
              <a:t> </a:t>
            </a:r>
            <a:r>
              <a:rPr lang="en-US" altLang="en-US" dirty="0" err="1"/>
              <a:t>harus</a:t>
            </a:r>
            <a:r>
              <a:rPr lang="en-US" altLang="en-US" dirty="0"/>
              <a:t> </a:t>
            </a:r>
            <a:r>
              <a:rPr lang="en-US" altLang="en-US" dirty="0" err="1"/>
              <a:t>mematuhi</a:t>
            </a:r>
            <a:r>
              <a:rPr lang="en-US" altLang="en-US" dirty="0"/>
              <a:t> </a:t>
            </a:r>
            <a:r>
              <a:rPr lang="en-US" altLang="en-US" dirty="0" err="1"/>
              <a:t>anggaran</a:t>
            </a:r>
            <a:r>
              <a:rPr lang="en-US" altLang="en-US" dirty="0"/>
              <a:t> </a:t>
            </a:r>
            <a:r>
              <a:rPr lang="en-US" altLang="en-US" dirty="0" err="1"/>
              <a:t>dasar</a:t>
            </a:r>
            <a:r>
              <a:rPr lang="en-US" altLang="en-US" dirty="0"/>
              <a:t> </a:t>
            </a:r>
            <a:r>
              <a:rPr lang="en-US" altLang="en-US" dirty="0" err="1"/>
              <a:t>perseroan</a:t>
            </a:r>
            <a:r>
              <a:rPr lang="en-US" altLang="en-US" dirty="0"/>
              <a:t>, </a:t>
            </a:r>
            <a:r>
              <a:rPr lang="en-US" altLang="en-US" dirty="0" err="1"/>
              <a:t>peraturan</a:t>
            </a:r>
            <a:r>
              <a:rPr lang="en-US" altLang="en-US" dirty="0"/>
              <a:t> </a:t>
            </a:r>
            <a:r>
              <a:rPr lang="en-US" altLang="en-US" dirty="0" err="1"/>
              <a:t>perundang-undangan</a:t>
            </a:r>
            <a:r>
              <a:rPr lang="en-US" altLang="en-US" dirty="0"/>
              <a:t>, </a:t>
            </a:r>
            <a:r>
              <a:rPr lang="en-US" altLang="en-US" dirty="0" err="1"/>
              <a:t>keputusan</a:t>
            </a:r>
            <a:r>
              <a:rPr lang="en-US" altLang="en-US" dirty="0"/>
              <a:t> RUPS, dan </a:t>
            </a:r>
            <a:r>
              <a:rPr lang="en-US" altLang="en-US" dirty="0" err="1"/>
              <a:t>seluruh</a:t>
            </a:r>
            <a:r>
              <a:rPr lang="en-US" altLang="en-US" dirty="0"/>
              <a:t> </a:t>
            </a:r>
            <a:r>
              <a:rPr lang="en-US" altLang="en-US" dirty="0" err="1"/>
              <a:t>regulasi</a:t>
            </a:r>
            <a:r>
              <a:rPr lang="en-US" altLang="en-US" dirty="0"/>
              <a:t> yang </a:t>
            </a:r>
            <a:r>
              <a:rPr lang="en-US" altLang="en-US" dirty="0" err="1"/>
              <a:t>mengikat</a:t>
            </a:r>
            <a:r>
              <a:rPr lang="en-US" altLang="en-US" dirty="0"/>
              <a:t> </a:t>
            </a:r>
            <a:r>
              <a:rPr lang="en-US" altLang="en-US" dirty="0" err="1"/>
              <a:t>perusahaan</a:t>
            </a:r>
            <a:r>
              <a:rPr lang="en-US" altLang="en-US" dirty="0"/>
              <a:t> </a:t>
            </a:r>
            <a:r>
              <a:rPr lang="en-US" altLang="en-US" dirty="0" err="1"/>
              <a:t>dalam</a:t>
            </a:r>
            <a:r>
              <a:rPr lang="en-US" altLang="en-US" dirty="0"/>
              <a:t> </a:t>
            </a:r>
            <a:r>
              <a:rPr lang="en-US" altLang="en-US" dirty="0" err="1"/>
              <a:t>menjalankan</a:t>
            </a:r>
            <a:r>
              <a:rPr lang="en-US" altLang="en-US" dirty="0"/>
              <a:t> </a:t>
            </a:r>
            <a:r>
              <a:rPr lang="en-US" altLang="en-US" dirty="0" err="1"/>
              <a:t>pengurusan</a:t>
            </a:r>
            <a:r>
              <a:rPr lang="en-US" altLang="en-US" dirty="0"/>
              <a:t>.</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pPr algn="just"/>
            <a:r>
              <a:rPr lang="en-US" altLang="en-US" dirty="0">
                <a:sym typeface="+mn-ea"/>
              </a:rPr>
              <a:t>Contoh Divestasi</a:t>
            </a:r>
            <a:endParaRPr lang="en-US" altLang="en-US" dirty="0">
              <a:solidFill>
                <a:schemeClr val="tx1"/>
              </a:solidFill>
            </a:endParaRPr>
          </a:p>
          <a:p>
            <a:pPr marL="342900" indent="-342900" algn="just">
              <a:buFont typeface="Arial" panose="020B0604020202020204" pitchFamily="34" charset="0"/>
              <a:buChar char="•"/>
            </a:pPr>
            <a:r>
              <a:rPr lang="en-US" altLang="en-US" dirty="0">
                <a:sym typeface="+mn-ea"/>
              </a:rPr>
              <a:t>Divestasi saham Freeport Indonesia kepada Pemerintah Indonesia sebesar 51 persen.</a:t>
            </a:r>
            <a:endParaRPr lang="en-US" altLang="en-US" dirty="0">
              <a:solidFill>
                <a:schemeClr val="tx1"/>
              </a:solidFill>
            </a:endParaRPr>
          </a:p>
          <a:p>
            <a:pPr marL="342900" indent="-342900" algn="just">
              <a:buFont typeface="Arial" panose="020B0604020202020204" pitchFamily="34" charset="0"/>
              <a:buChar char="•"/>
            </a:pPr>
            <a:r>
              <a:rPr lang="en-US" altLang="en-US" dirty="0">
                <a:sym typeface="+mn-ea"/>
              </a:rPr>
              <a:t>Perusahaan multinasional menjual lini produk yang menurun performanya.</a:t>
            </a:r>
            <a:endParaRPr lang="en-US" altLang="en-US"/>
          </a:p>
          <a:p>
            <a:r>
              <a:rPr lang="en-US" altLang="en-US"/>
              <a:t>Dasar Hukum Divestasi</a:t>
            </a:r>
            <a:endParaRPr lang="en-US" altLang="en-US"/>
          </a:p>
          <a:p>
            <a:r>
              <a:rPr lang="en-US" altLang="en-US"/>
              <a:t>UU PT., Peraturan sektoral seperti UU Minerba (kewajiban divestasi saham asing)., POJK terkait transaksi material dan keterbukaan informasi.</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t>1. </a:t>
            </a:r>
            <a:r>
              <a:rPr lang="en-US" altLang="en-US"/>
              <a:t>Tujuan: Agar unit bisnis yang dilepas bisa tumbuh lebih cepat tanpa bergantung pada induk.</a:t>
            </a:r>
            <a:endParaRPr lang="en-US" altLang="en-US"/>
          </a:p>
          <a:p>
            <a:r>
              <a:rPr lang="en-US" altLang="en-US"/>
              <a:t>Menghilangkan beban divisi yang tidak relevan dengan bisnis inti perusahaan induk.</a:t>
            </a:r>
            <a:endParaRPr lang="en-US" altLang="en-US"/>
          </a:p>
          <a:p>
            <a:r>
              <a:rPr lang="en-US" altLang="en-US"/>
              <a:t>Contoh : Unit digital sebuah perusahaan ritel dipisahkan menjadi perusahaan teknologi mandiri agar lebih fleksibel dan mudah mencari pendanaan investor.</a:t>
            </a:r>
            <a:endParaRPr lang="en-US" altLang="en-US"/>
          </a:p>
          <a:p>
            <a:r>
              <a:rPr lang="en-US" altLang="en-US"/>
              <a:t>2. Memberikan kemandirian operasional pada unit bisnis., Namun tetap mempertahankan kontrol atau pengaruh perusahaan induk.</a:t>
            </a:r>
            <a:endParaRPr lang="en-US" altLang="en-US"/>
          </a:p>
          <a:p>
            <a:r>
              <a:rPr lang="en-US" altLang="en-US"/>
              <a:t>contoh Perusahaan makanan memisahkan divisi minumannya menjadi perusahaan baru, tetapi tetap memegang 60% saham agar tetap memperoleh keuntungan dari pertumbuhan perusahaan baru tersebut.</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a:spLocks noGrp="1"/>
          </p:cNvSpPr>
          <p:nvPr>
            <p:ph type="sldImg" idx="2"/>
          </p:nvPr>
        </p:nvSpPr>
        <p:spPr/>
      </p:sp>
      <p:sp>
        <p:nvSpPr>
          <p:cNvPr id="3" name="Text Placeholder 2"/>
          <p:cNvSpPr>
            <a:spLocks noGrp="1"/>
          </p:cNvSpPr>
          <p:nvPr>
            <p:ph type="body" idx="3"/>
          </p:nvPr>
        </p:nvSpPr>
        <p:spPr/>
        <p:txBody>
          <a:bodyPr/>
          <a:p>
            <a:r>
              <a:rPr lang="en-US" altLang="en-US"/>
              <a:t>Menambah modal untuk pengembangan unit bisnis. dan Meningkatkan transparansi dan nilai perusahaan di mata pasar.</a:t>
            </a:r>
            <a:endParaRPr lang="en-US" altLang="en-US"/>
          </a:p>
          <a:p>
            <a:r>
              <a:rPr lang="en-US" altLang="en-US"/>
              <a:t>Contoh sederhana:Divisi logistik sebuah perusahaan besar dipisahkan menjadi entitas baru, lalu perusahaan baru tersebut melakukan IPO sehingga masyarakat bisa membeli sahamnya, namun induk tetap memegang 70%.</a:t>
            </a:r>
            <a:endParaRPr lang="en-US" altLang="en-US"/>
          </a:p>
        </p:txBody>
      </p:sp>
      <p:sp>
        <p:nvSpPr>
          <p:cNvPr id="4" name="Date Placeholder 3"/>
          <p:cNvSpPr>
            <a:spLocks noGrp="1"/>
          </p:cNvSpPr>
          <p:nvPr>
            <p:ph type="dt" idx="1"/>
          </p:nvPr>
        </p:nvSpPr>
        <p:spPr/>
        <p:txBody>
          <a:bodyPr/>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b="1" dirty="0" err="1"/>
              <a:t>Makna</a:t>
            </a:r>
            <a:r>
              <a:rPr lang="en-ID" b="1" dirty="0"/>
              <a:t> </a:t>
            </a:r>
            <a:r>
              <a:rPr lang="en-ID" b="1" dirty="0" err="1"/>
              <a:t>Doktrin</a:t>
            </a:r>
            <a:r>
              <a:rPr lang="en-ID" b="1" dirty="0"/>
              <a:t> </a:t>
            </a:r>
            <a:r>
              <a:rPr lang="en-ID" b="1" i="1" dirty="0"/>
              <a:t>Piercing the Corporate Veil</a:t>
            </a:r>
            <a:endParaRPr lang="en-ID" b="1" dirty="0"/>
          </a:p>
          <a:p>
            <a:r>
              <a:rPr lang="en-ID" dirty="0" err="1"/>
              <a:t>Doktrin</a:t>
            </a:r>
            <a:r>
              <a:rPr lang="en-ID" dirty="0"/>
              <a:t> </a:t>
            </a:r>
            <a:r>
              <a:rPr lang="en-ID" dirty="0" err="1"/>
              <a:t>ini</a:t>
            </a:r>
            <a:r>
              <a:rPr lang="en-ID" dirty="0"/>
              <a:t> </a:t>
            </a:r>
            <a:r>
              <a:rPr lang="en-ID" dirty="0" err="1"/>
              <a:t>digunakan</a:t>
            </a:r>
            <a:r>
              <a:rPr lang="en-ID" dirty="0"/>
              <a:t> </a:t>
            </a:r>
            <a:r>
              <a:rPr lang="en-ID" b="1" dirty="0" err="1"/>
              <a:t>ketika</a:t>
            </a:r>
            <a:r>
              <a:rPr lang="en-ID" b="1" dirty="0"/>
              <a:t> </a:t>
            </a:r>
            <a:r>
              <a:rPr lang="en-ID" b="1" dirty="0" err="1"/>
              <a:t>perseroan</a:t>
            </a:r>
            <a:r>
              <a:rPr lang="en-ID" b="1" dirty="0"/>
              <a:t> </a:t>
            </a:r>
            <a:r>
              <a:rPr lang="en-ID" b="1" dirty="0" err="1"/>
              <a:t>dipakai</a:t>
            </a:r>
            <a:r>
              <a:rPr lang="en-ID" b="1" dirty="0"/>
              <a:t> </a:t>
            </a:r>
            <a:r>
              <a:rPr lang="en-ID" b="1" dirty="0" err="1"/>
              <a:t>sebagai</a:t>
            </a:r>
            <a:r>
              <a:rPr lang="en-ID" b="1" dirty="0"/>
              <a:t> </a:t>
            </a:r>
            <a:r>
              <a:rPr lang="en-ID" b="1" dirty="0" err="1"/>
              <a:t>tameng</a:t>
            </a:r>
            <a:r>
              <a:rPr lang="en-ID" dirty="0"/>
              <a:t> </a:t>
            </a:r>
            <a:r>
              <a:rPr lang="en-ID" dirty="0" err="1"/>
              <a:t>untuk</a:t>
            </a:r>
            <a:r>
              <a:rPr lang="en-ID" dirty="0"/>
              <a:t> </a:t>
            </a:r>
            <a:r>
              <a:rPr lang="en-ID" dirty="0" err="1"/>
              <a:t>melakukan</a:t>
            </a:r>
            <a:r>
              <a:rPr lang="en-ID" dirty="0"/>
              <a:t> </a:t>
            </a:r>
            <a:r>
              <a:rPr lang="en-ID" dirty="0" err="1"/>
              <a:t>tindakan</a:t>
            </a:r>
            <a:r>
              <a:rPr lang="en-ID" dirty="0"/>
              <a:t> </a:t>
            </a:r>
            <a:r>
              <a:rPr lang="en-ID" dirty="0" err="1"/>
              <a:t>melawan</a:t>
            </a:r>
            <a:r>
              <a:rPr lang="en-ID" dirty="0"/>
              <a:t> </a:t>
            </a:r>
            <a:r>
              <a:rPr lang="en-ID" dirty="0" err="1"/>
              <a:t>hukum</a:t>
            </a:r>
            <a:r>
              <a:rPr lang="en-ID" dirty="0"/>
              <a:t>, </a:t>
            </a:r>
            <a:r>
              <a:rPr lang="en-ID" dirty="0" err="1"/>
              <a:t>penipuan</a:t>
            </a:r>
            <a:r>
              <a:rPr lang="en-ID" dirty="0"/>
              <a:t>, </a:t>
            </a:r>
            <a:r>
              <a:rPr lang="en-ID" dirty="0" err="1"/>
              <a:t>penggelapan</a:t>
            </a:r>
            <a:r>
              <a:rPr lang="en-ID" dirty="0"/>
              <a:t> </a:t>
            </a:r>
            <a:r>
              <a:rPr lang="en-ID" dirty="0" err="1"/>
              <a:t>aset</a:t>
            </a:r>
            <a:r>
              <a:rPr lang="en-ID" dirty="0"/>
              <a:t>, </a:t>
            </a:r>
            <a:r>
              <a:rPr lang="en-ID" dirty="0" err="1"/>
              <a:t>atau</a:t>
            </a:r>
            <a:r>
              <a:rPr lang="en-ID" dirty="0"/>
              <a:t> </a:t>
            </a:r>
            <a:r>
              <a:rPr lang="en-ID" dirty="0" err="1"/>
              <a:t>perbuatan</a:t>
            </a:r>
            <a:r>
              <a:rPr lang="en-ID" dirty="0"/>
              <a:t> yang </a:t>
            </a:r>
            <a:r>
              <a:rPr lang="en-ID" dirty="0" err="1"/>
              <a:t>merugikan</a:t>
            </a:r>
            <a:r>
              <a:rPr lang="en-ID" dirty="0"/>
              <a:t> </a:t>
            </a:r>
            <a:r>
              <a:rPr lang="en-ID" dirty="0" err="1"/>
              <a:t>pihak</a:t>
            </a:r>
            <a:r>
              <a:rPr lang="en-ID" dirty="0"/>
              <a:t> lain. Dalam </a:t>
            </a:r>
            <a:r>
              <a:rPr lang="en-ID" dirty="0" err="1"/>
              <a:t>situasi</a:t>
            </a:r>
            <a:r>
              <a:rPr lang="en-ID" dirty="0"/>
              <a:t> </a:t>
            </a:r>
            <a:r>
              <a:rPr lang="en-ID" dirty="0" err="1"/>
              <a:t>seperti</a:t>
            </a:r>
            <a:r>
              <a:rPr lang="en-ID" dirty="0"/>
              <a:t> </a:t>
            </a:r>
            <a:r>
              <a:rPr lang="en-ID" dirty="0" err="1"/>
              <a:t>itu</a:t>
            </a:r>
            <a:r>
              <a:rPr lang="en-ID" dirty="0"/>
              <a:t>, </a:t>
            </a:r>
            <a:r>
              <a:rPr lang="en-ID" dirty="0" err="1"/>
              <a:t>pengadilan</a:t>
            </a:r>
            <a:r>
              <a:rPr lang="en-ID" dirty="0"/>
              <a:t> </a:t>
            </a:r>
            <a:r>
              <a:rPr lang="en-ID" dirty="0" err="1"/>
              <a:t>dapat</a:t>
            </a:r>
            <a:r>
              <a:rPr lang="en-ID" dirty="0"/>
              <a:t> “</a:t>
            </a:r>
            <a:r>
              <a:rPr lang="en-ID" dirty="0" err="1"/>
              <a:t>menembus</a:t>
            </a:r>
            <a:r>
              <a:rPr lang="en-ID" dirty="0"/>
              <a:t> </a:t>
            </a:r>
            <a:r>
              <a:rPr lang="en-ID" dirty="0" err="1"/>
              <a:t>tirai</a:t>
            </a:r>
            <a:r>
              <a:rPr lang="en-ID" dirty="0"/>
              <a:t> </a:t>
            </a:r>
            <a:r>
              <a:rPr lang="en-ID" dirty="0" err="1"/>
              <a:t>korporasi</a:t>
            </a:r>
            <a:r>
              <a:rPr lang="en-ID" dirty="0"/>
              <a:t>” dan </a:t>
            </a:r>
            <a:r>
              <a:rPr lang="en-ID" dirty="0" err="1"/>
              <a:t>meminta</a:t>
            </a:r>
            <a:r>
              <a:rPr lang="en-ID" dirty="0"/>
              <a:t> </a:t>
            </a:r>
            <a:r>
              <a:rPr lang="en-ID" dirty="0" err="1"/>
              <a:t>pertanggungjawaban</a:t>
            </a:r>
            <a:r>
              <a:rPr lang="en-ID" dirty="0"/>
              <a:t> </a:t>
            </a:r>
            <a:r>
              <a:rPr lang="en-ID" b="1" dirty="0"/>
              <a:t>personal</a:t>
            </a:r>
            <a:r>
              <a:rPr lang="en-ID" dirty="0"/>
              <a:t> </a:t>
            </a:r>
            <a:r>
              <a:rPr lang="en-ID" dirty="0" err="1"/>
              <a:t>kepada</a:t>
            </a:r>
            <a:r>
              <a:rPr lang="en-ID" dirty="0"/>
              <a:t> </a:t>
            </a:r>
            <a:r>
              <a:rPr lang="en-ID" dirty="0" err="1"/>
              <a:t>pemilik</a:t>
            </a:r>
            <a:r>
              <a:rPr lang="en-ID" dirty="0"/>
              <a:t> </a:t>
            </a:r>
            <a:r>
              <a:rPr lang="en-ID" dirty="0" err="1"/>
              <a:t>saham</a:t>
            </a:r>
            <a:r>
              <a:rPr lang="en-ID" dirty="0"/>
              <a:t> </a:t>
            </a:r>
            <a:r>
              <a:rPr lang="en-ID" dirty="0" err="1"/>
              <a:t>atau</a:t>
            </a:r>
            <a:r>
              <a:rPr lang="en-ID" dirty="0"/>
              <a:t> </a:t>
            </a:r>
            <a:r>
              <a:rPr lang="en-ID" dirty="0" err="1"/>
              <a:t>direksi</a:t>
            </a:r>
            <a:r>
              <a:rPr lang="en-ID" dirty="0"/>
              <a:t>.</a:t>
            </a:r>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HKB24413</a:t>
            </a: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a:t>
            </a:r>
            <a:r>
              <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HUKUM PERUSAHAAN – KOPERASI</a:t>
            </a:r>
            <a:endParaRPr kumimoji="0" 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0" y="2204864"/>
            <a:ext cx="9144000" cy="1322070"/>
          </a:xfrm>
          <a:prstGeom prst="rect">
            <a:avLst/>
          </a:prstGeom>
          <a:noFill/>
        </p:spPr>
        <p:txBody>
          <a:bodyPr wrap="square" lIns="91440" tIns="45720" rIns="91440" bIns="45720">
            <a:spAutoFit/>
          </a:bodyPr>
          <a:lstStyle/>
          <a:p>
            <a:pPr algn="ctr"/>
            <a:r>
              <a:rPr lang="en-US" alt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Restrukturisasi Perusahaan</a:t>
            </a:r>
            <a:endParaRPr lang="en-US" alt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rPr>
              <a:t>12</a:t>
            </a:r>
            <a:endParaRPr lang="en-US" sz="4000" b="1" dirty="0">
              <a:ln w="19050">
                <a:solidFill>
                  <a:schemeClr val="tx2">
                    <a:tint val="1000"/>
                  </a:schemeClr>
                </a:solidFill>
                <a:prstDash val="solid"/>
              </a:ln>
              <a:solidFill>
                <a:srgbClr val="002060"/>
              </a:solidFill>
              <a:effectLst>
                <a:outerShdw blurRad="50800" dist="38100" algn="l" rotWithShape="0">
                  <a:prstClr val="black">
                    <a:alpha val="40000"/>
                  </a:prstClr>
                </a:outerShdw>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761990"/>
          </a:xfrm>
        </p:spPr>
        <p:txBody>
          <a:bodyPr>
            <a:noAutofit/>
          </a:bodyPr>
          <a:lstStyle/>
          <a:p>
            <a:pPr algn="ctr"/>
            <a:r>
              <a:rPr lang="en-US" altLang="en-US" sz="2400" dirty="0">
                <a:solidFill>
                  <a:schemeClr val="tx1"/>
                </a:solidFill>
              </a:rPr>
              <a:t>Jenis-Jenis Merger dalam Literature Ekonomi</a:t>
            </a:r>
            <a:endParaRPr lang="en-US" altLang="en-US" sz="2400" dirty="0">
              <a:solidFill>
                <a:schemeClr val="tx1"/>
              </a:solidFill>
            </a:endParaRPr>
          </a:p>
          <a:p>
            <a:pPr algn="just"/>
            <a:endParaRPr lang="en-US" altLang="en-US" sz="2400" dirty="0">
              <a:solidFill>
                <a:schemeClr val="tx1"/>
              </a:solidFill>
            </a:endParaRPr>
          </a:p>
          <a:p>
            <a:pPr marL="457200" indent="-457200" algn="just">
              <a:buAutoNum type="arabicPeriod"/>
            </a:pPr>
            <a:r>
              <a:rPr lang="en-US" altLang="en-US" sz="2400" dirty="0">
                <a:solidFill>
                  <a:schemeClr val="tx1"/>
                </a:solidFill>
              </a:rPr>
              <a:t>Merger Horizontal – penggabungan antarperusahaan dalam industri sama.</a:t>
            </a:r>
            <a:endParaRPr lang="en-US" altLang="en-US" sz="2400" dirty="0">
              <a:solidFill>
                <a:schemeClr val="tx1"/>
              </a:solidFill>
            </a:endParaRPr>
          </a:p>
          <a:p>
            <a:pPr marL="457200" indent="-457200" algn="just">
              <a:buAutoNum type="arabicPeriod"/>
            </a:pPr>
            <a:r>
              <a:rPr lang="en-US" altLang="en-US" sz="2400" dirty="0">
                <a:solidFill>
                  <a:schemeClr val="tx1"/>
                </a:solidFill>
              </a:rPr>
              <a:t>Merger Vertikal – penggabungan antara perusahaan dalam rantai pasok (supplier + manufacturer).</a:t>
            </a:r>
            <a:endParaRPr lang="en-US" altLang="en-US" sz="2400" dirty="0">
              <a:solidFill>
                <a:schemeClr val="tx1"/>
              </a:solidFill>
            </a:endParaRPr>
          </a:p>
          <a:p>
            <a:pPr marL="457200" indent="-457200" algn="just">
              <a:buAutoNum type="arabicPeriod"/>
            </a:pPr>
            <a:r>
              <a:rPr lang="en-US" altLang="en-US" sz="2400" dirty="0">
                <a:solidFill>
                  <a:schemeClr val="tx1"/>
                </a:solidFill>
              </a:rPr>
              <a:t>Merger Konglomerat – perusahaan beda sektor.</a:t>
            </a:r>
            <a:endParaRPr lang="en-US" altLang="en-US" sz="2400" dirty="0">
              <a:solidFill>
                <a:schemeClr val="tx1"/>
              </a:solidFill>
            </a:endParaRPr>
          </a:p>
          <a:p>
            <a:pPr marL="457200" indent="-457200" algn="just">
              <a:buAutoNum type="arabicPeriod"/>
            </a:pPr>
            <a:r>
              <a:rPr lang="en-US" altLang="en-US" sz="2400" dirty="0">
                <a:solidFill>
                  <a:schemeClr val="tx1"/>
                </a:solidFill>
              </a:rPr>
              <a:t>Merger Ekstensi Pasar – memperluas jangkauan pasar.</a:t>
            </a:r>
            <a:endParaRPr lang="en-US" altLang="en-US" sz="2400" dirty="0">
              <a:solidFill>
                <a:schemeClr val="tx1"/>
              </a:solidFill>
            </a:endParaRPr>
          </a:p>
          <a:p>
            <a:pPr marL="457200" indent="-457200" algn="just">
              <a:buAutoNum type="arabicPeriod"/>
            </a:pPr>
            <a:r>
              <a:rPr lang="en-US" altLang="en-US" sz="2400" dirty="0">
                <a:solidFill>
                  <a:schemeClr val="tx1"/>
                </a:solidFill>
              </a:rPr>
              <a:t>Merger Ekstensi Produk – memperluas lini produk perusahaan.</a:t>
            </a:r>
            <a:endParaRPr lang="en-US" altLang="en-US" sz="24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94970" y="549910"/>
            <a:ext cx="8437245" cy="5737225"/>
          </a:xfrm>
        </p:spPr>
        <p:txBody>
          <a:bodyPr>
            <a:noAutofit/>
          </a:bodyPr>
          <a:lstStyle/>
          <a:p>
            <a:pPr algn="ctr"/>
            <a:r>
              <a:rPr lang="en-US" altLang="en-US" sz="2300" dirty="0">
                <a:solidFill>
                  <a:schemeClr val="tx1"/>
                </a:solidFill>
              </a:rPr>
              <a:t>Contoh Kasus Merger di Indonesia</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Bank Mandiri (merger 4 bank negara).</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Merger XL dan Axis dalam industri telekomunikasi.</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Merger Bank Syariah Mandiri + BNI Syariah + BRI Syariah menjadi Bank Syariah Indonesia (BSI).</a:t>
            </a:r>
            <a:endParaRPr lang="en-US" altLang="en-US" sz="23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Konsolidasi / Peleburan: Pengertian dan Karakteristik</a:t>
            </a:r>
            <a:endParaRPr lang="en-US" altLang="en-US" sz="2200" dirty="0">
              <a:solidFill>
                <a:schemeClr val="tx1"/>
              </a:solidFill>
            </a:endParaRPr>
          </a:p>
          <a:p>
            <a:pPr algn="just"/>
            <a:endParaRPr lang="en-US" altLang="en-US" sz="2200" dirty="0">
              <a:solidFill>
                <a:schemeClr val="tx1"/>
              </a:solidFill>
            </a:endParaRPr>
          </a:p>
          <a:p>
            <a:pPr marL="342900" indent="-342900" algn="just">
              <a:buFont typeface="Wingdings" panose="05000000000000000000" charset="0"/>
              <a:buChar char="Ø"/>
            </a:pPr>
            <a:r>
              <a:rPr lang="en-US" altLang="en-US" sz="2200" dirty="0">
                <a:solidFill>
                  <a:schemeClr val="tx1"/>
                </a:solidFill>
              </a:rPr>
              <a:t>Konsolidasi adalah peleburan 2 atau lebih perusahaan menjadi satu entitas baru.</a:t>
            </a:r>
            <a:endParaRPr lang="en-US" altLang="en-US" sz="2200" dirty="0">
              <a:solidFill>
                <a:schemeClr val="tx1"/>
              </a:solidFill>
            </a:endParaRPr>
          </a:p>
          <a:p>
            <a:pPr marL="342900" indent="-342900" algn="just">
              <a:buFont typeface="Wingdings" panose="05000000000000000000" charset="0"/>
              <a:buChar char="Ø"/>
            </a:pPr>
            <a:r>
              <a:rPr lang="en-US" altLang="en-US" sz="2200" dirty="0">
                <a:solidFill>
                  <a:schemeClr val="tx1"/>
                </a:solidFill>
              </a:rPr>
              <a:t>Semua perusahaan lama bubar.</a:t>
            </a:r>
            <a:endParaRPr lang="en-US" altLang="en-US" sz="2200" dirty="0">
              <a:solidFill>
                <a:schemeClr val="tx1"/>
              </a:solidFill>
            </a:endParaRPr>
          </a:p>
          <a:p>
            <a:pPr marL="342900" indent="-342900" algn="just">
              <a:buFont typeface="Wingdings" panose="05000000000000000000" charset="0"/>
              <a:buChar char="Ø"/>
            </a:pPr>
            <a:r>
              <a:rPr lang="en-US" altLang="en-US" sz="2200" dirty="0">
                <a:solidFill>
                  <a:schemeClr val="tx1"/>
                </a:solidFill>
              </a:rPr>
              <a:t>Konsolidasi menata ulang struktur kepemilikan dari awal.</a:t>
            </a:r>
            <a:endParaRPr lang="en-US" altLang="en-US" sz="2200" dirty="0">
              <a:solidFill>
                <a:schemeClr val="tx1"/>
              </a:solidFill>
            </a:endParaRPr>
          </a:p>
          <a:p>
            <a:pPr marL="342900" indent="-342900" algn="just">
              <a:buFont typeface="Wingdings" panose="05000000000000000000" charset="0"/>
              <a:buChar char="Ø"/>
            </a:pPr>
            <a:r>
              <a:rPr lang="en-US" altLang="en-US" sz="2200" dirty="0">
                <a:solidFill>
                  <a:schemeClr val="tx1"/>
                </a:solidFill>
              </a:rPr>
              <a:t>Biasanya digunakan ketika perusahaan memiliki kedudukan setara.</a:t>
            </a:r>
            <a:endParaRPr lang="en-US" altLang="en-US" sz="22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478155"/>
            <a:ext cx="8712835" cy="5680710"/>
          </a:xfrm>
        </p:spPr>
        <p:txBody>
          <a:bodyPr>
            <a:noAutofit/>
          </a:bodyPr>
          <a:lstStyle/>
          <a:p>
            <a:pPr algn="ctr"/>
            <a:r>
              <a:rPr lang="en-US" altLang="en-US" sz="2100" dirty="0">
                <a:solidFill>
                  <a:schemeClr val="tx1"/>
                </a:solidFill>
              </a:rPr>
              <a:t>Keunggulan dan Kekurangan Konsolidasi</a:t>
            </a:r>
            <a:endParaRPr lang="en-US" altLang="en-US" sz="2100" dirty="0">
              <a:solidFill>
                <a:schemeClr val="tx1"/>
              </a:solidFill>
            </a:endParaRPr>
          </a:p>
          <a:p>
            <a:pPr algn="just"/>
            <a:r>
              <a:rPr lang="en-US" altLang="en-US" sz="2100" dirty="0">
                <a:solidFill>
                  <a:schemeClr val="tx1"/>
                </a:solidFill>
              </a:rPr>
              <a:t>Keunggulan:</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Entitas baru dapat membangun identitas, budaya, dan struktur organisasi berbeda.</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Meningkatkan efisiensi dan sinergi.</a:t>
            </a:r>
            <a:endParaRPr lang="en-US" altLang="en-US" sz="2100" dirty="0">
              <a:solidFill>
                <a:schemeClr val="tx1"/>
              </a:solidFill>
            </a:endParaRPr>
          </a:p>
          <a:p>
            <a:pPr marL="342900" indent="-342900" algn="just">
              <a:buFont typeface="Arial" panose="020B0604020202020204" pitchFamily="34" charset="0"/>
              <a:buChar char="•"/>
            </a:pPr>
            <a:endParaRPr lang="en-US" altLang="en-US" sz="2100" dirty="0">
              <a:solidFill>
                <a:schemeClr val="tx1"/>
              </a:solidFill>
            </a:endParaRPr>
          </a:p>
          <a:p>
            <a:pPr algn="just"/>
            <a:r>
              <a:rPr lang="en-US" altLang="en-US" sz="2100" dirty="0">
                <a:solidFill>
                  <a:schemeClr val="tx1"/>
                </a:solidFill>
              </a:rPr>
              <a:t>Kekurangan:</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Proses hukum dan administrasi lebih kompleks.</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Resistensi karyawan dan manajemen lama.</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Integrasi sistem membutuhkan waktu lama.</a:t>
            </a:r>
            <a:endParaRPr lang="en-US" altLang="en-US" sz="2100" dirty="0">
              <a:solidFill>
                <a:schemeClr val="tx1"/>
              </a:solidFill>
            </a:endParaRPr>
          </a:p>
          <a:p>
            <a:pPr algn="just">
              <a:buFont typeface="Arial" panose="020B0604020202020204" pitchFamily="34" charset="0"/>
            </a:pPr>
            <a:endParaRPr lang="en-US" altLang="en-US" sz="2100" dirty="0">
              <a:solidFill>
                <a:schemeClr val="tx1"/>
              </a:solidFill>
            </a:endParaRPr>
          </a:p>
          <a:p>
            <a:pPr algn="just">
              <a:buFont typeface="Arial" panose="020B0604020202020204" pitchFamily="34" charset="0"/>
            </a:pPr>
            <a:r>
              <a:rPr lang="en-US" altLang="en-US" sz="2100" dirty="0">
                <a:solidFill>
                  <a:schemeClr val="tx1"/>
                </a:solidFill>
              </a:rPr>
              <a:t>Contoh Konsolidasi</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Pembentukan Bank Mandiri dianggap sebagai salah satu contoh konsolidasi terbaik dalam sejarah perbankan Indonesia.</a:t>
            </a:r>
            <a:endParaRPr lang="en-US" altLang="en-US" sz="2100" dirty="0">
              <a:solidFill>
                <a:schemeClr val="tx1"/>
              </a:solidFill>
            </a:endParaRPr>
          </a:p>
          <a:p>
            <a:pPr marL="342900" indent="-342900" algn="just">
              <a:buFont typeface="Arial" panose="020B0604020202020204" pitchFamily="34" charset="0"/>
              <a:buChar char="•"/>
            </a:pPr>
            <a:r>
              <a:rPr lang="en-US" altLang="en-US" sz="2100" dirty="0">
                <a:solidFill>
                  <a:schemeClr val="tx1"/>
                </a:solidFill>
              </a:rPr>
              <a:t>Konsolidasi perusahaan logistik antar-BUMN.</a:t>
            </a:r>
            <a:endParaRPr lang="en-US" altLang="en-US" sz="2100" dirty="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Akuisisi / Pengambilalihan: Konsep Utama</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Akuisisi adalah tindakan korporasi dengan mengambilalih saham atau aset perusahaan lain sehingga terjadi perubahan kontrol.</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Berbeda dengan merger, perusahaan target tetap berdiri.</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Umumnya digunakan untuk ekspansi cepat tanpa membubarkan perusahaan target.</a:t>
            </a:r>
            <a:endParaRPr lang="en-US" altLang="en-US" sz="2200" dirty="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460" y="549910"/>
            <a:ext cx="8712835" cy="5680710"/>
          </a:xfrm>
        </p:spPr>
        <p:txBody>
          <a:bodyPr>
            <a:noAutofit/>
          </a:bodyPr>
          <a:lstStyle/>
          <a:p>
            <a:pPr algn="ctr"/>
            <a:r>
              <a:rPr lang="en-US" altLang="en-US" sz="2200" dirty="0">
                <a:solidFill>
                  <a:schemeClr val="tx1"/>
                </a:solidFill>
              </a:rPr>
              <a:t>Jenis-Jenis Akuisisi</a:t>
            </a:r>
            <a:endParaRPr lang="en-US" altLang="en-US" sz="2200" dirty="0">
              <a:solidFill>
                <a:schemeClr val="tx1"/>
              </a:solidFill>
            </a:endParaRPr>
          </a:p>
          <a:p>
            <a:pPr algn="just"/>
            <a:endParaRPr lang="en-US" altLang="en-US" sz="2200" dirty="0">
              <a:solidFill>
                <a:schemeClr val="tx1"/>
              </a:solidFill>
            </a:endParaRPr>
          </a:p>
          <a:p>
            <a:pPr marL="457200" indent="-457200" algn="just">
              <a:buAutoNum type="arabicPeriod"/>
            </a:pPr>
            <a:r>
              <a:rPr lang="en-US" altLang="en-US" sz="2200" dirty="0">
                <a:solidFill>
                  <a:schemeClr val="tx1"/>
                </a:solidFill>
              </a:rPr>
              <a:t>Akuisisi Saham: pengambilalihan mayoritas saham.</a:t>
            </a:r>
            <a:endParaRPr lang="en-US" altLang="en-US" sz="2200" dirty="0">
              <a:solidFill>
                <a:schemeClr val="tx1"/>
              </a:solidFill>
            </a:endParaRPr>
          </a:p>
          <a:p>
            <a:pPr marL="457200" indent="-457200" algn="just">
              <a:buAutoNum type="arabicPeriod"/>
            </a:pPr>
            <a:r>
              <a:rPr lang="en-US" altLang="en-US" sz="2200" dirty="0">
                <a:solidFill>
                  <a:schemeClr val="tx1"/>
                </a:solidFill>
              </a:rPr>
              <a:t>Akuisisi Aset: hanya aset tertentu (pabrik, mesin, lisensi).</a:t>
            </a:r>
            <a:endParaRPr lang="en-US" altLang="en-US" sz="2200" dirty="0">
              <a:solidFill>
                <a:schemeClr val="tx1"/>
              </a:solidFill>
            </a:endParaRPr>
          </a:p>
          <a:p>
            <a:pPr marL="457200" indent="-457200" algn="just">
              <a:buAutoNum type="arabicPeriod"/>
            </a:pPr>
            <a:r>
              <a:rPr lang="en-US" altLang="en-US" sz="2200" dirty="0">
                <a:solidFill>
                  <a:schemeClr val="tx1"/>
                </a:solidFill>
              </a:rPr>
              <a:t>Akuisisi Friendly: disetujui manajemen target.</a:t>
            </a:r>
            <a:endParaRPr lang="en-US" altLang="en-US" sz="2200" dirty="0">
              <a:solidFill>
                <a:schemeClr val="tx1"/>
              </a:solidFill>
            </a:endParaRPr>
          </a:p>
          <a:p>
            <a:pPr marL="457200" indent="-457200" algn="just">
              <a:buAutoNum type="arabicPeriod"/>
            </a:pPr>
            <a:r>
              <a:rPr lang="en-US" altLang="en-US" sz="2200" dirty="0">
                <a:solidFill>
                  <a:schemeClr val="tx1"/>
                </a:solidFill>
              </a:rPr>
              <a:t>Akuisisi Hostile: mengambil alih tanpa persetujuan manajemen (umum di pasar modal).</a:t>
            </a:r>
            <a:endParaRPr lang="en-US" altLang="en-US" sz="2200" dirty="0">
              <a:solidFill>
                <a:schemeClr val="tx1"/>
              </a:solidFill>
            </a:endParaRPr>
          </a:p>
          <a:p>
            <a:pPr marL="457200" indent="-457200" algn="just">
              <a:buAutoNum type="arabicPeriod"/>
            </a:pPr>
            <a:endParaRPr lang="en-US" altLang="en-US" sz="2200" dirty="0">
              <a:solidFill>
                <a:schemeClr val="tx1"/>
              </a:solidFill>
            </a:endParaRPr>
          </a:p>
          <a:p>
            <a:pPr algn="just"/>
            <a:r>
              <a:rPr lang="en-US" altLang="en-US" sz="2200" dirty="0">
                <a:solidFill>
                  <a:schemeClr val="tx1"/>
                </a:solidFill>
              </a:rPr>
              <a:t>Contoh Kasus Akuisisi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Akuisisi Freeport oleh Pemerintah Indonesia melalui Inalum.</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Akuisisi Tokopedia oleh Gojek untuk membentuk GoTo Group.</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Akuisisi Danone terhadap Aqua.</a:t>
            </a:r>
            <a:endParaRPr lang="en-US" altLang="en-US" sz="2200" dirty="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3370" y="549275"/>
            <a:ext cx="8427720" cy="5472430"/>
          </a:xfrm>
        </p:spPr>
        <p:txBody>
          <a:bodyPr>
            <a:normAutofit/>
          </a:bodyPr>
          <a:lstStyle/>
          <a:p>
            <a:pPr algn="ctr"/>
            <a:r>
              <a:rPr lang="en-US" altLang="en-US" sz="2300" dirty="0">
                <a:solidFill>
                  <a:schemeClr val="tx1"/>
                </a:solidFill>
              </a:rPr>
              <a:t>Divestasi: Konsep dan Peran Strategis</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Divestasi adalah tindakan pelepasan aset, unit bisnis, atau saham untuk kepentingan strategi perusahaan.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Digunakan untuk restrukturisasi portofolio usaha.</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Divestasi dapat meningkatkan fokus perusahaan pada core business</a:t>
            </a:r>
            <a:endParaRPr lang="en-US" altLang="en-US" sz="2300" dirty="0">
              <a:solidFill>
                <a:schemeClr val="tx1"/>
              </a:solidFill>
            </a:endParaRPr>
          </a:p>
        </p:txBody>
      </p:sp>
    </p:spTree>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95275" y="621030"/>
            <a:ext cx="8524875" cy="5829935"/>
          </a:xfrm>
        </p:spPr>
        <p:txBody>
          <a:bodyPr>
            <a:noAutofit/>
          </a:bodyPr>
          <a:lstStyle/>
          <a:p>
            <a:pPr algn="ctr"/>
            <a:r>
              <a:rPr lang="en-US" altLang="en-US" sz="2300" dirty="0">
                <a:solidFill>
                  <a:schemeClr val="tx1"/>
                </a:solidFill>
              </a:rPr>
              <a:t>Jenis Divestasi</a:t>
            </a:r>
            <a:endParaRPr lang="en-US" altLang="en-US" sz="2300" dirty="0">
              <a:solidFill>
                <a:schemeClr val="tx1"/>
              </a:solidFill>
            </a:endParaRPr>
          </a:p>
          <a:p>
            <a:pPr algn="just"/>
            <a:endParaRPr lang="en-US" altLang="en-US" sz="2300" dirty="0">
              <a:solidFill>
                <a:schemeClr val="tx1"/>
              </a:solidFill>
            </a:endParaRPr>
          </a:p>
          <a:p>
            <a:pPr marL="457200" indent="-457200" algn="just">
              <a:buAutoNum type="arabicPeriod"/>
            </a:pPr>
            <a:r>
              <a:rPr lang="en-US" altLang="en-US" sz="2300" dirty="0">
                <a:solidFill>
                  <a:schemeClr val="tx1"/>
                </a:solidFill>
              </a:rPr>
              <a:t>Divestasi Aset – Penjualan aset perusahaan yang tidak lagi produktif atau tidak strategis, untuk meningkatkan efisiensi dan memperoleh dana segar.</a:t>
            </a:r>
            <a:endParaRPr lang="en-US" altLang="en-US" sz="2300" dirty="0">
              <a:solidFill>
                <a:schemeClr val="tx1"/>
              </a:solidFill>
            </a:endParaRPr>
          </a:p>
          <a:p>
            <a:pPr marL="457200" indent="-457200" algn="just">
              <a:buAutoNum type="arabicPeriod"/>
            </a:pPr>
            <a:r>
              <a:rPr lang="en-US" altLang="en-US" sz="2300" dirty="0">
                <a:solidFill>
                  <a:schemeClr val="tx1"/>
                </a:solidFill>
              </a:rPr>
              <a:t>Divestasi Unit Bisnis – Pelepasan atau penjualan satu unit bisnis atau anak perusahaan agar perusahaan induk dapat fokus pada lini usaha inti.</a:t>
            </a:r>
            <a:endParaRPr lang="en-US" altLang="en-US" sz="2300" dirty="0">
              <a:solidFill>
                <a:schemeClr val="tx1"/>
              </a:solidFill>
            </a:endParaRPr>
          </a:p>
          <a:p>
            <a:pPr marL="457200" indent="-457200" algn="just">
              <a:buAutoNum type="arabicPeriod"/>
            </a:pPr>
            <a:r>
              <a:rPr lang="en-US" altLang="en-US" sz="2300" dirty="0">
                <a:solidFill>
                  <a:schemeClr val="tx1"/>
                </a:solidFill>
              </a:rPr>
              <a:t>Divestasi Saham – Penjualan sebagian atau seluruh kepemilikan saham perusahaan kepada investor lain atau ke publik, biasanya untuk mendapatkan modal atau mengurangi risiko.</a:t>
            </a:r>
            <a:endParaRPr lang="en-US" altLang="en-US" sz="2300" dirty="0">
              <a:solidFill>
                <a:schemeClr val="tx1"/>
              </a:solidFill>
            </a:endParaRPr>
          </a:p>
          <a:p>
            <a:pPr marL="457200" indent="-457200" algn="just">
              <a:buAutoNum type="arabicPeriod"/>
            </a:pPr>
            <a:r>
              <a:rPr lang="en-US" altLang="en-US" sz="2300" dirty="0">
                <a:solidFill>
                  <a:schemeClr val="tx1"/>
                </a:solidFill>
              </a:rPr>
              <a:t>Divestasi Wajib – Divestasi yang dilakukan karena ketentuan regulasi pemerintah. Misalnya di sektor Minerba, perusahaan asing diwajibkan melepas sebagian sahamnya kepada pihak nasional.</a:t>
            </a:r>
            <a:endParaRPr lang="en-US" altLang="en-US" sz="2300" dirty="0">
              <a:solidFill>
                <a:schemeClr val="tx1"/>
              </a:solidFill>
            </a:endParaRPr>
          </a:p>
          <a:p>
            <a:pPr algn="just"/>
            <a:endParaRPr lang="en-US" altLang="en-US" sz="2300" dirty="0">
              <a:solidFill>
                <a:schemeClr val="tx1"/>
              </a:solidFill>
            </a:endParaRPr>
          </a:p>
        </p:txBody>
      </p:sp>
    </p:spTree>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79705" y="620395"/>
            <a:ext cx="8731885" cy="5400675"/>
          </a:xfrm>
        </p:spPr>
        <p:txBody>
          <a:bodyPr>
            <a:noAutofit/>
          </a:bodyPr>
          <a:lstStyle/>
          <a:p>
            <a:pPr algn="ctr"/>
            <a:r>
              <a:rPr lang="en-US" altLang="en-US" sz="2200" dirty="0">
                <a:solidFill>
                  <a:schemeClr val="tx1"/>
                </a:solidFill>
              </a:rPr>
              <a:t>Spin-off: Konsep dan Pengaturan</a:t>
            </a:r>
            <a:endParaRPr lang="en-US" altLang="en-US" sz="2200" dirty="0">
              <a:solidFill>
                <a:schemeClr val="tx1"/>
              </a:solidFill>
            </a:endParaRPr>
          </a:p>
          <a:p>
            <a:pPr algn="just"/>
            <a:endParaRPr lang="en-US" altLang="en-US" sz="2200" dirty="0">
              <a:solidFill>
                <a:schemeClr val="tx1"/>
              </a:solidFill>
            </a:endParaRPr>
          </a:p>
          <a:p>
            <a:pPr marL="342900" indent="-342900" algn="just">
              <a:buFont typeface="Wingdings" panose="05000000000000000000" charset="0"/>
              <a:buChar char="Ø"/>
            </a:pPr>
            <a:r>
              <a:rPr lang="en-US" altLang="en-US" sz="2200" dirty="0">
                <a:solidFill>
                  <a:schemeClr val="tx1"/>
                </a:solidFill>
              </a:rPr>
              <a:t>Spin-off adalah pemisahan unit usaha menjadi entitas baru dengan pemindahan aset, karyawan, dan operasional tertentu.</a:t>
            </a:r>
            <a:endParaRPr lang="en-US" altLang="en-US" sz="2200" dirty="0">
              <a:solidFill>
                <a:schemeClr val="tx1"/>
              </a:solidFill>
            </a:endParaRPr>
          </a:p>
          <a:p>
            <a:pPr algn="just"/>
            <a:endParaRPr lang="en-US" altLang="en-US" sz="2200" dirty="0">
              <a:solidFill>
                <a:schemeClr val="tx1"/>
              </a:solidFill>
            </a:endParaRPr>
          </a:p>
          <a:p>
            <a:pPr marL="342900" indent="-342900" algn="just">
              <a:buFont typeface="Wingdings" panose="05000000000000000000" charset="0"/>
              <a:buChar char="Ø"/>
            </a:pPr>
            <a:r>
              <a:rPr lang="en-US" altLang="en-US" sz="2200" dirty="0">
                <a:solidFill>
                  <a:schemeClr val="tx1"/>
                </a:solidFill>
              </a:rPr>
              <a:t>Tidak membubarkan perusahaan induk.</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Digunakan untuk:</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Fokus bisnis</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Persiapan IPO anak perusahaan</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Menarik investor baru</a:t>
            </a:r>
            <a:endParaRPr lang="en-US" altLang="en-US" sz="2200" dirty="0">
              <a:solidFill>
                <a:schemeClr val="tx1"/>
              </a:solidFill>
            </a:endParaRPr>
          </a:p>
        </p:txBody>
      </p:sp>
    </p:spTree>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43230" y="549275"/>
            <a:ext cx="8317230" cy="5741670"/>
          </a:xfrm>
        </p:spPr>
        <p:txBody>
          <a:bodyPr>
            <a:normAutofit fontScale="25000"/>
          </a:bodyPr>
          <a:lstStyle/>
          <a:p>
            <a:pPr algn="ctr">
              <a:lnSpc>
                <a:spcPct val="107000"/>
              </a:lnSpc>
              <a:spcAft>
                <a:spcPts val="800"/>
              </a:spcAft>
            </a:pPr>
            <a:r>
              <a:rPr lang="en-US" altLang="en-US" sz="8000" dirty="0">
                <a:solidFill>
                  <a:schemeClr val="tx1"/>
                </a:solidFill>
              </a:rPr>
              <a:t>Jenis Spin-off dan Model Pelaksanaannya</a:t>
            </a:r>
            <a:endParaRPr lang="en-US" altLang="en-US" sz="8000" dirty="0">
              <a:solidFill>
                <a:schemeClr val="tx1"/>
              </a:solidFill>
            </a:endParaRPr>
          </a:p>
          <a:p>
            <a:pPr marL="457200" indent="-457200" algn="just">
              <a:lnSpc>
                <a:spcPct val="107000"/>
              </a:lnSpc>
              <a:spcAft>
                <a:spcPts val="800"/>
              </a:spcAft>
              <a:buAutoNum type="arabicPeriod"/>
            </a:pPr>
            <a:r>
              <a:rPr lang="en-US" altLang="en-US" sz="8000" dirty="0">
                <a:solidFill>
                  <a:schemeClr val="tx1"/>
                </a:solidFill>
              </a:rPr>
              <a:t>Full Spin-off: perusahaan baru sepenuhnya mandiri.</a:t>
            </a:r>
            <a:endParaRPr lang="en-US" altLang="en-US" sz="8000" dirty="0">
              <a:solidFill>
                <a:schemeClr val="tx1"/>
              </a:solidFill>
            </a:endParaRPr>
          </a:p>
          <a:p>
            <a:pPr marL="767715" indent="-286385" algn="just">
              <a:lnSpc>
                <a:spcPct val="107000"/>
              </a:lnSpc>
              <a:spcAft>
                <a:spcPts val="800"/>
              </a:spcAft>
              <a:buFont typeface="Arial" panose="020B0604020202020204" pitchFamily="34" charset="0"/>
              <a:buChar char="•"/>
            </a:pPr>
            <a:r>
              <a:rPr lang="en-US" altLang="en-US" sz="8000" dirty="0">
                <a:solidFill>
                  <a:schemeClr val="tx1"/>
                </a:solidFill>
              </a:rPr>
              <a:t>Perusahaan induk tidak lagi memiliki saham di perusahaan baru</a:t>
            </a:r>
            <a:endParaRPr lang="en-US" altLang="en-US" sz="8000" dirty="0">
              <a:solidFill>
                <a:schemeClr val="tx1"/>
              </a:solidFill>
            </a:endParaRPr>
          </a:p>
          <a:p>
            <a:pPr marL="767715" indent="-286385" algn="just">
              <a:lnSpc>
                <a:spcPct val="107000"/>
              </a:lnSpc>
              <a:spcAft>
                <a:spcPts val="800"/>
              </a:spcAft>
              <a:buFont typeface="Arial" panose="020B0604020202020204" pitchFamily="34" charset="0"/>
              <a:buChar char="•"/>
            </a:pPr>
            <a:r>
              <a:rPr lang="en-US" altLang="en-US" sz="8000" dirty="0">
                <a:solidFill>
                  <a:schemeClr val="tx1"/>
                </a:solidFill>
              </a:rPr>
              <a:t>Aset, karyawan, dan kegiatan usaha tertentu dipindahkan ke perusahaan baru.</a:t>
            </a:r>
            <a:endParaRPr lang="en-US" altLang="en-US" sz="8000" dirty="0">
              <a:solidFill>
                <a:schemeClr val="tx1"/>
              </a:solidFill>
            </a:endParaRPr>
          </a:p>
          <a:p>
            <a:pPr marL="767715" indent="-286385" algn="just">
              <a:lnSpc>
                <a:spcPct val="107000"/>
              </a:lnSpc>
              <a:spcAft>
                <a:spcPts val="800"/>
              </a:spcAft>
              <a:buFont typeface="Arial" panose="020B0604020202020204" pitchFamily="34" charset="0"/>
              <a:buChar char="•"/>
            </a:pPr>
            <a:r>
              <a:rPr lang="en-US" altLang="en-US" sz="8000" dirty="0">
                <a:solidFill>
                  <a:schemeClr val="tx1"/>
                </a:solidFill>
              </a:rPr>
              <a:t>Perusahaan baru memiliki manajemen, laporan keuangan, dan strategi bisnis sendiri.</a:t>
            </a:r>
            <a:endParaRPr lang="en-US" altLang="en-US" sz="8000" dirty="0">
              <a:solidFill>
                <a:schemeClr val="tx1"/>
              </a:solidFill>
            </a:endParaRPr>
          </a:p>
          <a:p>
            <a:pPr marL="457200" indent="-457200" algn="just">
              <a:lnSpc>
                <a:spcPct val="107000"/>
              </a:lnSpc>
              <a:spcAft>
                <a:spcPts val="800"/>
              </a:spcAft>
              <a:buFont typeface="+mj-lt"/>
              <a:buAutoNum type="arabicPeriod" startAt="2"/>
            </a:pPr>
            <a:r>
              <a:rPr lang="en-US" altLang="en-US" sz="8000" dirty="0">
                <a:solidFill>
                  <a:schemeClr val="tx1"/>
                </a:solidFill>
              </a:rPr>
              <a:t>Partial Spin-off: induk masih memegang sebagian saham.</a:t>
            </a:r>
            <a:endParaRPr lang="en-US" altLang="en-US" sz="8000" dirty="0">
              <a:solidFill>
                <a:schemeClr val="tx1"/>
              </a:solidFill>
            </a:endParaRPr>
          </a:p>
          <a:p>
            <a:pPr marL="754380" indent="-260350" algn="just">
              <a:lnSpc>
                <a:spcPct val="107000"/>
              </a:lnSpc>
              <a:spcAft>
                <a:spcPts val="800"/>
              </a:spcAft>
              <a:buFont typeface="Arial" panose="020B0604020202020204" pitchFamily="34" charset="0"/>
              <a:buChar char="•"/>
            </a:pPr>
            <a:r>
              <a:rPr lang="en-US" altLang="en-US" sz="8000" dirty="0">
                <a:solidFill>
                  <a:schemeClr val="tx1"/>
                </a:solidFill>
              </a:rPr>
              <a:t>Perusahaan baru berdiri terpisah, tetapi tetap berada di bawah pengawasan induk.Biasanya induk memegang 20%–80% saham.</a:t>
            </a:r>
            <a:endParaRPr lang="en-US" altLang="en-US" sz="8000" dirty="0">
              <a:solidFill>
                <a:schemeClr val="tx1"/>
              </a:solidFill>
            </a:endParaRPr>
          </a:p>
          <a:p>
            <a:pPr marL="754380" indent="-260350" algn="just">
              <a:lnSpc>
                <a:spcPct val="107000"/>
              </a:lnSpc>
              <a:spcAft>
                <a:spcPts val="800"/>
              </a:spcAft>
              <a:buFont typeface="Arial" panose="020B0604020202020204" pitchFamily="34" charset="0"/>
              <a:buChar char="•"/>
            </a:pPr>
            <a:r>
              <a:rPr lang="en-US" altLang="en-US" sz="8000" dirty="0">
                <a:solidFill>
                  <a:schemeClr val="tx1"/>
                </a:solidFill>
              </a:rPr>
              <a:t>Perusahaan baru dapat menerima investor lain, tetapi induk tetap pemegang saham utama.</a:t>
            </a:r>
            <a:endParaRPr lang="en-US" altLang="en-US" sz="8000" dirty="0">
              <a:solidFill>
                <a:schemeClr val="tx1"/>
              </a:solidFill>
            </a:endParaRPr>
          </a:p>
          <a:p>
            <a:pPr marL="754380" indent="-260350" algn="just">
              <a:lnSpc>
                <a:spcPct val="107000"/>
              </a:lnSpc>
              <a:spcAft>
                <a:spcPts val="800"/>
              </a:spcAft>
              <a:buFont typeface="Arial" panose="020B0604020202020204" pitchFamily="34" charset="0"/>
              <a:buChar char="•"/>
            </a:pPr>
            <a:r>
              <a:rPr lang="en-US" altLang="en-US" sz="8000" dirty="0">
                <a:solidFill>
                  <a:schemeClr val="tx1"/>
                </a:solidFill>
              </a:rPr>
              <a:t>Equity Carve-out: perusahaan baru dijual ke publik melalui IPO.</a:t>
            </a:r>
            <a:endParaRPr lang="en-US" altLang="en-US" sz="8000" dirty="0">
              <a:solidFill>
                <a:schemeClr val="tx1"/>
              </a:solidFill>
            </a:endParaRP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7480" y="469900"/>
            <a:ext cx="8691880" cy="5730875"/>
          </a:xfrm>
        </p:spPr>
        <p:txBody>
          <a:bodyPr>
            <a:noAutofit/>
          </a:bodyPr>
          <a:lstStyle/>
          <a:p>
            <a:pPr algn="ctr">
              <a:buFont typeface="Arial" panose="020B0604020202020204" pitchFamily="34" charset="0"/>
            </a:pPr>
            <a:r>
              <a:rPr lang="en-US" altLang="en-US" sz="2200" dirty="0">
                <a:solidFill>
                  <a:schemeClr val="tx1"/>
                </a:solidFill>
              </a:rPr>
              <a:t>Pengertian Restrukturisasi Perusahaan</a:t>
            </a:r>
            <a:endParaRPr lang="en-US" altLang="en-US" sz="2200" dirty="0">
              <a:solidFill>
                <a:schemeClr val="tx1"/>
              </a:solidFill>
            </a:endParaRPr>
          </a:p>
          <a:p>
            <a:pPr algn="just">
              <a:buFont typeface="Arial" panose="020B0604020202020204" pitchFamily="34" charset="0"/>
            </a:pPr>
            <a:endParaRPr lang="en-US" altLang="en-US" sz="2200" dirty="0">
              <a:solidFill>
                <a:schemeClr val="tx1"/>
              </a:solidFill>
            </a:endParaRPr>
          </a:p>
          <a:p>
            <a:pPr algn="just">
              <a:buFont typeface="Arial" panose="020B0604020202020204" pitchFamily="34" charset="0"/>
            </a:pPr>
            <a:r>
              <a:rPr lang="en-US" altLang="en-US" sz="2200" dirty="0">
                <a:solidFill>
                  <a:schemeClr val="tx1"/>
                </a:solidFill>
              </a:rPr>
              <a:t>Restrukturisasi adalah proses penataan ulang struktur internal perusahaan untuk mencapai efisiensi, keberlanjutan, dan daya saing.</a:t>
            </a:r>
            <a:endParaRPr lang="en-US" altLang="en-US" sz="2200" dirty="0">
              <a:solidFill>
                <a:schemeClr val="tx1"/>
              </a:solidFill>
            </a:endParaRPr>
          </a:p>
          <a:p>
            <a:pPr algn="just">
              <a:buFont typeface="Arial" panose="020B0604020202020204" pitchFamily="34" charset="0"/>
            </a:pPr>
            <a:endParaRPr lang="en-US" altLang="en-US" sz="2200" dirty="0">
              <a:solidFill>
                <a:schemeClr val="tx1"/>
              </a:solidFill>
            </a:endParaRPr>
          </a:p>
          <a:p>
            <a:pPr algn="just">
              <a:buFont typeface="Arial" panose="020B0604020202020204" pitchFamily="34" charset="0"/>
            </a:pPr>
            <a:r>
              <a:rPr lang="en-US" altLang="en-US" sz="2200" dirty="0">
                <a:solidFill>
                  <a:schemeClr val="tx1"/>
                </a:solidFill>
              </a:rPr>
              <a:t>Meliputi restrukturisasi:</a:t>
            </a:r>
            <a:endParaRPr lang="en-US" altLang="en-US" sz="2200" dirty="0">
              <a:solidFill>
                <a:schemeClr val="tx1"/>
              </a:solidFill>
            </a:endParaRPr>
          </a:p>
          <a:p>
            <a:pPr marL="457200" indent="-457200" algn="just">
              <a:buFont typeface="Arial" panose="020B0604020202020204" pitchFamily="34" charset="0"/>
              <a:buAutoNum type="arabicPeriod"/>
            </a:pPr>
            <a:r>
              <a:rPr lang="en-US" altLang="en-US" sz="2200" dirty="0">
                <a:solidFill>
                  <a:schemeClr val="tx1"/>
                </a:solidFill>
              </a:rPr>
              <a:t>Organisasi (perubahan struktur jabatan, divisi, kewenangan).</a:t>
            </a:r>
            <a:endParaRPr lang="en-US" altLang="en-US" sz="2200" dirty="0">
              <a:solidFill>
                <a:schemeClr val="tx1"/>
              </a:solidFill>
            </a:endParaRPr>
          </a:p>
          <a:p>
            <a:pPr marL="457200" indent="-457200" algn="just">
              <a:buFont typeface="Arial" panose="020B0604020202020204" pitchFamily="34" charset="0"/>
              <a:buAutoNum type="arabicPeriod"/>
            </a:pPr>
            <a:r>
              <a:rPr lang="en-US" altLang="en-US" sz="2200" dirty="0">
                <a:solidFill>
                  <a:schemeClr val="tx1"/>
                </a:solidFill>
              </a:rPr>
              <a:t>Operasional (perubahan proses bisnis, model produksi, teknologi).</a:t>
            </a:r>
            <a:endParaRPr lang="en-US" altLang="en-US" sz="2200" dirty="0">
              <a:solidFill>
                <a:schemeClr val="tx1"/>
              </a:solidFill>
            </a:endParaRPr>
          </a:p>
          <a:p>
            <a:pPr marL="457200" indent="-457200" algn="just">
              <a:buFont typeface="Arial" panose="020B0604020202020204" pitchFamily="34" charset="0"/>
              <a:buAutoNum type="arabicPeriod"/>
            </a:pPr>
            <a:r>
              <a:rPr lang="en-US" altLang="en-US" sz="2200" dirty="0">
                <a:solidFill>
                  <a:schemeClr val="tx1"/>
                </a:solidFill>
              </a:rPr>
              <a:t>Keuangan (penataan modal, pengelolaan utang, refinancing).</a:t>
            </a:r>
            <a:endParaRPr lang="en-US" altLang="en-US" sz="2200" dirty="0">
              <a:solidFill>
                <a:schemeClr val="tx1"/>
              </a:solidFill>
            </a:endParaRPr>
          </a:p>
          <a:p>
            <a:pPr marL="457200" indent="-457200" algn="just">
              <a:buFont typeface="Arial" panose="020B0604020202020204" pitchFamily="34" charset="0"/>
              <a:buAutoNum type="arabicPeriod"/>
            </a:pPr>
            <a:r>
              <a:rPr lang="en-US" altLang="en-US" sz="2200" dirty="0">
                <a:solidFill>
                  <a:schemeClr val="tx1"/>
                </a:solidFill>
              </a:rPr>
              <a:t>Kepemilikan (merger, akuisisi, spin-off, divestasi).</a:t>
            </a:r>
            <a:endParaRPr lang="en-US" altLang="en-US" sz="2200" dirty="0">
              <a:solidFill>
                <a:schemeClr val="tx1"/>
              </a:solidFill>
            </a:endParaRPr>
          </a:p>
          <a:p>
            <a:pPr algn="just">
              <a:buFont typeface="Arial" panose="020B0604020202020204" pitchFamily="34" charset="0"/>
            </a:pPr>
            <a:endParaRPr lang="en-US" altLang="en-US" sz="2200" dirty="0">
              <a:solidFill>
                <a:schemeClr val="tx1"/>
              </a:solidFill>
            </a:endParaRPr>
          </a:p>
          <a:p>
            <a:pPr algn="just">
              <a:buFont typeface="Arial" panose="020B0604020202020204" pitchFamily="34" charset="0"/>
            </a:pPr>
            <a:r>
              <a:rPr lang="en-US" altLang="en-US" sz="2200" dirty="0">
                <a:solidFill>
                  <a:schemeClr val="tx1"/>
                </a:solidFill>
              </a:rPr>
              <a:t>Dalam literatur hukum bisnis, restrukturisasi disebut sebagai tindakan korporasi (corporate action) yang mengubah bentuk, struktur, atau kepemilikan perusahaan</a:t>
            </a:r>
            <a:endParaRPr lang="en-US" altLang="en-US" sz="2200" dirty="0">
              <a:solidFill>
                <a:schemeClr val="tx1"/>
              </a:solidFill>
            </a:endParaRPr>
          </a:p>
        </p:txBody>
      </p:sp>
    </p:spTree>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marL="457200" indent="-457200" algn="just">
              <a:buFont typeface="+mj-lt"/>
              <a:buAutoNum type="arabicPeriod" startAt="3"/>
            </a:pPr>
            <a:r>
              <a:rPr lang="en-US" altLang="en-US" sz="2200">
                <a:solidFill>
                  <a:schemeClr val="tx1"/>
                </a:solidFill>
              </a:rPr>
              <a:t>Equity carve-out adalah spin-off di mana perusahaan baru dijual atau dilepas sebagian sahamnya kepada publik melalui IPO (Initial Public Offering).</a:t>
            </a:r>
            <a:endParaRPr lang="en-US" altLang="en-US" sz="2200">
              <a:solidFill>
                <a:schemeClr val="tx1"/>
              </a:solidFill>
            </a:endParaRPr>
          </a:p>
          <a:p>
            <a:pPr marL="817245" indent="-351155" algn="just">
              <a:buFont typeface="Arial" panose="020B0604020202020204" pitchFamily="34" charset="0"/>
              <a:buChar char="•"/>
            </a:pPr>
            <a:r>
              <a:rPr lang="en-US" altLang="en-US" sz="2200">
                <a:solidFill>
                  <a:schemeClr val="tx1"/>
                </a:solidFill>
              </a:rPr>
              <a:t>Perusahaan baru menjadi anak perusahaan, tetapi sahamnya diperdagangkan di bursa.</a:t>
            </a:r>
            <a:endParaRPr lang="en-US" altLang="en-US" sz="2200">
              <a:solidFill>
                <a:schemeClr val="tx1"/>
              </a:solidFill>
            </a:endParaRPr>
          </a:p>
          <a:p>
            <a:pPr marL="817245" indent="-351155" algn="just">
              <a:buFont typeface="Arial" panose="020B0604020202020204" pitchFamily="34" charset="0"/>
              <a:buChar char="•"/>
            </a:pPr>
            <a:r>
              <a:rPr lang="en-US" altLang="en-US" sz="2200">
                <a:solidFill>
                  <a:schemeClr val="tx1"/>
                </a:solidFill>
              </a:rPr>
              <a:t>Induk tetap pemegang saham mayoritas, tetapi masyarakat dapat membeli saham perusahaan baru.</a:t>
            </a:r>
            <a:endParaRPr lang="en-US" altLang="en-US" sz="2200">
              <a:solidFill>
                <a:schemeClr val="tx1"/>
              </a:solidFill>
            </a:endParaRPr>
          </a:p>
          <a:p>
            <a:pPr marL="817245" indent="-351155" algn="just">
              <a:buFont typeface="Arial" panose="020B0604020202020204" pitchFamily="34" charset="0"/>
              <a:buChar char="•"/>
            </a:pPr>
            <a:r>
              <a:rPr lang="en-US" altLang="en-US" sz="2200">
                <a:solidFill>
                  <a:schemeClr val="tx1"/>
                </a:solidFill>
              </a:rPr>
              <a:t>Tujuan utamanya adalah mendapatkan pendanaan dari pasar modal.</a:t>
            </a:r>
            <a:endParaRPr lang="en-US" altLang="en-US" sz="2200">
              <a:solidFill>
                <a:schemeClr val="tx1"/>
              </a:solidFill>
            </a:endParaRPr>
          </a:p>
        </p:txBody>
      </p:sp>
    </p:spTree>
  </p:cSld>
  <p:clrMapOvr>
    <a:masterClrMapping/>
  </p:clrMapOvr>
  <p:transition spd="slow">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algn="ctr"/>
            <a:r>
              <a:rPr lang="en-US" altLang="en-US" sz="2200" dirty="0">
                <a:solidFill>
                  <a:schemeClr val="tx1"/>
                </a:solidFill>
              </a:rPr>
              <a:t>Analisis Perbandingan Bentuk Restrukturisasi</a:t>
            </a:r>
            <a:endParaRPr lang="en-US" altLang="en-US" sz="2200" dirty="0">
              <a:solidFill>
                <a:schemeClr val="tx1"/>
              </a:solidFill>
            </a:endParaRPr>
          </a:p>
          <a:p>
            <a:pPr algn="just"/>
            <a:endParaRPr lang="en-US" altLang="en-US" sz="2200" dirty="0">
              <a:solidFill>
                <a:schemeClr val="tx1"/>
              </a:solidFill>
            </a:endParaRPr>
          </a:p>
        </p:txBody>
      </p:sp>
      <p:pic>
        <p:nvPicPr>
          <p:cNvPr id="3" name="Picture 2"/>
          <p:cNvPicPr>
            <a:picLocks noChangeAspect="1"/>
          </p:cNvPicPr>
          <p:nvPr/>
        </p:nvPicPr>
        <p:blipFill>
          <a:blip r:embed="rId1"/>
          <a:stretch>
            <a:fillRect/>
          </a:stretch>
        </p:blipFill>
        <p:spPr>
          <a:xfrm>
            <a:off x="102870" y="1555750"/>
            <a:ext cx="8839835" cy="3745865"/>
          </a:xfrm>
          <a:prstGeom prst="rect">
            <a:avLst/>
          </a:prstGeom>
        </p:spPr>
      </p:pic>
    </p:spTree>
  </p:cSld>
  <p:clrMapOvr>
    <a:masterClrMapping/>
  </p:clrMapOvr>
  <p:transition spd="slow">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03530" y="655320"/>
            <a:ext cx="8563610" cy="5833745"/>
          </a:xfrm>
        </p:spPr>
        <p:txBody>
          <a:bodyPr>
            <a:noAutofit/>
          </a:bodyPr>
          <a:lstStyle/>
          <a:p>
            <a:pPr algn="ctr"/>
            <a:r>
              <a:rPr lang="en-US" altLang="en-US" sz="2300">
                <a:solidFill>
                  <a:schemeClr val="tx1"/>
                </a:solidFill>
              </a:rPr>
              <a:t>Kesimpulan Umum dan Relevansi Akademik</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Restrukturisasi perusahaan adalah instrumen strategis untuk pertumbuhan, efisiensi, dan daya saing.</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Memiliki konsekuensi hukum yang besar sehingga membutuhkan due diligence dan persetujuan organ perusahaan.</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Mahasiswa perlu memahami aspek hukum, ekonomi, dan strategi dalam setiap bentuk restrukturisasi.</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Dalam praktik, restrukturisasi sering menjadi strategi penyelamatan perusahaan, transformasi bisnis, dan ekspansi usaha.</a:t>
            </a:r>
            <a:endParaRPr lang="en-US" altLang="en-US" sz="2300">
              <a:solidFill>
                <a:schemeClr val="tx1"/>
              </a:solidFill>
            </a:endParaRPr>
          </a:p>
        </p:txBody>
      </p:sp>
    </p:spTree>
  </p:cSld>
  <p:clrMapOvr>
    <a:masterClrMapping/>
  </p:clrMapOvr>
  <p:transition spd="slow">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1305" y="499110"/>
            <a:ext cx="8539480" cy="5793740"/>
          </a:xfrm>
        </p:spPr>
        <p:txBody>
          <a:bodyPr>
            <a:noAutofit/>
          </a:bodyPr>
          <a:p>
            <a:pPr algn="ctr"/>
            <a:r>
              <a:rPr lang="en-US" altLang="en-US" sz="1900">
                <a:solidFill>
                  <a:schemeClr val="tx1"/>
                </a:solidFill>
              </a:rPr>
              <a:t>Studi Kasus</a:t>
            </a:r>
            <a:endParaRPr lang="en-US" altLang="en-US" sz="1900">
              <a:solidFill>
                <a:schemeClr val="tx1"/>
              </a:solidFill>
            </a:endParaRPr>
          </a:p>
          <a:p>
            <a:pPr algn="just"/>
            <a:r>
              <a:rPr lang="en-US" altLang="en-US" sz="1900">
                <a:solidFill>
                  <a:schemeClr val="tx1"/>
                </a:solidFill>
              </a:rPr>
              <a:t>PT Nusantara Energi memiliki beberapa unit bisnis: pertambangan, pembangkit listrik, dan logistik. Dalam tiga tahun terakhir, unit logistik terus merugi akibat tingginya biaya operasional dan persaingan ketat. Selain itu, pemerintah mewajibkan perusahaan tambang untuk melakukan divestasi sebagian saham kepada pihak nasional. Manajemen sedang mempertimbangkan dua opsi:</a:t>
            </a:r>
            <a:endParaRPr lang="en-US" altLang="en-US" sz="1900">
              <a:solidFill>
                <a:schemeClr val="tx1"/>
              </a:solidFill>
            </a:endParaRPr>
          </a:p>
          <a:p>
            <a:pPr marL="457200" indent="-457200" algn="just">
              <a:buAutoNum type="arabicPeriod"/>
            </a:pPr>
            <a:r>
              <a:rPr lang="en-US" altLang="en-US" sz="1900">
                <a:solidFill>
                  <a:schemeClr val="tx1"/>
                </a:solidFill>
              </a:rPr>
              <a:t>Menjual unit logistik (divestasi unit bisnis)</a:t>
            </a:r>
            <a:endParaRPr lang="en-US" altLang="en-US" sz="1900">
              <a:solidFill>
                <a:schemeClr val="tx1"/>
              </a:solidFill>
            </a:endParaRPr>
          </a:p>
          <a:p>
            <a:pPr marL="457200" indent="-457200" algn="just">
              <a:buAutoNum type="arabicPeriod"/>
            </a:pPr>
            <a:r>
              <a:rPr lang="en-US" altLang="en-US" sz="1900">
                <a:solidFill>
                  <a:schemeClr val="tx1"/>
                </a:solidFill>
              </a:rPr>
              <a:t>Menjual sebagian saham perusahaan induk di unit tambang (divestasi saham wajib).</a:t>
            </a:r>
            <a:endParaRPr lang="en-US" altLang="en-US" sz="1900">
              <a:solidFill>
                <a:schemeClr val="tx1"/>
              </a:solidFill>
            </a:endParaRPr>
          </a:p>
          <a:p>
            <a:pPr algn="just"/>
            <a:endParaRPr lang="en-US" altLang="en-US" sz="1900">
              <a:solidFill>
                <a:schemeClr val="tx1"/>
              </a:solidFill>
            </a:endParaRPr>
          </a:p>
          <a:p>
            <a:pPr algn="just"/>
            <a:r>
              <a:rPr lang="en-US" altLang="en-US" sz="1900">
                <a:solidFill>
                  <a:schemeClr val="tx1"/>
                </a:solidFill>
              </a:rPr>
              <a:t>Pertanyaan:</a:t>
            </a:r>
            <a:endParaRPr lang="en-US" altLang="en-US" sz="1900">
              <a:solidFill>
                <a:schemeClr val="tx1"/>
              </a:solidFill>
            </a:endParaRPr>
          </a:p>
          <a:p>
            <a:pPr marL="457200" indent="-457200" algn="just">
              <a:buAutoNum type="arabicPeriod"/>
            </a:pPr>
            <a:r>
              <a:rPr lang="en-US" altLang="en-US" sz="1900">
                <a:solidFill>
                  <a:schemeClr val="tx1"/>
                </a:solidFill>
              </a:rPr>
              <a:t>Berdasarkan kondisi perusahaan, opsi divestasi mana yang paling tepat dilakukan terlebih dahulu? Jelaskan alasannya.</a:t>
            </a:r>
            <a:endParaRPr lang="en-US" altLang="en-US" sz="1900">
              <a:solidFill>
                <a:schemeClr val="tx1"/>
              </a:solidFill>
            </a:endParaRPr>
          </a:p>
          <a:p>
            <a:pPr marL="457200" indent="-457200" algn="just">
              <a:buAutoNum type="arabicPeriod"/>
            </a:pPr>
            <a:r>
              <a:rPr lang="en-US" altLang="en-US" sz="1900">
                <a:solidFill>
                  <a:schemeClr val="tx1"/>
                </a:solidFill>
              </a:rPr>
              <a:t>Apa risiko jangka pendek dan jangka panjang dari masing-masing opsi divestasi bagi PT Nusantara Energi?</a:t>
            </a:r>
            <a:endParaRPr lang="en-US" altLang="en-US" sz="1900">
              <a:solidFill>
                <a:schemeClr val="tx1"/>
              </a:solidFill>
            </a:endParaRPr>
          </a:p>
          <a:p>
            <a:pPr marL="457200" indent="-457200" algn="just">
              <a:buAutoNum type="arabicPeriod"/>
            </a:pPr>
            <a:r>
              <a:rPr lang="en-US" altLang="en-US" sz="1900">
                <a:solidFill>
                  <a:schemeClr val="tx1"/>
                </a:solidFill>
              </a:rPr>
              <a:t>Jika Anda adalah konsultan manajemen, strategi apa yang Anda rekomendasikan agar proses divestasi tidak mengganggu operasional inti perusahaan?</a:t>
            </a:r>
            <a:endParaRPr lang="en-US" altLang="en-US" sz="1900">
              <a:solidFill>
                <a:schemeClr val="tx1"/>
              </a:solidFill>
            </a:endParaRPr>
          </a:p>
        </p:txBody>
      </p:sp>
    </p:spTree>
  </p:cSld>
  <p:clrMapOvr>
    <a:masterClrMapping/>
  </p:clrMapOvr>
  <p:transition spd="slow">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61620" y="466725"/>
            <a:ext cx="8642350" cy="5581650"/>
          </a:xfrm>
        </p:spPr>
        <p:txBody>
          <a:bodyPr>
            <a:noAutofit/>
          </a:bodyPr>
          <a:p>
            <a:pPr algn="ctr"/>
            <a:r>
              <a:rPr lang="en-US" altLang="en-US" sz="1850">
                <a:solidFill>
                  <a:schemeClr val="tx1"/>
                </a:solidFill>
              </a:rPr>
              <a:t>Studi Kasus</a:t>
            </a:r>
            <a:endParaRPr lang="en-US" altLang="en-US" sz="1850">
              <a:solidFill>
                <a:schemeClr val="tx1"/>
              </a:solidFill>
            </a:endParaRPr>
          </a:p>
          <a:p>
            <a:pPr algn="just"/>
            <a:r>
              <a:rPr lang="en-US" altLang="en-US" sz="1850">
                <a:solidFill>
                  <a:schemeClr val="tx1"/>
                </a:solidFill>
              </a:rPr>
              <a:t>PT Harmoni Farma adalah perusahaan farmasi besar yang memiliki tiga portofolio utama: obat generik, alat kesehatan, dan suplemen herbal. Dalam lima tahun terakhir, penjualan suplemen herbal meningkat pesat, sementara bisnis alat kesehatan makin menurun akibat persaingan produk impor berharga rendah. Selain itu, perusahaan membutuhkan modal tambahan untuk ekspansi pabrik obat generik yang permintaannya tinggi.</a:t>
            </a:r>
            <a:endParaRPr lang="en-US" altLang="en-US" sz="1850">
              <a:solidFill>
                <a:schemeClr val="tx1"/>
              </a:solidFill>
            </a:endParaRPr>
          </a:p>
          <a:p>
            <a:pPr algn="just"/>
            <a:r>
              <a:rPr lang="en-US" altLang="en-US" sz="1850">
                <a:solidFill>
                  <a:schemeClr val="tx1"/>
                </a:solidFill>
              </a:rPr>
              <a:t>Manajemen mempertimbangkan dua langkah strategis:</a:t>
            </a:r>
            <a:endParaRPr lang="en-US" altLang="en-US" sz="1850">
              <a:solidFill>
                <a:schemeClr val="tx1"/>
              </a:solidFill>
            </a:endParaRPr>
          </a:p>
          <a:p>
            <a:pPr marL="457200" indent="-457200" algn="just">
              <a:buAutoNum type="arabicPeriod"/>
            </a:pPr>
            <a:r>
              <a:rPr lang="en-US" altLang="en-US" sz="1850">
                <a:solidFill>
                  <a:schemeClr val="tx1"/>
                </a:solidFill>
              </a:rPr>
              <a:t>Melakukan spin-off divisi suplemen herbal menjadi perusahaan baru agar dapat tumbuh lebih agresif.</a:t>
            </a:r>
            <a:endParaRPr lang="en-US" altLang="en-US" sz="1850">
              <a:solidFill>
                <a:schemeClr val="tx1"/>
              </a:solidFill>
            </a:endParaRPr>
          </a:p>
          <a:p>
            <a:pPr marL="457200" indent="-457200" algn="just">
              <a:buAutoNum type="arabicPeriod"/>
            </a:pPr>
            <a:r>
              <a:rPr lang="en-US" altLang="en-US" sz="1850">
                <a:solidFill>
                  <a:schemeClr val="tx1"/>
                </a:solidFill>
              </a:rPr>
              <a:t>Melakukan divestasi aset dengan menjual sebagian mesin lama di divisi alat kesehatan yang sudah tidak produktif.</a:t>
            </a:r>
            <a:endParaRPr lang="en-US" altLang="en-US" sz="1850">
              <a:solidFill>
                <a:schemeClr val="tx1"/>
              </a:solidFill>
            </a:endParaRPr>
          </a:p>
          <a:p>
            <a:pPr algn="just"/>
            <a:r>
              <a:rPr lang="en-US" altLang="en-US" sz="1850">
                <a:solidFill>
                  <a:schemeClr val="tx1"/>
                </a:solidFill>
              </a:rPr>
              <a:t>Pertanyaan:</a:t>
            </a:r>
            <a:endParaRPr lang="en-US" altLang="en-US" sz="1850">
              <a:solidFill>
                <a:schemeClr val="tx1"/>
              </a:solidFill>
            </a:endParaRPr>
          </a:p>
          <a:p>
            <a:pPr marL="342900" indent="-342900" algn="just">
              <a:buAutoNum type="arabicPeriod"/>
            </a:pPr>
            <a:r>
              <a:rPr lang="en-US" altLang="en-US" sz="1850">
                <a:solidFill>
                  <a:schemeClr val="tx1"/>
                </a:solidFill>
              </a:rPr>
              <a:t>Berdasarkan kondisi PT Harmoni Farma, apakah spin-off divisi suplemen herbal merupakan langkah yang tepat? Berikan penjelasan.</a:t>
            </a:r>
            <a:endParaRPr lang="en-US" altLang="en-US" sz="1850">
              <a:solidFill>
                <a:schemeClr val="tx1"/>
              </a:solidFill>
            </a:endParaRPr>
          </a:p>
          <a:p>
            <a:pPr marL="342900" indent="-342900" algn="just">
              <a:buAutoNum type="arabicPeriod"/>
            </a:pPr>
            <a:r>
              <a:rPr lang="en-US" altLang="en-US" sz="1850">
                <a:solidFill>
                  <a:schemeClr val="tx1"/>
                </a:solidFill>
              </a:rPr>
              <a:t>Apa dampak positif dan negatif dari divestasi aset pada divisi alat kesehatan bagi operasional perusahaan?</a:t>
            </a:r>
            <a:endParaRPr lang="en-US" altLang="en-US" sz="1850">
              <a:solidFill>
                <a:schemeClr val="tx1"/>
              </a:solidFill>
            </a:endParaRPr>
          </a:p>
          <a:p>
            <a:pPr marL="342900" indent="-342900" algn="just">
              <a:buAutoNum type="arabicPeriod"/>
            </a:pPr>
            <a:r>
              <a:rPr lang="en-US" altLang="en-US" sz="1850">
                <a:solidFill>
                  <a:schemeClr val="tx1"/>
                </a:solidFill>
              </a:rPr>
              <a:t>Jika Anda bagian dari tim strategi, bagaimana Anda menyarankan perusahaan mengatur prioritas antara spin-off dan divestasi agar tujuan ekspansi dapat tercapai?</a:t>
            </a:r>
            <a:endParaRPr lang="en-US" altLang="en-US" sz="1850">
              <a:solidFill>
                <a:schemeClr val="tx1"/>
              </a:solidFill>
            </a:endParaRPr>
          </a:p>
        </p:txBody>
      </p:sp>
    </p:spTree>
  </p:cSld>
  <p:clrMapOvr>
    <a:masterClrMapping/>
  </p:clrMapOvr>
  <p:transition spd="slow">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1520" y="955948"/>
            <a:ext cx="8640960" cy="4946104"/>
          </a:xfrm>
        </p:spPr>
        <p:txBody>
          <a:bodyPr>
            <a:normAutofit/>
          </a:bodyPr>
          <a:lstStyle/>
          <a:p>
            <a:endParaRPr lang="en-US" sz="5000" dirty="0"/>
          </a:p>
          <a:p>
            <a:endParaRPr lang="en-US" sz="5000" dirty="0"/>
          </a:p>
          <a:p>
            <a:r>
              <a:rPr lang="en-US" sz="5000" dirty="0"/>
              <a:t>THANK YOU</a:t>
            </a:r>
            <a:endParaRPr lang="en-ID" sz="5000" dirty="0"/>
          </a:p>
        </p:txBody>
      </p:sp>
    </p:spTree>
  </p:cSld>
  <p:clrMapOvr>
    <a:masterClrMapping/>
  </p:clrMapOvr>
  <p:transition spd="slow">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430530" y="714375"/>
            <a:ext cx="8303895" cy="5448935"/>
          </a:xfrm>
        </p:spPr>
        <p:txBody>
          <a:bodyPr>
            <a:normAutofit fontScale="90000"/>
          </a:bodyPr>
          <a:p>
            <a:pPr algn="just"/>
            <a:r>
              <a:rPr lang="en-US" altLang="en-US">
                <a:solidFill>
                  <a:schemeClr val="tx1"/>
                </a:solidFill>
              </a:rPr>
              <a:t>Jawaban 1 - Opsi yang paling tepat dilakukan terlebih dahulu adalah divestasi unit bisnis (unit logistik).</a:t>
            </a:r>
            <a:endParaRPr lang="en-US" altLang="en-US">
              <a:solidFill>
                <a:schemeClr val="tx1"/>
              </a:solidFill>
            </a:endParaRPr>
          </a:p>
          <a:p>
            <a:pPr algn="just"/>
            <a:r>
              <a:rPr lang="en-US" altLang="en-US">
                <a:solidFill>
                  <a:schemeClr val="tx1"/>
                </a:solidFill>
              </a:rPr>
              <a:t>Alasannya:</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Unit logistik sudah merugi bertahun-tahun, sehingga menjadi beban laporan keuangan.</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Melepaskan unit tersebut dapat meningkatkan profitabilitas, mengurangi biaya, dan memperbaiki struktur keuangan.</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Divestasi wajib di sektor tambang tetap harus dilakukan, tetapi tidak harus dilakukan lebih dahulu, selama perusahaan memenuhi tenggat dan mekanisme regulasi pemerintah.</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Mengatasi unit yang merugi lebih mendesak agar perusahaan tetap sehat secara finansial.</a:t>
            </a:r>
            <a:endParaRPr lang="en-US" altLang="en-US">
              <a:solidFill>
                <a:schemeClr val="tx1"/>
              </a:solidFill>
            </a:endParaRPr>
          </a:p>
        </p:txBody>
      </p:sp>
    </p:spTree>
  </p:cSld>
  <p:clrMapOvr>
    <a:masterClrMapping/>
  </p:clrMapOvr>
  <p:transition spd="slow">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20345" y="714375"/>
            <a:ext cx="8612505" cy="5494655"/>
          </a:xfrm>
        </p:spPr>
        <p:txBody>
          <a:bodyPr>
            <a:normAutofit fontScale="90000" lnSpcReduction="10000"/>
          </a:bodyPr>
          <a:p>
            <a:pPr algn="just"/>
            <a:r>
              <a:rPr lang="en-US" altLang="en-US">
                <a:solidFill>
                  <a:schemeClr val="tx1"/>
                </a:solidFill>
              </a:rPr>
              <a:t>Jawaban 2 Risiko Divestasi Unit Bisnis (unit logistik):</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Jangka pendek: gangguan operasional sementara, penyesuaian kontrak, potensi resistensi karyawan.</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Jangka panjang: hilangnya peluang pertumbuhan jika bisnis logistik pulih di masa depan; ketergantungan pada pihak ketiga untuk kegiatan logistik.</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Risiko Divestasi Saham Wajib (unit tambang):</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Jangka pendek: penurunan tingkat kontrol perusahaan terhadap unit tambang; potensi penyesuaian manajemen.</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Jangka panjang: pembagian keuntungan yang lebih kecil; perubahan arah kebijakan akibat masuknya pemegang saham baru.</a:t>
            </a:r>
            <a:endParaRPr lang="en-US" altLang="en-US">
              <a:solidFill>
                <a:schemeClr val="tx1"/>
              </a:solidFill>
            </a:endParaRPr>
          </a:p>
        </p:txBody>
      </p:sp>
    </p:spTree>
  </p:cSld>
  <p:clrMapOvr>
    <a:masterClrMapping/>
  </p:clrMapOvr>
  <p:transition spd="slow">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71120" y="629285"/>
            <a:ext cx="8657590" cy="5579110"/>
          </a:xfrm>
        </p:spPr>
        <p:txBody>
          <a:bodyPr>
            <a:normAutofit fontScale="80000"/>
          </a:bodyPr>
          <a:p>
            <a:pPr algn="just"/>
            <a:r>
              <a:rPr lang="en-US" altLang="en-US">
                <a:solidFill>
                  <a:schemeClr val="tx1"/>
                </a:solidFill>
              </a:rPr>
              <a:t>Jawaban 3 Agar proses divestasi tidak mengganggu operasional inti, strategi yang direkomendasikan adalah:</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Menyusun rencana divestasi bertahap, termasuk timeline, valuasi aset, dan mitigasi risiko operasional.</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Menjalin komunikasi intensif dengan investor, regulator, dan karyawan untuk menjaga stabilitas organisasi.</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Mengalihkan fungsi atau proses penting dari unit yang dijual ke sistem yang lebih efisien atau pihak ketiga yang kompeten.</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Memastikan uang hasil divestasi dialokasikan untuk memperkuat bisnis inti (tambang dan pembangkit listrik), seperti investasi teknologi dan efisiensi operasional.</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Jika Anda ingin, saya bisa buatkan versi jawaban yang lebih panjang, lebih akad</a:t>
            </a:r>
            <a:endParaRPr lang="en-US" altLang="en-US">
              <a:solidFill>
                <a:schemeClr val="tx1"/>
              </a:solidFill>
            </a:endParaRPr>
          </a:p>
        </p:txBody>
      </p:sp>
    </p:spTree>
  </p:cSld>
  <p:clrMapOvr>
    <a:masterClrMapping/>
  </p:clrMapOvr>
  <p:transition spd="slow">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06070" y="609600"/>
            <a:ext cx="8460740" cy="5501005"/>
          </a:xfrm>
        </p:spPr>
        <p:txBody>
          <a:bodyPr>
            <a:normAutofit fontScale="90000"/>
          </a:bodyPr>
          <a:p>
            <a:pPr algn="just"/>
            <a:r>
              <a:rPr lang="en-US" altLang="en-US">
                <a:solidFill>
                  <a:schemeClr val="tx1"/>
                </a:solidFill>
              </a:rPr>
              <a:t>Jawaban 1</a:t>
            </a:r>
            <a:endParaRPr lang="en-US" altLang="en-US">
              <a:solidFill>
                <a:schemeClr val="tx1"/>
              </a:solidFill>
            </a:endParaRPr>
          </a:p>
          <a:p>
            <a:pPr algn="just"/>
            <a:r>
              <a:rPr lang="en-US" altLang="en-US">
                <a:solidFill>
                  <a:schemeClr val="tx1"/>
                </a:solidFill>
              </a:rPr>
              <a:t>Ya, spin-off divisi suplemen herbal adalah langkah yang tepat.</a:t>
            </a:r>
            <a:endParaRPr lang="en-US" altLang="en-US">
              <a:solidFill>
                <a:schemeClr val="tx1"/>
              </a:solidFill>
            </a:endParaRPr>
          </a:p>
          <a:p>
            <a:pPr algn="just"/>
            <a:r>
              <a:rPr lang="en-US" altLang="en-US">
                <a:solidFill>
                  <a:schemeClr val="tx1"/>
                </a:solidFill>
              </a:rPr>
              <a:t>Alasannya:</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Divisi herbal memiliki pertumbuhan sangat tinggi, sehingga membutuhkan fleksibilitas manajerial, pendanaan, dan strategi agresif yang sering sulit dicapai jika tetap berada dalam struktur perusahaan induk.</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Spin-off memungkinkan perusahaan baru lebih fokus pada inovasi produk, pemasaran, dan penetrasi pasar yang lebih luas.</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Dengan spin-off, induk masih dapat memegang sebagian saham, sehingga tetap menikmati potensi keuntungan di masa depan.</a:t>
            </a:r>
            <a:endParaRPr lang="en-US" altLang="en-US">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574665"/>
          </a:xfrm>
        </p:spPr>
        <p:txBody>
          <a:bodyPr>
            <a:noAutofit/>
          </a:bodyPr>
          <a:lstStyle/>
          <a:p>
            <a:pPr algn="ctr"/>
            <a:r>
              <a:rPr lang="en-US" altLang="en-US" sz="2200" dirty="0">
                <a:solidFill>
                  <a:schemeClr val="tx1"/>
                </a:solidFill>
              </a:rPr>
              <a:t>Penyebab Restrukturisasi PerusahaanFaktor Internal</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Inefisiensi organisasi.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Beban biaya terlalu tinggi.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Struktur modal tidak sehat (utang menumpuk).</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Manajemen tidak kompetitif.</a:t>
            </a:r>
            <a:endParaRPr lang="en-US" altLang="en-US" sz="2200" dirty="0">
              <a:solidFill>
                <a:schemeClr val="tx1"/>
              </a:solidFill>
            </a:endParaRPr>
          </a:p>
          <a:p>
            <a:pPr algn="just"/>
            <a:endParaRPr lang="en-US" altLang="en-US" sz="2200" dirty="0">
              <a:solidFill>
                <a:schemeClr val="tx1"/>
              </a:solidFill>
            </a:endParaRPr>
          </a:p>
          <a:p>
            <a:pPr algn="just"/>
            <a:r>
              <a:rPr lang="en-US" altLang="en-US" sz="2200" dirty="0">
                <a:solidFill>
                  <a:schemeClr val="tx1"/>
                </a:solidFill>
              </a:rPr>
              <a:t>Faktor Eksternal</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Globalisasi dan liberalisasi pasar.</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Perubahan teknologi digital (AI, otomasi).</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Perubahan regulasi pemerintah.</a:t>
            </a:r>
            <a:endParaRPr lang="en-US" altLang="en-US" sz="2200" dirty="0">
              <a:solidFill>
                <a:schemeClr val="tx1"/>
              </a:solidFill>
            </a:endParaRPr>
          </a:p>
          <a:p>
            <a:pPr marL="342900" indent="-342900" algn="just">
              <a:buFont typeface="Arial" panose="020B0604020202020204" pitchFamily="34" charset="0"/>
              <a:buChar char="•"/>
            </a:pPr>
            <a:r>
              <a:rPr lang="en-US" altLang="en-US" sz="2200" dirty="0">
                <a:solidFill>
                  <a:schemeClr val="tx1"/>
                </a:solidFill>
              </a:rPr>
              <a:t>Disrupsi kompetisi (contoh: hadirnya platform digital).</a:t>
            </a:r>
            <a:endParaRPr lang="en-US" altLang="en-US" sz="2200" dirty="0">
              <a:solidFill>
                <a:schemeClr val="tx1"/>
              </a:solidFill>
            </a:endParaRPr>
          </a:p>
        </p:txBody>
      </p:sp>
    </p:spTree>
  </p:cSld>
  <p:clrMapOvr>
    <a:masterClrMapping/>
  </p:clrMapOvr>
  <p:transition spd="slow">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286385" y="596900"/>
            <a:ext cx="8364220" cy="5527040"/>
          </a:xfrm>
        </p:spPr>
        <p:txBody>
          <a:bodyPr>
            <a:normAutofit fontScale="80000"/>
          </a:bodyPr>
          <a:p>
            <a:pPr algn="just"/>
            <a:r>
              <a:rPr lang="en-US" altLang="en-US">
                <a:solidFill>
                  <a:schemeClr val="tx1"/>
                </a:solidFill>
              </a:rPr>
              <a:t>Jawaban 2</a:t>
            </a:r>
            <a:endParaRPr lang="en-US" altLang="en-US">
              <a:solidFill>
                <a:schemeClr val="tx1"/>
              </a:solidFill>
            </a:endParaRPr>
          </a:p>
          <a:p>
            <a:pPr algn="just"/>
            <a:r>
              <a:rPr lang="en-US" altLang="en-US">
                <a:solidFill>
                  <a:schemeClr val="tx1"/>
                </a:solidFill>
              </a:rPr>
              <a:t>Dampak Positif Divestasi Aset:</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Mengurangi biaya perawatan dan operasional atas mesin yang tidak produktif.</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Memberikan tambahan dana untuk ekspansi pabrik obat generik.</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Meningkatkan efisiensi karena perusahaan fokus pada peralatan yang lebih relevan.</a:t>
            </a:r>
            <a:endParaRPr lang="en-US" altLang="en-US">
              <a:solidFill>
                <a:schemeClr val="tx1"/>
              </a:solidFill>
            </a:endParaRPr>
          </a:p>
          <a:p>
            <a:pPr algn="just"/>
            <a:endParaRPr lang="en-US" altLang="en-US">
              <a:solidFill>
                <a:schemeClr val="tx1"/>
              </a:solidFill>
            </a:endParaRPr>
          </a:p>
          <a:p>
            <a:pPr algn="just"/>
            <a:r>
              <a:rPr lang="en-US" altLang="en-US">
                <a:solidFill>
                  <a:schemeClr val="tx1"/>
                </a:solidFill>
              </a:rPr>
              <a:t>Dampak Negatif Divestasi Aset:</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Risiko penurunan kapasitas produksi jika masih ada kebutuhan alat kesehatan tertentu.</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Potensi ketergantungan pada pemasok eksternal jika membutuhkan alat kesehatan yang sebelumnya dihasilkan sendiri.</a:t>
            </a:r>
            <a:endParaRPr lang="en-US" altLang="en-US">
              <a:solidFill>
                <a:schemeClr val="tx1"/>
              </a:solidFill>
            </a:endParaRPr>
          </a:p>
          <a:p>
            <a:pPr marL="285750" indent="-285750" algn="just">
              <a:buFont typeface="Arial" panose="020B0604020202020204" pitchFamily="34" charset="0"/>
              <a:buChar char="•"/>
            </a:pPr>
            <a:r>
              <a:rPr lang="en-US" altLang="en-US">
                <a:solidFill>
                  <a:schemeClr val="tx1"/>
                </a:solidFill>
              </a:rPr>
              <a:t>Jika harga jual aset rendah, nilai ekonominya mungkin tidak maksimal.</a:t>
            </a:r>
            <a:endParaRPr lang="en-US" altLang="en-US">
              <a:solidFill>
                <a:schemeClr val="tx1"/>
              </a:solidFill>
            </a:endParaRPr>
          </a:p>
        </p:txBody>
      </p:sp>
    </p:spTree>
  </p:cSld>
  <p:clrMapOvr>
    <a:masterClrMapping/>
  </p:clrMapOvr>
  <p:transition spd="slow">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ubtitle 1"/>
          <p:cNvSpPr>
            <a:spLocks noGrp="1"/>
          </p:cNvSpPr>
          <p:nvPr>
            <p:ph type="subTitle" idx="1"/>
          </p:nvPr>
        </p:nvSpPr>
        <p:spPr>
          <a:xfrm>
            <a:off x="338455" y="570865"/>
            <a:ext cx="8279130" cy="5513705"/>
          </a:xfrm>
        </p:spPr>
        <p:txBody>
          <a:bodyPr>
            <a:normAutofit fontScale="90000"/>
          </a:bodyPr>
          <a:p>
            <a:pPr algn="just"/>
            <a:r>
              <a:rPr lang="en-US" altLang="en-US">
                <a:solidFill>
                  <a:schemeClr val="tx1"/>
                </a:solidFill>
              </a:rPr>
              <a:t>Jawaban 3</a:t>
            </a:r>
            <a:endParaRPr lang="en-US" altLang="en-US">
              <a:solidFill>
                <a:schemeClr val="tx1"/>
              </a:solidFill>
            </a:endParaRPr>
          </a:p>
          <a:p>
            <a:pPr algn="just"/>
            <a:r>
              <a:rPr lang="en-US" altLang="en-US">
                <a:solidFill>
                  <a:schemeClr val="tx1"/>
                </a:solidFill>
              </a:rPr>
              <a:t>Rekomendasi pengaturan prioritas:</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Prioritaskan divestasi aset terlebih dahulu, karena hasil penjualannya dapat langsung digunakan untuk membiayai ekspansi pabrik obat generik yang menjadi kebutuhan mendesak.</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Setelah pendanaan stabil, lakukan spin-off divisi suplemen herbal dengan perencanaan matang, termasuk penentuan struktur kepemilikan, tim manajemen baru, dan strategi bisnis independen.</a:t>
            </a:r>
            <a:endParaRPr lang="en-US" altLang="en-US">
              <a:solidFill>
                <a:schemeClr val="tx1"/>
              </a:solidFill>
            </a:endParaRPr>
          </a:p>
          <a:p>
            <a:pPr marL="342900" indent="-342900" algn="just">
              <a:buFont typeface="Arial" panose="020B0604020202020204" pitchFamily="34" charset="0"/>
              <a:buChar char="•"/>
            </a:pPr>
            <a:r>
              <a:rPr lang="en-US" altLang="en-US">
                <a:solidFill>
                  <a:schemeClr val="tx1"/>
                </a:solidFill>
              </a:rPr>
              <a:t>Lakukan semua tahap dengan analisis risiko, valuasi aset, serta komunikasi intensif kepada investor dan pemangku kepentingan agar tidak mengganggu operasional int</a:t>
            </a:r>
            <a:endParaRPr lang="en-US" altLang="en-US">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11845" cy="5458460"/>
          </a:xfrm>
        </p:spPr>
        <p:txBody>
          <a:bodyPr>
            <a:noAutofit/>
          </a:bodyPr>
          <a:lstStyle/>
          <a:p>
            <a:pPr algn="just"/>
            <a:r>
              <a:rPr lang="en-US" altLang="en-US" sz="2400" dirty="0">
                <a:solidFill>
                  <a:schemeClr val="tx1"/>
                </a:solidFill>
              </a:rPr>
              <a:t>Faktor Strategis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Perusahaan ingin masuk ke industri baru.</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Pemusatan bisnis inti (core business).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Sinergi antarperusahaan.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Faktor Krisis</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Pandemi, resesi, dan krisis ekonomi global.</a:t>
            </a:r>
            <a:endParaRPr lang="en-US" altLang="en-US" sz="2400" dirty="0">
              <a:solidFill>
                <a:schemeClr val="tx1"/>
              </a:solidFill>
            </a:endParaRPr>
          </a:p>
          <a:p>
            <a:pPr marL="342900" indent="-342900" algn="just">
              <a:buFont typeface="Arial" panose="020B0604020202020204" pitchFamily="34" charset="0"/>
              <a:buChar char="•"/>
            </a:pPr>
            <a:r>
              <a:rPr lang="en-US" altLang="en-US" sz="2400" dirty="0">
                <a:solidFill>
                  <a:schemeClr val="tx1"/>
                </a:solidFill>
              </a:rPr>
              <a:t>Kenaikan bahan baku atau harga komoditas.</a:t>
            </a:r>
            <a:endParaRPr lang="en-US" altLang="en-US" sz="24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647690"/>
          </a:xfrm>
        </p:spPr>
        <p:txBody>
          <a:bodyPr>
            <a:noAutofit/>
          </a:bodyPr>
          <a:lstStyle/>
          <a:p>
            <a:pPr algn="ctr"/>
            <a:r>
              <a:rPr lang="en-US" altLang="en-US" sz="2300" dirty="0">
                <a:solidFill>
                  <a:schemeClr val="tx1"/>
                </a:solidFill>
              </a:rPr>
              <a:t>Konsep Dasar Hukum Restrukturisasi Perusahaan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Restrukturisasi termasuk tindakan hukum (legal corporate action) yang membutuhkan:</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Persetujuan RUPS (Pasal 87 UU PT).</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Rancangan Penggabungan/Peleburan/Pengambilalihan (Pasal 123–126 UU PT).</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Pemberitahuan kepada Karyawan (Pasal 127 ayat 2 UU PT).</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Pemberitahuan kepada Kreditor yang dapat mengajukan keberatan.</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Persetujuan dari Regulator (OJK, KPPU, Kemenkumham).</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Untuk perusahaan publik, wajib memenuhi ketentuan keterbukaan informasi.</a:t>
            </a:r>
            <a:endParaRPr lang="en-US" altLang="en-US" sz="23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512810" cy="5551805"/>
          </a:xfrm>
        </p:spPr>
        <p:txBody>
          <a:bodyPr>
            <a:noAutofit/>
          </a:bodyPr>
          <a:lstStyle/>
          <a:p>
            <a:pPr algn="ctr"/>
            <a:r>
              <a:rPr lang="en-US" altLang="en-US" sz="2200" dirty="0">
                <a:solidFill>
                  <a:schemeClr val="tx1"/>
                </a:solidFill>
              </a:rPr>
              <a:t>Regulasi yang Mengatur Restrukturisasi di Indonesia</a:t>
            </a:r>
            <a:endParaRPr lang="en-US" altLang="en-US" sz="2200" dirty="0">
              <a:solidFill>
                <a:schemeClr val="tx1"/>
              </a:solidFill>
            </a:endParaRPr>
          </a:p>
          <a:p>
            <a:pPr algn="just"/>
            <a:endParaRPr lang="en-US" altLang="en-US" sz="2200" dirty="0">
              <a:solidFill>
                <a:schemeClr val="tx1"/>
              </a:solidFill>
            </a:endParaRPr>
          </a:p>
          <a:p>
            <a:pPr marL="457200" indent="-457200" algn="just">
              <a:buAutoNum type="arabicPeriod"/>
            </a:pPr>
            <a:r>
              <a:rPr lang="en-US" altLang="en-US" sz="2200" dirty="0">
                <a:solidFill>
                  <a:schemeClr val="tx1"/>
                </a:solidFill>
              </a:rPr>
              <a:t>UU No. 40 Tahun 2007 tentang Perseroan Terbatas.</a:t>
            </a:r>
            <a:endParaRPr lang="en-US" altLang="en-US" sz="2200" dirty="0">
              <a:solidFill>
                <a:schemeClr val="tx1"/>
              </a:solidFill>
            </a:endParaRPr>
          </a:p>
          <a:p>
            <a:pPr marL="457200" indent="-457200" algn="just">
              <a:buAutoNum type="arabicPeriod"/>
            </a:pPr>
            <a:r>
              <a:rPr lang="en-US" altLang="en-US" sz="2200" dirty="0">
                <a:solidFill>
                  <a:schemeClr val="tx1"/>
                </a:solidFill>
              </a:rPr>
              <a:t>PP No. 27 Tahun 1998 tentang Penggabungan, Peleburan, dan Pengambilalihan.</a:t>
            </a:r>
            <a:endParaRPr lang="en-US" altLang="en-US" sz="2200" dirty="0">
              <a:solidFill>
                <a:schemeClr val="tx1"/>
              </a:solidFill>
            </a:endParaRPr>
          </a:p>
          <a:p>
            <a:pPr marL="457200" indent="-457200" algn="just">
              <a:buAutoNum type="arabicPeriod"/>
            </a:pPr>
            <a:r>
              <a:rPr lang="en-US" altLang="en-US" sz="2200" dirty="0">
                <a:solidFill>
                  <a:schemeClr val="tx1"/>
                </a:solidFill>
              </a:rPr>
              <a:t>UU No. 5 Tahun 1999 tentang Larangan Praktik Monopoli dan Persaingan Usaha (KPPU).</a:t>
            </a:r>
            <a:endParaRPr lang="en-US" altLang="en-US" sz="2200" dirty="0">
              <a:solidFill>
                <a:schemeClr val="tx1"/>
              </a:solidFill>
            </a:endParaRPr>
          </a:p>
          <a:p>
            <a:pPr marL="457200" indent="-457200" algn="just">
              <a:buAutoNum type="arabicPeriod"/>
            </a:pPr>
            <a:r>
              <a:rPr lang="en-US" altLang="en-US" sz="2200" dirty="0">
                <a:solidFill>
                  <a:schemeClr val="tx1"/>
                </a:solidFill>
              </a:rPr>
              <a:t>POJK 74/POJK.04/2016 (Transaksi Material &amp; Perubahan Kegiatan Usaha).</a:t>
            </a:r>
            <a:endParaRPr lang="en-US" altLang="en-US" sz="2200" dirty="0">
              <a:solidFill>
                <a:schemeClr val="tx1"/>
              </a:solidFill>
            </a:endParaRPr>
          </a:p>
          <a:p>
            <a:pPr marL="457200" indent="-457200" algn="just">
              <a:buAutoNum type="arabicPeriod"/>
            </a:pPr>
            <a:r>
              <a:rPr lang="en-US" altLang="en-US" sz="2200" dirty="0">
                <a:solidFill>
                  <a:schemeClr val="tx1"/>
                </a:solidFill>
              </a:rPr>
              <a:t>Regulasi sektor:</a:t>
            </a:r>
            <a:endParaRPr lang="en-US" altLang="en-US" sz="2200" dirty="0">
              <a:solidFill>
                <a:schemeClr val="tx1"/>
              </a:solidFill>
            </a:endParaRPr>
          </a:p>
          <a:p>
            <a:pPr marL="756285" indent="-260350" algn="just">
              <a:buFont typeface="Arial" panose="020B0604020202020204" pitchFamily="34" charset="0"/>
              <a:buChar char="•"/>
            </a:pPr>
            <a:r>
              <a:rPr lang="en-US" altLang="en-US" sz="2200" dirty="0">
                <a:solidFill>
                  <a:schemeClr val="tx1"/>
                </a:solidFill>
              </a:rPr>
              <a:t>Perbankan (POJK Konsolidasi Bank).</a:t>
            </a:r>
            <a:endParaRPr lang="en-US" altLang="en-US" sz="2200" dirty="0">
              <a:solidFill>
                <a:schemeClr val="tx1"/>
              </a:solidFill>
            </a:endParaRPr>
          </a:p>
          <a:p>
            <a:pPr marL="756285" indent="-260350" algn="just">
              <a:buFont typeface="Arial" panose="020B0604020202020204" pitchFamily="34" charset="0"/>
              <a:buChar char="•"/>
            </a:pPr>
            <a:r>
              <a:rPr lang="en-US" altLang="en-US" sz="2200" dirty="0">
                <a:solidFill>
                  <a:schemeClr val="tx1"/>
                </a:solidFill>
              </a:rPr>
              <a:t>Minerba (kewajiban divestasi).</a:t>
            </a:r>
            <a:endParaRPr lang="en-US" altLang="en-US" sz="2200" dirty="0">
              <a:solidFill>
                <a:schemeClr val="tx1"/>
              </a:solidFill>
            </a:endParaRPr>
          </a:p>
          <a:p>
            <a:pPr marL="756285" indent="-260350" algn="just">
              <a:buFont typeface="Arial" panose="020B0604020202020204" pitchFamily="34" charset="0"/>
              <a:buChar char="•"/>
            </a:pPr>
            <a:r>
              <a:rPr lang="en-US" altLang="en-US" sz="2200" dirty="0">
                <a:solidFill>
                  <a:schemeClr val="tx1"/>
                </a:solidFill>
              </a:rPr>
              <a:t>Telekomunikasi.</a:t>
            </a:r>
            <a:endParaRPr lang="en-US" altLang="en-US" sz="2200" dirty="0">
              <a:solidFill>
                <a:schemeClr val="tx1"/>
              </a:solidFill>
            </a:endParaRPr>
          </a:p>
          <a:p>
            <a:pPr marL="457200" indent="-457200" algn="just">
              <a:buFont typeface="+mj-lt"/>
              <a:buAutoNum type="arabicPeriod" startAt="6"/>
            </a:pPr>
            <a:r>
              <a:rPr lang="en-US" altLang="en-US" sz="2200" dirty="0">
                <a:solidFill>
                  <a:schemeClr val="tx1"/>
                </a:solidFill>
              </a:rPr>
              <a:t>KUH Perdata terkait perjanjian dan pengalihan aset.</a:t>
            </a:r>
            <a:endParaRPr lang="en-US" altLang="en-US" sz="2200" dirty="0">
              <a:solidFill>
                <a:schemeClr val="tx1"/>
              </a:solidFill>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26075"/>
          </a:xfrm>
        </p:spPr>
        <p:txBody>
          <a:bodyPr>
            <a:normAutofit/>
          </a:bodyPr>
          <a:lstStyle/>
          <a:p>
            <a:pPr algn="ctr"/>
            <a:r>
              <a:rPr lang="en-US" altLang="en-US" sz="2300" dirty="0">
                <a:solidFill>
                  <a:schemeClr val="tx1"/>
                </a:solidFill>
              </a:rPr>
              <a:t>Tahapan Restrukturisasi</a:t>
            </a:r>
            <a:endParaRPr lang="en-US" altLang="en-US" sz="2300" dirty="0">
              <a:solidFill>
                <a:schemeClr val="tx1"/>
              </a:solidFill>
            </a:endParaRPr>
          </a:p>
          <a:p>
            <a:pPr algn="just"/>
            <a:endParaRPr lang="en-US" altLang="en-US" sz="2300" dirty="0">
              <a:solidFill>
                <a:schemeClr val="tx1"/>
              </a:solidFill>
            </a:endParaRPr>
          </a:p>
          <a:p>
            <a:pPr marL="228600" indent="-228600" algn="just">
              <a:buAutoNum type="arabicPeriod"/>
            </a:pPr>
            <a:r>
              <a:rPr lang="en-US" altLang="en-US" sz="2300" dirty="0">
                <a:solidFill>
                  <a:schemeClr val="tx1"/>
                </a:solidFill>
              </a:rPr>
              <a:t>Diagnosis Masalah - Audit manajemen, audit operasional, audit keuangan.</a:t>
            </a:r>
            <a:endParaRPr lang="en-US" altLang="en-US" sz="2300" dirty="0">
              <a:solidFill>
                <a:schemeClr val="tx1"/>
              </a:solidFill>
            </a:endParaRPr>
          </a:p>
          <a:p>
            <a:pPr marL="228600" indent="-228600" algn="just">
              <a:buAutoNum type="arabicPeriod"/>
            </a:pPr>
            <a:r>
              <a:rPr lang="en-US" altLang="en-US" sz="2300" dirty="0">
                <a:solidFill>
                  <a:schemeClr val="tx1"/>
                </a:solidFill>
              </a:rPr>
              <a:t>Perumusan Strategi Restrukturisasi - Penilaian opsi: merger, akuisisi, spin-off, divestasi.</a:t>
            </a:r>
            <a:endParaRPr lang="en-US" altLang="en-US" sz="2300" dirty="0">
              <a:solidFill>
                <a:schemeClr val="tx1"/>
              </a:solidFill>
            </a:endParaRPr>
          </a:p>
          <a:p>
            <a:pPr marL="228600" indent="-228600" algn="just">
              <a:buAutoNum type="arabicPeriod"/>
            </a:pPr>
            <a:r>
              <a:rPr lang="en-US" altLang="en-US" sz="2300" dirty="0">
                <a:solidFill>
                  <a:schemeClr val="tx1"/>
                </a:solidFill>
              </a:rPr>
              <a:t>Due Diligence - Hukum, keuangan, pajak, lingkungan, tenaga kerja.</a:t>
            </a:r>
            <a:endParaRPr lang="en-US" altLang="en-US" sz="2300" dirty="0">
              <a:solidFill>
                <a:schemeClr val="tx1"/>
              </a:solidFill>
            </a:endParaRPr>
          </a:p>
          <a:p>
            <a:pPr marL="228600" indent="-228600" algn="just">
              <a:buAutoNum type="arabicPeriod"/>
            </a:pPr>
            <a:r>
              <a:rPr lang="en-US" altLang="en-US" sz="2300" dirty="0">
                <a:solidFill>
                  <a:schemeClr val="tx1"/>
                </a:solidFill>
              </a:rPr>
              <a:t>Penyusunan Rancangan Tindakan Korporasi.</a:t>
            </a:r>
            <a:endParaRPr lang="en-US" altLang="en-US" sz="2300" dirty="0">
              <a:solidFill>
                <a:schemeClr val="tx1"/>
              </a:solidFill>
            </a:endParaRPr>
          </a:p>
          <a:p>
            <a:pPr marL="228600" indent="-228600" algn="just">
              <a:buAutoNum type="arabicPeriod"/>
            </a:pPr>
            <a:r>
              <a:rPr lang="en-US" altLang="en-US" sz="2300" dirty="0">
                <a:solidFill>
                  <a:schemeClr val="tx1"/>
                </a:solidFill>
              </a:rPr>
              <a:t>Persetujuan Internal Perusahaan (RUPS, Direksi, Komisaris).</a:t>
            </a:r>
            <a:endParaRPr lang="en-US" altLang="en-US" sz="2300" dirty="0">
              <a:solidFill>
                <a:schemeClr val="tx1"/>
              </a:solidFill>
            </a:endParaRPr>
          </a:p>
          <a:p>
            <a:pPr marL="228600" indent="-228600" algn="just">
              <a:buAutoNum type="arabicPeriod"/>
            </a:pPr>
            <a:r>
              <a:rPr lang="en-US" altLang="en-US" sz="2300" dirty="0">
                <a:solidFill>
                  <a:schemeClr val="tx1"/>
                </a:solidFill>
              </a:rPr>
              <a:t>Persetujuan/Notifikasi Regulator (KPPU, OJK).</a:t>
            </a:r>
            <a:endParaRPr lang="en-US" altLang="en-US" sz="2300" dirty="0">
              <a:solidFill>
                <a:schemeClr val="tx1"/>
              </a:solidFill>
            </a:endParaRPr>
          </a:p>
          <a:p>
            <a:pPr marL="228600" indent="-228600" algn="just">
              <a:buAutoNum type="arabicPeriod"/>
            </a:pPr>
            <a:r>
              <a:rPr lang="en-US" altLang="en-US" sz="2300" dirty="0">
                <a:solidFill>
                  <a:schemeClr val="tx1"/>
                </a:solidFill>
              </a:rPr>
              <a:t>Pelaksanaan Transaksi.</a:t>
            </a:r>
            <a:endParaRPr lang="en-US" altLang="en-US" sz="2300" dirty="0">
              <a:solidFill>
                <a:schemeClr val="tx1"/>
              </a:solidFill>
            </a:endParaRPr>
          </a:p>
          <a:p>
            <a:pPr marL="228600" indent="-228600" algn="just">
              <a:buAutoNum type="arabicPeriod"/>
            </a:pPr>
            <a:r>
              <a:rPr lang="en-US" altLang="en-US" sz="2300" dirty="0">
                <a:solidFill>
                  <a:schemeClr val="tx1"/>
                </a:solidFill>
              </a:rPr>
              <a:t>Integrasi Pasca-transaksi (post-merger integration).</a:t>
            </a:r>
            <a:endParaRPr lang="en-US" altLang="en-US" sz="23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613410"/>
            <a:ext cx="8425180" cy="5471160"/>
          </a:xfrm>
        </p:spPr>
        <p:txBody>
          <a:bodyPr>
            <a:noAutofit/>
          </a:bodyPr>
          <a:lstStyle/>
          <a:p>
            <a:pPr algn="ctr"/>
            <a:r>
              <a:rPr lang="en-US" altLang="en-US" sz="2300" dirty="0">
                <a:solidFill>
                  <a:schemeClr val="tx1"/>
                </a:solidFill>
              </a:rPr>
              <a:t>Merger / Penggabungan: Konsep Hukum dan Bisnis</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Merger terjadi ketika satu perusahaan menyerap perusahaan lain sehingga perusahaan yang diserap bubar secara hukum.</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Tanggung jawab, aset, karyawan, perjanjian semuanya dialihkan ke perusahaan yang menerima penggabungan.</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Merger digunakan untuk:</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Menghilangkan kompetitor langsung.</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Menambah kapasitas produksi.</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Menguatkan modal dan likuiditas.</a:t>
            </a:r>
            <a:endParaRPr lang="en-US" altLang="en-US" sz="2300" dirty="0">
              <a:solidFill>
                <a:schemeClr val="tx1"/>
              </a:solidFill>
            </a:endParaRPr>
          </a:p>
          <a:p>
            <a:pPr marL="342900" indent="-342900" algn="just">
              <a:buFont typeface="Arial" panose="020B0604020202020204" pitchFamily="34" charset="0"/>
              <a:buChar char="•"/>
            </a:pPr>
            <a:r>
              <a:rPr lang="en-US" altLang="en-US" sz="2300" dirty="0">
                <a:solidFill>
                  <a:schemeClr val="tx1"/>
                </a:solidFill>
              </a:rPr>
              <a:t>Mediasi krisis perusahaan yang hampir bangkrut.</a:t>
            </a:r>
            <a:endParaRPr lang="en-US" altLang="en-US" sz="2300"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541655"/>
            <a:ext cx="8425180" cy="4881880"/>
          </a:xfrm>
        </p:spPr>
        <p:txBody>
          <a:bodyPr>
            <a:noAutofit/>
          </a:bodyPr>
          <a:lstStyle/>
          <a:p>
            <a:pPr algn="ctr"/>
            <a:r>
              <a:rPr lang="en-US" altLang="en-US" sz="2300" dirty="0">
                <a:solidFill>
                  <a:schemeClr val="tx1"/>
                </a:solidFill>
              </a:rPr>
              <a:t>Aspek Hukum Merger</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Pengumuman rencana merger minimal 30 hari sebelum RUPS kepada kreditor (UU PT Pasal 127).</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Perusahaan wajib menghindari terbentuknya monopoli (lapor ke KPPU).</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Perjanjian kerja karyawan tetap berlaku di perusahaan hasil merger.</a:t>
            </a:r>
            <a:endParaRPr lang="en-US" altLang="en-US" sz="2300" dirty="0">
              <a:solidFill>
                <a:schemeClr val="tx1"/>
              </a:solidFill>
            </a:endParaRPr>
          </a:p>
          <a:p>
            <a:pPr algn="just"/>
            <a:endParaRPr lang="en-US" altLang="en-US" sz="2300" dirty="0">
              <a:solidFill>
                <a:schemeClr val="tx1"/>
              </a:solidFill>
            </a:endParaRPr>
          </a:p>
          <a:p>
            <a:pPr algn="just"/>
            <a:r>
              <a:rPr lang="en-US" altLang="en-US" sz="2300" dirty="0">
                <a:solidFill>
                  <a:schemeClr val="tx1"/>
                </a:solidFill>
              </a:rPr>
              <a:t>Merger harus dicatat dan mendapat pengesahan dari Kemenkumham.</a:t>
            </a:r>
            <a:endParaRPr lang="en-US" altLang="en-US" sz="23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13473</Words>
  <Application>WPS Presentation</Application>
  <PresentationFormat>On-screen Show (4:3)</PresentationFormat>
  <Paragraphs>275</Paragraphs>
  <Slides>31</Slides>
  <Notes>3</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31</vt:i4>
      </vt:variant>
    </vt:vector>
  </HeadingPairs>
  <TitlesOfParts>
    <vt:vector size="41" baseType="lpstr">
      <vt:lpstr>Arial</vt:lpstr>
      <vt:lpstr>SimSun</vt:lpstr>
      <vt:lpstr>Wingdings</vt:lpstr>
      <vt:lpstr>Calibri</vt:lpstr>
      <vt:lpstr>Times New Roman</vt:lpstr>
      <vt:lpstr>Cambria</vt:lpstr>
      <vt:lpstr>Microsoft YaHei</vt:lpstr>
      <vt:lpstr>Arial Unicode MS</vt:lpstr>
      <vt:lpstr>Wingdings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535</cp:revision>
  <cp:lastPrinted>2017-08-29T02:54:00Z</cp:lastPrinted>
  <dcterms:created xsi:type="dcterms:W3CDTF">2010-04-18T12:06:00Z</dcterms:created>
  <dcterms:modified xsi:type="dcterms:W3CDTF">2025-12-15T01:10:39Z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DFE93D5D953248768839D25D769E0F9B_12</vt:lpwstr>
  </property>
  <property fmtid="{D5CDD505-2E9C-101B-9397-08002B2CF9AE}" pid="3" name="KSOProductBuildVer">
    <vt:lpwstr>1033-12.2.0.23155</vt:lpwstr>
  </property>
</Properties>
</file>