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63" d="100"/>
          <a:sy n="63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A049-1D75-4829-B941-F59E7AB82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BF53B-55DC-4AEA-B842-6D8B38BD7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17AA7-8260-4121-9171-CFE71243F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1196E-673B-41D7-95B6-5484339B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947C3-D8C5-4D03-8B77-4FC185FA8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23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AD267-3FB5-46F9-B14F-92E1392DD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A9759-9D71-488A-9004-3B9A3A787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C88F4-53FE-485E-A0D3-0567B69B5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D04C6-AA8C-451C-9A0F-9AA3E987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F762A-6E04-4D2A-86D7-EA6C96E9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5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95DD99-1274-4F8E-B613-EC78F0E1C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E00E59-8906-402F-B22C-380D50CDB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C97BD-B29A-4896-9849-F29BA74D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24661-CCBA-43B6-A2EA-AC30E8B0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FD550-E503-4AD2-A617-A9994B10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7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52E85-70A3-4A01-BF04-6DB7CF527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EE03-5929-48D6-B5F8-1F9074877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AFC25-4A35-499F-8162-4465987C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B33C-1559-4E38-AFDB-3449CAEB9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1CE62-6455-424A-A0FA-CDBDD918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2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DCED-220F-4462-BBD8-2C387A4CC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E24F8-84B0-4F26-9733-F634FD510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21C16-166D-4003-BB8B-9A4B5F44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659B5-013F-4EE7-8B0F-A91289430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C82BA-F539-4218-B8D8-6FF63003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6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B285-42A0-4318-B6C2-2FF2B946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CE1E2-FF91-4759-B01F-B9A70BE3D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AA9D4-9B94-4312-9822-E6291BFAC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1E28C-BCB9-4EB8-838D-71E80963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5CE6A-8C76-42F5-9742-40CF5338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3F5E-F1F9-4A14-B311-E4A0ED49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5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1D22-C5A9-4CD4-8397-7754634B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E4982-5025-44E8-9B35-4BF2DCBA23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87C2A-BB40-4506-AE62-C971CF708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A3797-3517-4C6E-AC45-5807C0A17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FC3123-E2E1-45C0-9E9C-0F8BB6340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44FFD-3718-4991-A474-1D04FEA28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DC63F-E9D0-4C0C-AE2B-4836D8458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16A68E-D975-408E-B5E3-85F55F2B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69738-8FA2-4C53-A7A5-D9809FE9E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1852F7-F7A8-4AAC-8F5E-5CEA61007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95B62E-4998-4492-99C7-1A996AD9A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32B52-0340-4341-8468-BE59EBE98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92FBB-DAD3-4D7A-B149-EAFE03F9E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286F83-0DC0-46BB-B8A3-F35D89CE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B9580-D61D-499B-BD68-745270D05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1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4EC27-36FD-473E-B20A-F37AB466C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AB9DD-F99C-4AF7-9FD1-DA507CFC7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7EA5A-8A2C-4762-8943-40AAD7AA8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72127-5103-400C-AF0B-E7D41C4F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E5B5F-228E-4BE3-9524-3FBC20CF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150782-9CF6-4E03-9DE5-9F0EE105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6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CB2F6-ED8B-47F7-BB5B-BCCE1B74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F2AF29-2834-4C77-BFFB-1339B6F66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DEC4D-6E30-4F05-8AA6-5030802321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C7D78-36EB-4F3F-80AB-1C40E186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A90F9-E348-4E85-A683-FC0F1145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01F7E-41A6-44D1-B6DC-C33DDF564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5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45691-AF63-4488-BDFB-26270CA3B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350002-80E7-4D79-94BC-EB3A1D315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61A1E-37C8-4FB1-8CB1-768C020454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CF9D-478E-4135-A1FE-81928306F3B3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BE1D4-EE33-4F38-A868-391C88165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52536-1A7D-4A88-8958-362F9C6A6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A3FA-BE2E-49D8-A931-6C433B801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5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2E26-24D4-48A9-B024-825B59B4B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Filosofi</a:t>
            </a:r>
            <a:r>
              <a:rPr lang="en-US" b="1" dirty="0"/>
              <a:t> </a:t>
            </a:r>
            <a:r>
              <a:rPr lang="en-US" b="1" dirty="0" err="1"/>
              <a:t>Maskot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09966-5D56-4E45-9017-DA5F0DA2F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4638"/>
            <a:ext cx="9144000" cy="1655762"/>
          </a:xfrm>
        </p:spPr>
        <p:txBody>
          <a:bodyPr/>
          <a:lstStyle/>
          <a:p>
            <a:r>
              <a:rPr lang="en-US" b="1" dirty="0"/>
              <a:t>Ade </a:t>
            </a:r>
            <a:r>
              <a:rPr lang="en-US" b="1" dirty="0" err="1"/>
              <a:t>Moussadecq</a:t>
            </a:r>
            <a:r>
              <a:rPr lang="en-US" b="1" dirty="0"/>
              <a:t>, </a:t>
            </a:r>
            <a:r>
              <a:rPr lang="en-US" b="1" dirty="0" err="1"/>
              <a:t>S.Pd</a:t>
            </a:r>
            <a:r>
              <a:rPr lang="en-US" b="1" dirty="0"/>
              <a:t>., </a:t>
            </a:r>
            <a:r>
              <a:rPr lang="en-US" b="1" dirty="0" err="1"/>
              <a:t>M.Sn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310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9604CD-1BB6-4DA9-AFE9-0A969B762C35}"/>
              </a:ext>
            </a:extLst>
          </p:cNvPr>
          <p:cNvSpPr txBox="1"/>
          <p:nvPr/>
        </p:nvSpPr>
        <p:spPr>
          <a:xfrm>
            <a:off x="701040" y="3792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/>
              <a:t>Menerjemahkan Nilai ke Unsur Visual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61A576-560E-4CB9-9DED-3BB84FBDBC31}"/>
              </a:ext>
            </a:extLst>
          </p:cNvPr>
          <p:cNvSpPr txBox="1"/>
          <p:nvPr/>
        </p:nvSpPr>
        <p:spPr>
          <a:xfrm>
            <a:off x="701040" y="1217414"/>
            <a:ext cx="5242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visual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dijelaskan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filosofis</a:t>
            </a:r>
            <a:r>
              <a:rPr lang="en-US" sz="2000" dirty="0"/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0493974-4F43-4AF0-90B1-2FA1C8087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544546"/>
              </p:ext>
            </p:extLst>
          </p:nvPr>
        </p:nvGraphicFramePr>
        <p:xfrm>
          <a:off x="701040" y="2484120"/>
          <a:ext cx="5593082" cy="2324894"/>
        </p:xfrm>
        <a:graphic>
          <a:graphicData uri="http://schemas.openxmlformats.org/drawingml/2006/table">
            <a:tbl>
              <a:tblPr/>
              <a:tblGrid>
                <a:gridCol w="2796541">
                  <a:extLst>
                    <a:ext uri="{9D8B030D-6E8A-4147-A177-3AD203B41FA5}">
                      <a16:colId xmlns:a16="http://schemas.microsoft.com/office/drawing/2014/main" val="2506888973"/>
                    </a:ext>
                  </a:extLst>
                </a:gridCol>
                <a:gridCol w="2796541">
                  <a:extLst>
                    <a:ext uri="{9D8B030D-6E8A-4147-A177-3AD203B41FA5}">
                      <a16:colId xmlns:a16="http://schemas.microsoft.com/office/drawing/2014/main" val="2793132582"/>
                    </a:ext>
                  </a:extLst>
                </a:gridCol>
              </a:tblGrid>
              <a:tr h="739934">
                <a:tc>
                  <a:txBody>
                    <a:bodyPr/>
                    <a:lstStyle/>
                    <a:p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Unsur</a:t>
                      </a:r>
                      <a:r>
                        <a:rPr lang="en-US" sz="2000" dirty="0"/>
                        <a:t> Visual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Makna Filosofis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559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Bentuk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bulat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Keakraban, inklusivitas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5403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  Mata </a:t>
                      </a:r>
                      <a:r>
                        <a:rPr lang="en-US" sz="2000" dirty="0" err="1"/>
                        <a:t>besar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Keterbukaan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empati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725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Warna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hangat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Kehangatan, optimisme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017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  </a:t>
                      </a:r>
                      <a:r>
                        <a:rPr lang="en-US" sz="2000" dirty="0" err="1"/>
                        <a:t>Gestur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terbuka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Keramahan</a:t>
                      </a:r>
                      <a:r>
                        <a:rPr lang="en-US" sz="2000" dirty="0"/>
                        <a:t>, </a:t>
                      </a:r>
                      <a:r>
                        <a:rPr lang="en-US" sz="2000" dirty="0" err="1"/>
                        <a:t>penerimaan</a:t>
                      </a:r>
                      <a:endParaRPr lang="en-US" sz="20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536117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2BCD65F-C2FD-46F3-B78D-049B71AE211C}"/>
              </a:ext>
            </a:extLst>
          </p:cNvPr>
          <p:cNvCxnSpPr>
            <a:cxnSpLocks/>
          </p:cNvCxnSpPr>
          <p:nvPr/>
        </p:nvCxnSpPr>
        <p:spPr>
          <a:xfrm>
            <a:off x="701040" y="3067705"/>
            <a:ext cx="559308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9F2258-9731-4030-8B93-5E1A0685D5FA}"/>
              </a:ext>
            </a:extLst>
          </p:cNvPr>
          <p:cNvCxnSpPr>
            <a:cxnSpLocks/>
          </p:cNvCxnSpPr>
          <p:nvPr/>
        </p:nvCxnSpPr>
        <p:spPr>
          <a:xfrm>
            <a:off x="3169920" y="2484120"/>
            <a:ext cx="0" cy="25382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F13FC11B-AF79-4496-AB0E-074B0760F3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7333"/>
          <a:stretch/>
        </p:blipFill>
        <p:spPr>
          <a:xfrm>
            <a:off x="6598918" y="0"/>
            <a:ext cx="55930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3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9CCA2D5-4FC0-4BB5-9D87-18DC3337F066}"/>
              </a:ext>
            </a:extLst>
          </p:cNvPr>
          <p:cNvSpPr txBox="1"/>
          <p:nvPr/>
        </p:nvSpPr>
        <p:spPr>
          <a:xfrm>
            <a:off x="670560" y="485894"/>
            <a:ext cx="5821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Mengaitkan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Konteks</a:t>
            </a:r>
            <a:r>
              <a:rPr lang="en-US" sz="2400" b="1" dirty="0"/>
              <a:t> </a:t>
            </a:r>
            <a:r>
              <a:rPr lang="en-US" sz="2400" b="1" dirty="0" err="1"/>
              <a:t>Budaya</a:t>
            </a:r>
            <a:r>
              <a:rPr lang="en-US" sz="2400" b="1" dirty="0"/>
              <a:t> dan </a:t>
            </a:r>
            <a:r>
              <a:rPr lang="en-US" sz="2400" b="1" dirty="0" err="1"/>
              <a:t>Kearifan</a:t>
            </a:r>
            <a:r>
              <a:rPr lang="en-US" sz="2400" b="1" dirty="0"/>
              <a:t> </a:t>
            </a:r>
            <a:r>
              <a:rPr lang="en-US" sz="2400" b="1" dirty="0" err="1"/>
              <a:t>Lokal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56116A-CF13-4CB4-BFE0-94D1D8AEEE73}"/>
              </a:ext>
            </a:extLst>
          </p:cNvPr>
          <p:cNvSpPr txBox="1"/>
          <p:nvPr/>
        </p:nvSpPr>
        <p:spPr>
          <a:xfrm>
            <a:off x="670560" y="1853476"/>
            <a:ext cx="6096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Di Indonesia, </a:t>
            </a:r>
            <a:r>
              <a:rPr lang="en-US" sz="2000" dirty="0" err="1"/>
              <a:t>filosofi</a:t>
            </a:r>
            <a:r>
              <a:rPr lang="en-US" sz="2000" dirty="0"/>
              <a:t> </a:t>
            </a:r>
            <a:r>
              <a:rPr lang="en-US" sz="2000" dirty="0" err="1"/>
              <a:t>maskot</a:t>
            </a:r>
            <a:r>
              <a:rPr lang="en-US" sz="2000" dirty="0"/>
              <a:t> </a:t>
            </a:r>
            <a:r>
              <a:rPr lang="en-US" sz="2000" dirty="0" err="1"/>
              <a:t>idealnya</a:t>
            </a:r>
            <a:r>
              <a:rPr lang="en-US" sz="2000" dirty="0"/>
              <a:t> </a:t>
            </a:r>
            <a:r>
              <a:rPr lang="en-US" sz="2000" dirty="0" err="1"/>
              <a:t>berpijak</a:t>
            </a:r>
            <a:r>
              <a:rPr lang="en-US" sz="2000" dirty="0"/>
              <a:t> pada :</a:t>
            </a:r>
          </a:p>
          <a:p>
            <a:pPr algn="just"/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endParaRPr lang="en-US" sz="2000" dirty="0"/>
          </a:p>
          <a:p>
            <a:pPr algn="just"/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Kearifan</a:t>
            </a:r>
            <a:r>
              <a:rPr lang="en-US" sz="2000" dirty="0"/>
              <a:t> </a:t>
            </a:r>
            <a:r>
              <a:rPr lang="en-US" sz="2000" dirty="0" err="1"/>
              <a:t>tradisional</a:t>
            </a:r>
            <a:endParaRPr lang="en-US" sz="2000" dirty="0"/>
          </a:p>
          <a:p>
            <a:pPr algn="just"/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Nilai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1EE575-2FFF-4D03-BBF4-D1C7F359696A}"/>
              </a:ext>
            </a:extLst>
          </p:cNvPr>
          <p:cNvSpPr txBox="1"/>
          <p:nvPr/>
        </p:nvSpPr>
        <p:spPr>
          <a:xfrm>
            <a:off x="670560" y="4636830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 :</a:t>
            </a:r>
            <a:br>
              <a:rPr lang="en-US" sz="2000" dirty="0"/>
            </a:br>
            <a:r>
              <a:rPr lang="en-US" sz="2000" dirty="0" err="1"/>
              <a:t>Maskot</a:t>
            </a:r>
            <a:r>
              <a:rPr lang="en-US" sz="2000" dirty="0"/>
              <a:t> UMKM Lampung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mengambil</a:t>
            </a:r>
            <a:r>
              <a:rPr lang="en-US" sz="2000" dirty="0"/>
              <a:t>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Unsur</a:t>
            </a:r>
            <a:r>
              <a:rPr lang="en-US" sz="2000" dirty="0"/>
              <a:t> tapis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Atribut</a:t>
            </a:r>
            <a:r>
              <a:rPr lang="en-US" sz="2000" dirty="0"/>
              <a:t> </a:t>
            </a:r>
            <a:r>
              <a:rPr lang="en-US" sz="2000" dirty="0" err="1"/>
              <a:t>siger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Fauna </a:t>
            </a:r>
            <a:r>
              <a:rPr lang="en-US" sz="2000" dirty="0" err="1"/>
              <a:t>lokal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5B60AB-7E7E-4E69-B037-9F6AEBA9C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02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11F89E-2018-4185-935A-774AD826BC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" b="4223"/>
          <a:stretch/>
        </p:blipFill>
        <p:spPr>
          <a:xfrm>
            <a:off x="807720" y="0"/>
            <a:ext cx="105827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75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D8498B-DD60-4B83-AA8F-2243F40D88DA}"/>
              </a:ext>
            </a:extLst>
          </p:cNvPr>
          <p:cNvSpPr txBox="1"/>
          <p:nvPr/>
        </p:nvSpPr>
        <p:spPr>
          <a:xfrm>
            <a:off x="777240" y="424934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Merumuskan</a:t>
            </a:r>
            <a:r>
              <a:rPr lang="en-US" sz="2400" b="1" dirty="0"/>
              <a:t> </a:t>
            </a:r>
            <a:r>
              <a:rPr lang="en-US" sz="2400" b="1" dirty="0" err="1"/>
              <a:t>Filosofi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  <a:r>
              <a:rPr lang="en-US" sz="2400" b="1" dirty="0" err="1"/>
              <a:t>Bentuk</a:t>
            </a:r>
            <a:r>
              <a:rPr lang="en-US" sz="2400" b="1" dirty="0"/>
              <a:t> </a:t>
            </a:r>
            <a:r>
              <a:rPr lang="en-US" sz="2400" b="1" dirty="0" err="1"/>
              <a:t>Narasi</a:t>
            </a:r>
            <a:r>
              <a:rPr lang="en-US" sz="2400" b="1" dirty="0"/>
              <a:t> </a:t>
            </a:r>
            <a:r>
              <a:rPr lang="en-US" sz="2400" b="1" dirty="0" err="1"/>
              <a:t>Tertulis</a:t>
            </a:r>
            <a:endParaRPr lang="en-US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78EB24-23B3-4023-81CB-70176F4C0D31}"/>
              </a:ext>
            </a:extLst>
          </p:cNvPr>
          <p:cNvSpPr txBox="1"/>
          <p:nvPr/>
        </p:nvSpPr>
        <p:spPr>
          <a:xfrm>
            <a:off x="777240" y="1337995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v-SE" sz="2000" dirty="0"/>
              <a:t>Filosofi desain sebaiknya ditulis singkat, padat, dan argumentatif.</a:t>
            </a:r>
            <a:endParaRPr lang="en-US" sz="20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086D3FA-78C7-473D-95FF-7782B4962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2650182"/>
            <a:ext cx="67056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Contoh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Rumusan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Filosofi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Maskot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“Si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Raka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dirancang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representasi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semangat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kerja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keras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keramahan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pelaku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UMKM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lokal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Bentuk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tubuh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membulat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melambangkan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keterbukaan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kehangatan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sementara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senyum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lebar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mencerminkan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sikap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ramah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terhadap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konsumen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Pemilihan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warna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cokelat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hijau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merepresentasikan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kedekatan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alam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nilai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keberlanjutan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selaras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identitas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berbasis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bahan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alami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kearifan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lokal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CBB406-125B-4920-B7AA-BF1D521645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1"/>
          <a:stretch/>
        </p:blipFill>
        <p:spPr>
          <a:xfrm>
            <a:off x="7934808" y="0"/>
            <a:ext cx="4257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62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94AA2B-C76C-460B-9171-36DF64EEB189}"/>
              </a:ext>
            </a:extLst>
          </p:cNvPr>
          <p:cNvSpPr txBox="1"/>
          <p:nvPr/>
        </p:nvSpPr>
        <p:spPr>
          <a:xfrm>
            <a:off x="1920240" y="2170837"/>
            <a:ext cx="877824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Merumuskan</a:t>
            </a:r>
            <a:r>
              <a:rPr lang="en-US" sz="2800" dirty="0"/>
              <a:t> </a:t>
            </a:r>
            <a:r>
              <a:rPr lang="en-US" sz="2800" dirty="0" err="1"/>
              <a:t>filosofi</a:t>
            </a:r>
            <a:r>
              <a:rPr lang="en-US" sz="2800" dirty="0"/>
              <a:t> </a:t>
            </a:r>
            <a:r>
              <a:rPr lang="en-US" sz="2800" dirty="0" err="1"/>
              <a:t>desain</a:t>
            </a:r>
            <a:r>
              <a:rPr lang="en-US" sz="2800" dirty="0"/>
              <a:t> </a:t>
            </a:r>
            <a:r>
              <a:rPr lang="en-US" sz="2800" dirty="0" err="1"/>
              <a:t>maskot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proses </a:t>
            </a:r>
            <a:r>
              <a:rPr lang="en-US" sz="2800" b="1" dirty="0" err="1"/>
              <a:t>berpikir</a:t>
            </a:r>
            <a:r>
              <a:rPr lang="en-US" sz="2800" b="1" dirty="0"/>
              <a:t> </a:t>
            </a:r>
            <a:r>
              <a:rPr lang="en-US" sz="2800" b="1" dirty="0" err="1"/>
              <a:t>kritis</a:t>
            </a:r>
            <a:r>
              <a:rPr lang="en-US" sz="2800" b="1" dirty="0"/>
              <a:t> dan </a:t>
            </a:r>
            <a:r>
              <a:rPr lang="en-US" sz="2800" b="1" dirty="0" err="1"/>
              <a:t>reflektif</a:t>
            </a:r>
            <a:r>
              <a:rPr lang="en-US" sz="2800" dirty="0"/>
              <a:t>, </a:t>
            </a:r>
            <a:r>
              <a:rPr lang="en-US" sz="2800" dirty="0" err="1"/>
              <a:t>bukan</a:t>
            </a:r>
            <a:r>
              <a:rPr lang="en-US" sz="2800" dirty="0"/>
              <a:t> </a:t>
            </a:r>
            <a:r>
              <a:rPr lang="en-US" sz="2800" dirty="0" err="1"/>
              <a:t>sekadar</a:t>
            </a:r>
            <a:r>
              <a:rPr lang="en-US" sz="2800" dirty="0"/>
              <a:t> </a:t>
            </a:r>
            <a:r>
              <a:rPr lang="en-US" sz="2800" dirty="0" err="1"/>
              <a:t>estetika</a:t>
            </a:r>
            <a:r>
              <a:rPr lang="en-US" sz="2800" dirty="0"/>
              <a:t>. </a:t>
            </a:r>
            <a:r>
              <a:rPr lang="en-US" sz="2800" dirty="0" err="1"/>
              <a:t>Filosofi</a:t>
            </a:r>
            <a:r>
              <a:rPr lang="en-US" sz="2800" dirty="0"/>
              <a:t> yang </a:t>
            </a:r>
            <a:r>
              <a:rPr lang="en-US" sz="2800" dirty="0" err="1"/>
              <a:t>kuat</a:t>
            </a:r>
            <a:r>
              <a:rPr lang="en-US" sz="2800" dirty="0"/>
              <a:t>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membuat</a:t>
            </a:r>
            <a:r>
              <a:rPr lang="en-US" sz="2800" dirty="0"/>
              <a:t> </a:t>
            </a:r>
            <a:r>
              <a:rPr lang="en-US" sz="2800" dirty="0" err="1"/>
              <a:t>maskot</a:t>
            </a:r>
            <a:r>
              <a:rPr lang="en-US" sz="2800" dirty="0"/>
              <a:t>: </a:t>
            </a:r>
            <a:r>
              <a:rPr lang="en-US" sz="2800" dirty="0" err="1"/>
              <a:t>konsisten</a:t>
            </a:r>
            <a:r>
              <a:rPr lang="en-US" sz="2800" dirty="0"/>
              <a:t>,  </a:t>
            </a:r>
            <a:r>
              <a:rPr lang="en-US" sz="2800" dirty="0" err="1"/>
              <a:t>bermakna</a:t>
            </a:r>
            <a:r>
              <a:rPr lang="en-US" sz="2800" dirty="0"/>
              <a:t> </a:t>
            </a:r>
            <a:r>
              <a:rPr lang="en-US" sz="2800" dirty="0" err="1"/>
              <a:t>dann</a:t>
            </a:r>
            <a:r>
              <a:rPr lang="en-US" sz="2800" dirty="0"/>
              <a:t> </a:t>
            </a:r>
            <a:r>
              <a:rPr lang="en-US" sz="2800" dirty="0" err="1"/>
              <a:t>mudah</a:t>
            </a:r>
            <a:r>
              <a:rPr lang="en-US" sz="2800" dirty="0"/>
              <a:t> </a:t>
            </a:r>
            <a:r>
              <a:rPr lang="en-US" sz="2800" dirty="0" err="1"/>
              <a:t>dikembangkan</a:t>
            </a:r>
            <a:r>
              <a:rPr lang="en-US" sz="2800" dirty="0"/>
              <a:t>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media</a:t>
            </a:r>
          </a:p>
        </p:txBody>
      </p:sp>
    </p:spTree>
    <p:extLst>
      <p:ext uri="{BB962C8B-B14F-4D97-AF65-F5344CB8AC3E}">
        <p14:creationId xmlns:p14="http://schemas.microsoft.com/office/powerpoint/2010/main" val="4248824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4190EE-9BCB-494C-9604-B0E555710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16" y="0"/>
            <a:ext cx="96993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8F5917-2E8B-4123-A0BA-359A5BFD2132}"/>
              </a:ext>
            </a:extLst>
          </p:cNvPr>
          <p:cNvSpPr txBox="1"/>
          <p:nvPr/>
        </p:nvSpPr>
        <p:spPr>
          <a:xfrm>
            <a:off x="807720" y="44017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Pengertian</a:t>
            </a:r>
            <a:r>
              <a:rPr lang="en-US" sz="2400" b="1" dirty="0"/>
              <a:t> </a:t>
            </a:r>
            <a:r>
              <a:rPr lang="en-US" sz="2400" b="1" dirty="0" err="1"/>
              <a:t>Filosofi</a:t>
            </a:r>
            <a:r>
              <a:rPr lang="en-US" sz="2400" b="1" dirty="0"/>
              <a:t> Desain </a:t>
            </a:r>
            <a:r>
              <a:rPr lang="en-US" sz="2400" b="1" dirty="0" err="1"/>
              <a:t>Maskot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4A81D-1E98-4D4C-A97C-00F8589E50A5}"/>
              </a:ext>
            </a:extLst>
          </p:cNvPr>
          <p:cNvSpPr txBox="1"/>
          <p:nvPr/>
        </p:nvSpPr>
        <p:spPr>
          <a:xfrm>
            <a:off x="807720" y="1610975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/>
              <a:t>Filosofi</a:t>
            </a:r>
            <a:r>
              <a:rPr lang="en-US" sz="2000" b="1" dirty="0"/>
              <a:t> </a:t>
            </a:r>
            <a:r>
              <a:rPr lang="en-US" sz="2000" b="1" dirty="0" err="1"/>
              <a:t>desain</a:t>
            </a:r>
            <a:r>
              <a:rPr lang="en-US" sz="2000" b="1" dirty="0"/>
              <a:t> </a:t>
            </a:r>
            <a:r>
              <a:rPr lang="en-US" sz="2000" b="1" dirty="0" err="1"/>
              <a:t>maskot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landasan</a:t>
            </a:r>
            <a:r>
              <a:rPr lang="en-US" sz="2000" dirty="0"/>
              <a:t> </a:t>
            </a:r>
            <a:r>
              <a:rPr lang="en-US" sz="2000" dirty="0" err="1"/>
              <a:t>pemikiran</a:t>
            </a:r>
            <a:r>
              <a:rPr lang="en-US" sz="2000" dirty="0"/>
              <a:t> </a:t>
            </a:r>
            <a:r>
              <a:rPr lang="en-US" sz="2000" dirty="0" err="1"/>
              <a:t>konseptual</a:t>
            </a:r>
            <a:r>
              <a:rPr lang="en-US" sz="2000" dirty="0"/>
              <a:t> yang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b="1" dirty="0" err="1"/>
              <a:t>makna</a:t>
            </a:r>
            <a:r>
              <a:rPr lang="en-US" sz="2000" b="1" dirty="0"/>
              <a:t>, </a:t>
            </a:r>
            <a:r>
              <a:rPr lang="en-US" sz="2000" b="1" dirty="0" err="1"/>
              <a:t>nilai</a:t>
            </a:r>
            <a:r>
              <a:rPr lang="en-US" sz="2000" b="1" dirty="0"/>
              <a:t>, dan </a:t>
            </a:r>
            <a:r>
              <a:rPr lang="en-US" sz="2000" b="1" dirty="0" err="1"/>
              <a:t>pesan</a:t>
            </a:r>
            <a:r>
              <a:rPr lang="en-US" sz="2000" b="1" dirty="0"/>
              <a:t> </a:t>
            </a:r>
            <a:r>
              <a:rPr lang="en-US" sz="2000" b="1" dirty="0" err="1"/>
              <a:t>simbolik</a:t>
            </a:r>
            <a:r>
              <a:rPr lang="en-US" sz="2000" dirty="0"/>
              <a:t> di </a:t>
            </a:r>
            <a:r>
              <a:rPr lang="en-US" sz="2000" dirty="0" err="1"/>
              <a:t>balik</a:t>
            </a:r>
            <a:r>
              <a:rPr lang="en-US" sz="2000" dirty="0"/>
              <a:t> </a:t>
            </a:r>
            <a:r>
              <a:rPr lang="en-US" sz="2000" dirty="0" err="1"/>
              <a:t>bentuk</a:t>
            </a:r>
            <a:r>
              <a:rPr lang="en-US" sz="2000" dirty="0"/>
              <a:t> visual </a:t>
            </a:r>
            <a:r>
              <a:rPr lang="en-US" sz="2000" dirty="0" err="1"/>
              <a:t>maskot</a:t>
            </a:r>
            <a:r>
              <a:rPr lang="en-US" sz="20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F2DB0-02EB-4BF3-B955-03C20AEE56EB}"/>
              </a:ext>
            </a:extLst>
          </p:cNvPr>
          <p:cNvSpPr txBox="1"/>
          <p:nvPr/>
        </p:nvSpPr>
        <p:spPr>
          <a:xfrm>
            <a:off x="807720" y="3335774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Filosofi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dirty="0" err="1"/>
              <a:t>jembatan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:</a:t>
            </a:r>
          </a:p>
          <a:p>
            <a:pPr algn="just"/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/>
              <a:t> </a:t>
            </a:r>
            <a:r>
              <a:rPr lang="en-US" sz="2000" b="1" dirty="0" err="1"/>
              <a:t>Identitas</a:t>
            </a:r>
            <a:r>
              <a:rPr lang="en-US" sz="2000" b="1" dirty="0"/>
              <a:t> (brand/</a:t>
            </a:r>
            <a:r>
              <a:rPr lang="en-US" sz="2000" b="1" dirty="0" err="1"/>
              <a:t>instansi</a:t>
            </a:r>
            <a:r>
              <a:rPr lang="en-US" sz="2000" b="1" dirty="0"/>
              <a:t>/</a:t>
            </a:r>
            <a:r>
              <a:rPr lang="en-US" sz="2000" b="1" dirty="0" err="1"/>
              <a:t>komunitas</a:t>
            </a:r>
            <a:r>
              <a:rPr lang="en-US" sz="2000" b="1" dirty="0"/>
              <a:t>)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/>
              <a:t> Nilai </a:t>
            </a:r>
            <a:r>
              <a:rPr lang="en-US" sz="2000" b="1" dirty="0" err="1"/>
              <a:t>budaya</a:t>
            </a:r>
            <a:r>
              <a:rPr lang="en-US" sz="2000" b="1" dirty="0"/>
              <a:t> dan </a:t>
            </a:r>
            <a:r>
              <a:rPr lang="en-US" sz="2000" b="1" dirty="0" err="1"/>
              <a:t>ideologis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dirty="0"/>
              <a:t> Keputusan visual (</a:t>
            </a:r>
            <a:r>
              <a:rPr lang="en-US" sz="2000" b="1" dirty="0" err="1"/>
              <a:t>bentuk</a:t>
            </a:r>
            <a:r>
              <a:rPr lang="en-US" sz="2000" b="1" dirty="0"/>
              <a:t>, </a:t>
            </a:r>
            <a:r>
              <a:rPr lang="en-US" sz="2000" b="1" dirty="0" err="1"/>
              <a:t>warna</a:t>
            </a:r>
            <a:r>
              <a:rPr lang="en-US" sz="2000" b="1" dirty="0"/>
              <a:t>, </a:t>
            </a:r>
            <a:r>
              <a:rPr lang="en-US" sz="2000" b="1" dirty="0" err="1"/>
              <a:t>ekspresi</a:t>
            </a:r>
            <a:r>
              <a:rPr lang="en-US" sz="2000" b="1" dirty="0"/>
              <a:t>, </a:t>
            </a:r>
            <a:r>
              <a:rPr lang="en-US" sz="2000" b="1" dirty="0" err="1"/>
              <a:t>atribut</a:t>
            </a:r>
            <a:r>
              <a:rPr lang="en-US" sz="2000" b="1" dirty="0"/>
              <a:t>)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8FA3F0-5D8C-4DCC-9C9F-9DD8064F6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40" y="277361"/>
            <a:ext cx="3425959" cy="630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48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4055BA-67E7-44E9-B47F-2D53824581AE}"/>
              </a:ext>
            </a:extLst>
          </p:cNvPr>
          <p:cNvSpPr txBox="1"/>
          <p:nvPr/>
        </p:nvSpPr>
        <p:spPr>
          <a:xfrm>
            <a:off x="3185160" y="2359075"/>
            <a:ext cx="6096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filosofi</a:t>
            </a:r>
            <a:r>
              <a:rPr lang="en-US" sz="2800" dirty="0"/>
              <a:t> yang </a:t>
            </a:r>
            <a:r>
              <a:rPr lang="en-US" sz="2800" dirty="0" err="1"/>
              <a:t>kuat</a:t>
            </a:r>
            <a:r>
              <a:rPr lang="en-US" sz="2800" dirty="0"/>
              <a:t>, </a:t>
            </a:r>
            <a:r>
              <a:rPr lang="en-US" sz="2800" dirty="0" err="1"/>
              <a:t>maskot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hanya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dekoratif</a:t>
            </a:r>
            <a:r>
              <a:rPr lang="en-US" sz="2800" dirty="0"/>
              <a:t>, </a:t>
            </a:r>
            <a:r>
              <a:rPr lang="en-US" sz="2800" dirty="0" err="1"/>
              <a:t>tetapi</a:t>
            </a:r>
            <a:r>
              <a:rPr lang="en-US" sz="2800" dirty="0"/>
              <a:t> </a:t>
            </a:r>
            <a:r>
              <a:rPr lang="en-US" sz="2800" b="1" dirty="0" err="1"/>
              <a:t>komunikatif</a:t>
            </a:r>
            <a:r>
              <a:rPr lang="en-US" sz="2800" b="1" dirty="0"/>
              <a:t> dan </a:t>
            </a:r>
            <a:r>
              <a:rPr lang="en-US" sz="2800" b="1" dirty="0" err="1"/>
              <a:t>representasional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216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6D544E-25F2-4133-81CD-4CF8F8FBBD17}"/>
              </a:ext>
            </a:extLst>
          </p:cNvPr>
          <p:cNvSpPr txBox="1"/>
          <p:nvPr/>
        </p:nvSpPr>
        <p:spPr>
          <a:xfrm>
            <a:off x="822960" y="40121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b="1" dirty="0"/>
              <a:t>Tahapan Merumuskan Filosofi </a:t>
            </a:r>
          </a:p>
          <a:p>
            <a:r>
              <a:rPr lang="fi-FI" sz="2400" b="1" dirty="0"/>
              <a:t>Desain Maskot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550902-356F-4073-98BE-59D4FB0254D2}"/>
              </a:ext>
            </a:extLst>
          </p:cNvPr>
          <p:cNvSpPr txBox="1"/>
          <p:nvPr/>
        </p:nvSpPr>
        <p:spPr>
          <a:xfrm>
            <a:off x="822960" y="167461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Mengidentifikasi</a:t>
            </a:r>
            <a:r>
              <a:rPr lang="en-US" sz="2000" dirty="0"/>
              <a:t> </a:t>
            </a:r>
            <a:r>
              <a:rPr lang="en-US" sz="2000" dirty="0" err="1"/>
              <a:t>Identitas</a:t>
            </a:r>
            <a:r>
              <a:rPr lang="en-US" sz="2000" dirty="0"/>
              <a:t> Inti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2E02AA-A91E-46D5-869B-3D8CBA9974EB}"/>
              </a:ext>
            </a:extLst>
          </p:cNvPr>
          <p:cNvSpPr txBox="1"/>
          <p:nvPr/>
        </p:nvSpPr>
        <p:spPr>
          <a:xfrm>
            <a:off x="822960" y="2664619"/>
            <a:ext cx="5105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/>
              <a:t>Mulailah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pertanyaan</a:t>
            </a:r>
            <a:r>
              <a:rPr lang="en-US" sz="2000" dirty="0"/>
              <a:t> </a:t>
            </a:r>
            <a:r>
              <a:rPr lang="en-US" sz="2000" dirty="0" err="1"/>
              <a:t>mendasar</a:t>
            </a:r>
            <a:r>
              <a:rPr lang="en-US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Siapa</a:t>
            </a:r>
            <a:r>
              <a:rPr lang="en-US" sz="2000" dirty="0"/>
              <a:t> yang </a:t>
            </a:r>
            <a:r>
              <a:rPr lang="en-US" sz="2000" dirty="0" err="1"/>
              <a:t>diwakili</a:t>
            </a:r>
            <a:r>
              <a:rPr lang="en-US" sz="2000" dirty="0"/>
              <a:t> </a:t>
            </a:r>
            <a:r>
              <a:rPr lang="en-US" sz="2000" dirty="0" err="1"/>
              <a:t>maskot</a:t>
            </a:r>
            <a:r>
              <a:rPr lang="en-US" sz="20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Nilai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apa</a:t>
            </a:r>
            <a:r>
              <a:rPr lang="en-US" sz="2000" dirty="0"/>
              <a:t> yang </a:t>
            </a:r>
            <a:r>
              <a:rPr lang="en-US" sz="2000" dirty="0" err="1"/>
              <a:t>ingin</a:t>
            </a:r>
            <a:r>
              <a:rPr lang="en-US" sz="2000" dirty="0"/>
              <a:t> </a:t>
            </a:r>
            <a:r>
              <a:rPr lang="en-US" sz="2000" dirty="0" err="1"/>
              <a:t>dikomunikasikan</a:t>
            </a:r>
            <a:r>
              <a:rPr lang="en-US" sz="2000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Audiens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 </a:t>
            </a:r>
            <a:r>
              <a:rPr lang="en-US" sz="2000" dirty="0" err="1"/>
              <a:t>siapa</a:t>
            </a:r>
            <a:r>
              <a:rPr lang="en-US" sz="2000" dirty="0"/>
              <a:t>?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FB0BF16-3635-4CCB-9BD4-F36C63DB2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" y="4702464"/>
            <a:ext cx="470916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Contoh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: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UMKM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kuliner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tradisional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hangat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ramah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autentik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5927CE-F684-4631-B69B-1FF55A7F22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r="10222"/>
          <a:stretch/>
        </p:blipFill>
        <p:spPr>
          <a:xfrm>
            <a:off x="6812280" y="0"/>
            <a:ext cx="5394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46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43B5F0-0656-42BC-96FD-C7B238404379}"/>
              </a:ext>
            </a:extLst>
          </p:cNvPr>
          <p:cNvSpPr txBox="1"/>
          <p:nvPr/>
        </p:nvSpPr>
        <p:spPr>
          <a:xfrm>
            <a:off x="3048000" y="2191435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Hasil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tahap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ini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biasanya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berupa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kata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kunci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nilai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(keyword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desain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212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7FFAB6-A25B-4B62-882F-28D36D3E4816}"/>
              </a:ext>
            </a:extLst>
          </p:cNvPr>
          <p:cNvSpPr txBox="1"/>
          <p:nvPr/>
        </p:nvSpPr>
        <p:spPr>
          <a:xfrm>
            <a:off x="777240" y="6535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Menentukan</a:t>
            </a:r>
            <a:r>
              <a:rPr lang="en-US" sz="2400" b="1" dirty="0"/>
              <a:t> </a:t>
            </a:r>
            <a:r>
              <a:rPr lang="en-US" sz="2400" b="1" dirty="0" err="1"/>
              <a:t>Simbol</a:t>
            </a:r>
            <a:r>
              <a:rPr lang="en-US" sz="2400" b="1" dirty="0"/>
              <a:t> Utama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13756-7FC1-4409-9A59-1AD1464B4294}"/>
              </a:ext>
            </a:extLst>
          </p:cNvPr>
          <p:cNvSpPr txBox="1"/>
          <p:nvPr/>
        </p:nvSpPr>
        <p:spPr>
          <a:xfrm>
            <a:off x="777240" y="1901875"/>
            <a:ext cx="5913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Nilai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dirumuskan</a:t>
            </a:r>
            <a:r>
              <a:rPr lang="en-US" sz="2000" dirty="0"/>
              <a:t> </a:t>
            </a:r>
            <a:r>
              <a:rPr lang="en-US" sz="2000" dirty="0" err="1"/>
              <a:t>diterjemahkan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b="1" dirty="0" err="1"/>
              <a:t>simbol</a:t>
            </a:r>
            <a:r>
              <a:rPr lang="en-US" sz="2000" b="1" dirty="0"/>
              <a:t> visual</a:t>
            </a:r>
            <a:r>
              <a:rPr lang="en-US" sz="20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309E50-8B92-49AD-B07F-41AEE52BD655}"/>
              </a:ext>
            </a:extLst>
          </p:cNvPr>
          <p:cNvSpPr txBox="1"/>
          <p:nvPr/>
        </p:nvSpPr>
        <p:spPr>
          <a:xfrm>
            <a:off x="777240" y="3061157"/>
            <a:ext cx="6096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Contoh</a:t>
            </a:r>
            <a:r>
              <a:rPr lang="en-US" sz="2000" b="1" dirty="0"/>
              <a:t> </a:t>
            </a:r>
            <a:r>
              <a:rPr lang="en-US" sz="2000" b="1" dirty="0" err="1"/>
              <a:t>pemetaan</a:t>
            </a:r>
            <a:r>
              <a:rPr lang="en-US" sz="2000" b="1" dirty="0"/>
              <a:t> </a:t>
            </a:r>
            <a:r>
              <a:rPr lang="en-US" sz="2000" b="1" dirty="0" err="1"/>
              <a:t>simbol</a:t>
            </a:r>
            <a:r>
              <a:rPr lang="en-US" sz="2000" b="1" dirty="0"/>
              <a:t> :</a:t>
            </a:r>
          </a:p>
          <a:p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Burung</a:t>
            </a:r>
            <a:r>
              <a:rPr lang="en-US" sz="2000" dirty="0"/>
              <a:t> → </a:t>
            </a:r>
            <a:r>
              <a:rPr lang="en-US" sz="2000" dirty="0" err="1"/>
              <a:t>kebebasan</a:t>
            </a:r>
            <a:r>
              <a:rPr lang="en-US" sz="2000" dirty="0"/>
              <a:t>, </a:t>
            </a:r>
            <a:r>
              <a:rPr lang="en-US" sz="2000" dirty="0" err="1"/>
              <a:t>visi</a:t>
            </a:r>
            <a:r>
              <a:rPr lang="en-US" sz="2000" dirty="0"/>
              <a:t>, </a:t>
            </a:r>
            <a:r>
              <a:rPr lang="en-US" sz="2000" dirty="0" err="1"/>
              <a:t>ketangkasan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Kerbau</a:t>
            </a:r>
            <a:r>
              <a:rPr lang="en-US" sz="2000" dirty="0"/>
              <a:t> →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keras</a:t>
            </a:r>
            <a:r>
              <a:rPr lang="en-US" sz="2000" dirty="0"/>
              <a:t>, </a:t>
            </a:r>
            <a:r>
              <a:rPr lang="en-US" sz="2000" dirty="0" err="1"/>
              <a:t>ketekunan</a:t>
            </a:r>
            <a:r>
              <a:rPr lang="en-US" sz="2000" dirty="0"/>
              <a:t>, </a:t>
            </a:r>
            <a:r>
              <a:rPr lang="en-US" sz="2000" dirty="0" err="1"/>
              <a:t>kearifan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Pensil</a:t>
            </a:r>
            <a:r>
              <a:rPr lang="en-US" sz="2000" dirty="0"/>
              <a:t> → </a:t>
            </a:r>
            <a:r>
              <a:rPr lang="en-US" sz="2000" dirty="0" err="1"/>
              <a:t>kreativitas</a:t>
            </a:r>
            <a:r>
              <a:rPr lang="en-US" sz="2000" dirty="0"/>
              <a:t>, </a:t>
            </a:r>
            <a:r>
              <a:rPr lang="en-US" sz="2000" dirty="0" err="1"/>
              <a:t>pendidikan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4F8CEC-8EB7-4650-85E5-285EB2B7B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1333"/>
          <a:stretch/>
        </p:blipFill>
        <p:spPr>
          <a:xfrm>
            <a:off x="7254240" y="0"/>
            <a:ext cx="4937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4DA361-1309-43F6-A707-A675A6296F14}"/>
              </a:ext>
            </a:extLst>
          </p:cNvPr>
          <p:cNvSpPr txBox="1"/>
          <p:nvPr/>
        </p:nvSpPr>
        <p:spPr>
          <a:xfrm>
            <a:off x="3307080" y="1913989"/>
            <a:ext cx="6096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prinsip</a:t>
            </a:r>
            <a:r>
              <a:rPr lang="en-US" sz="2800" dirty="0"/>
              <a:t> </a:t>
            </a:r>
            <a:r>
              <a:rPr lang="en-US" sz="2800" dirty="0" err="1"/>
              <a:t>simbol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pada </a:t>
            </a:r>
            <a:r>
              <a:rPr lang="en-US" sz="2800" dirty="0" err="1"/>
              <a:t>desain</a:t>
            </a:r>
            <a:r>
              <a:rPr lang="en-US" sz="2800" dirty="0"/>
              <a:t> </a:t>
            </a:r>
            <a:r>
              <a:rPr lang="en-US" sz="2800" dirty="0" err="1"/>
              <a:t>maskot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b="1" dirty="0" err="1"/>
              <a:t>relevan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budaya</a:t>
            </a:r>
            <a:r>
              <a:rPr lang="en-US" sz="2800" b="1" dirty="0"/>
              <a:t>/</a:t>
            </a:r>
            <a:r>
              <a:rPr lang="en-US" sz="2800" b="1" dirty="0" err="1"/>
              <a:t>representatif</a:t>
            </a:r>
            <a:r>
              <a:rPr lang="en-US" sz="2800" b="1" dirty="0"/>
              <a:t> dan </a:t>
            </a:r>
            <a:r>
              <a:rPr lang="en-US" sz="2800" b="1" dirty="0" err="1"/>
              <a:t>mudah</a:t>
            </a:r>
            <a:r>
              <a:rPr lang="en-US" sz="2800" b="1" dirty="0"/>
              <a:t> </a:t>
            </a:r>
            <a:r>
              <a:rPr lang="en-US" sz="2800" b="1" dirty="0" err="1"/>
              <a:t>dikenali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221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DBE6BC-6352-45FA-B8F9-E57444864BA6}"/>
              </a:ext>
            </a:extLst>
          </p:cNvPr>
          <p:cNvSpPr txBox="1"/>
          <p:nvPr/>
        </p:nvSpPr>
        <p:spPr>
          <a:xfrm>
            <a:off x="807720" y="60781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Merumuskan</a:t>
            </a:r>
            <a:r>
              <a:rPr lang="en-US" sz="2400" b="1" dirty="0"/>
              <a:t> </a:t>
            </a:r>
            <a:r>
              <a:rPr lang="en-US" sz="2400" b="1" dirty="0" err="1"/>
              <a:t>Kepribadian</a:t>
            </a:r>
            <a:r>
              <a:rPr lang="en-US" sz="2400" b="1" dirty="0"/>
              <a:t> </a:t>
            </a:r>
            <a:r>
              <a:rPr lang="en-US" sz="2400" b="1" dirty="0" err="1"/>
              <a:t>Maskot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064D19-ED19-465F-B801-BA00D6113A8A}"/>
              </a:ext>
            </a:extLst>
          </p:cNvPr>
          <p:cNvSpPr txBox="1"/>
          <p:nvPr/>
        </p:nvSpPr>
        <p:spPr>
          <a:xfrm>
            <a:off x="807720" y="1956554"/>
            <a:ext cx="4907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n-NO" sz="2000" dirty="0"/>
              <a:t>Maskot diposisikan sebagai “subjek”, bukan objek.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90072E-0C10-43CE-A027-202D03B29495}"/>
              </a:ext>
            </a:extLst>
          </p:cNvPr>
          <p:cNvSpPr txBox="1"/>
          <p:nvPr/>
        </p:nvSpPr>
        <p:spPr>
          <a:xfrm>
            <a:off x="807720" y="2916287"/>
            <a:ext cx="490728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b="1" dirty="0" err="1"/>
              <a:t>antropomorfisme</a:t>
            </a:r>
            <a:r>
              <a:rPr lang="en-US" sz="2000" b="1" dirty="0"/>
              <a:t> </a:t>
            </a:r>
            <a:r>
              <a:rPr lang="en-US" sz="2000" dirty="0"/>
              <a:t>: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seni</a:t>
            </a:r>
            <a:r>
              <a:rPr lang="en-US" sz="2000" dirty="0"/>
              <a:t>, </a:t>
            </a:r>
            <a:r>
              <a:rPr lang="en-US" sz="2000" dirty="0" err="1"/>
              <a:t>desain</a:t>
            </a:r>
            <a:r>
              <a:rPr lang="en-US" sz="2000" dirty="0"/>
              <a:t>, dan </a:t>
            </a:r>
            <a:r>
              <a:rPr lang="en-US" sz="2000" dirty="0" err="1"/>
              <a:t>budaya</a:t>
            </a:r>
            <a:r>
              <a:rPr lang="en-US" sz="2000" dirty="0"/>
              <a:t> visual yang </a:t>
            </a:r>
            <a:r>
              <a:rPr lang="en-US" sz="2000" dirty="0" err="1"/>
              <a:t>merujuk</a:t>
            </a:r>
            <a:r>
              <a:rPr lang="en-US" sz="2000" dirty="0"/>
              <a:t> pada </a:t>
            </a:r>
            <a:r>
              <a:rPr lang="en-US" sz="2000" b="1" dirty="0" err="1"/>
              <a:t>pemberian</a:t>
            </a:r>
            <a:r>
              <a:rPr lang="en-US" sz="2000" b="1" dirty="0"/>
              <a:t> </a:t>
            </a:r>
            <a:r>
              <a:rPr lang="en-US" sz="2000" b="1" dirty="0" err="1"/>
              <a:t>sifat</a:t>
            </a:r>
            <a:r>
              <a:rPr lang="en-US" sz="2000" b="1" dirty="0"/>
              <a:t>, </a:t>
            </a:r>
            <a:r>
              <a:rPr lang="en-US" sz="2000" b="1" dirty="0" err="1"/>
              <a:t>perilaku</a:t>
            </a:r>
            <a:r>
              <a:rPr lang="en-US" sz="2000" b="1" dirty="0"/>
              <a:t>, </a:t>
            </a:r>
            <a:r>
              <a:rPr lang="en-US" sz="2000" b="1" dirty="0" err="1"/>
              <a:t>emosi</a:t>
            </a:r>
            <a:r>
              <a:rPr lang="en-US" sz="2000" b="1" dirty="0"/>
              <a:t>, </a:t>
            </a:r>
            <a:r>
              <a:rPr lang="en-US" sz="2000" b="1" dirty="0" err="1"/>
              <a:t>atau</a:t>
            </a:r>
            <a:r>
              <a:rPr lang="en-US" sz="2000" b="1" dirty="0"/>
              <a:t> </a:t>
            </a:r>
            <a:r>
              <a:rPr lang="en-US" sz="2000" b="1" dirty="0" err="1"/>
              <a:t>karakter</a:t>
            </a:r>
            <a:r>
              <a:rPr lang="en-US" sz="2000" b="1" dirty="0"/>
              <a:t> </a:t>
            </a:r>
            <a:r>
              <a:rPr lang="en-US" sz="2000" b="1" dirty="0" err="1"/>
              <a:t>manusia</a:t>
            </a:r>
            <a:r>
              <a:rPr lang="en-US" sz="2000" b="1" dirty="0"/>
              <a:t> </a:t>
            </a:r>
            <a:r>
              <a:rPr lang="en-US" sz="2000" b="1" dirty="0" err="1"/>
              <a:t>kepada</a:t>
            </a:r>
            <a:r>
              <a:rPr lang="en-US" sz="2000" b="1" dirty="0"/>
              <a:t> </a:t>
            </a:r>
            <a:r>
              <a:rPr lang="en-US" sz="2000" b="1" dirty="0" err="1"/>
              <a:t>objek</a:t>
            </a:r>
            <a:r>
              <a:rPr lang="en-US" sz="2000" b="1" dirty="0"/>
              <a:t> non-</a:t>
            </a:r>
            <a:r>
              <a:rPr lang="en-US" sz="2000" b="1" dirty="0" err="1"/>
              <a:t>manusia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hewan</a:t>
            </a:r>
            <a:r>
              <a:rPr lang="en-US" sz="2000" dirty="0"/>
              <a:t>, </a:t>
            </a:r>
            <a:r>
              <a:rPr lang="en-US" sz="2000" dirty="0" err="1"/>
              <a:t>tumbuhan</a:t>
            </a:r>
            <a:r>
              <a:rPr lang="en-US" sz="2000" dirty="0"/>
              <a:t>, </a:t>
            </a:r>
            <a:r>
              <a:rPr lang="en-US" sz="2000" dirty="0" err="1"/>
              <a:t>benda</a:t>
            </a:r>
            <a:r>
              <a:rPr lang="en-US" sz="2000" dirty="0"/>
              <a:t> </a:t>
            </a:r>
            <a:r>
              <a:rPr lang="en-US" sz="2000" dirty="0" err="1"/>
              <a:t>mati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makhluk</a:t>
            </a:r>
            <a:r>
              <a:rPr lang="en-US" sz="2000" dirty="0"/>
              <a:t> </a:t>
            </a:r>
            <a:r>
              <a:rPr lang="en-US" sz="2000" dirty="0" err="1"/>
              <a:t>imajiner</a:t>
            </a:r>
            <a:r>
              <a:rPr lang="en-US" sz="2000" dirty="0"/>
              <a:t>.</a:t>
            </a:r>
          </a:p>
          <a:p>
            <a:pPr algn="just"/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Sifat </a:t>
            </a:r>
            <a:r>
              <a:rPr lang="en-US" sz="2000" dirty="0" err="1"/>
              <a:t>psikologis</a:t>
            </a:r>
            <a:r>
              <a:rPr lang="en-US" sz="2000" dirty="0"/>
              <a:t>: ceria, </a:t>
            </a:r>
            <a:r>
              <a:rPr lang="en-US" sz="2000" dirty="0" err="1"/>
              <a:t>bijak</a:t>
            </a:r>
            <a:r>
              <a:rPr lang="en-US" sz="2000" dirty="0"/>
              <a:t>, </a:t>
            </a:r>
            <a:r>
              <a:rPr lang="en-US" sz="2000" dirty="0" err="1"/>
              <a:t>berani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Sikap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: </a:t>
            </a:r>
            <a:r>
              <a:rPr lang="en-US" sz="2000" dirty="0" err="1"/>
              <a:t>ramah</a:t>
            </a:r>
            <a:r>
              <a:rPr lang="en-US" sz="2000" dirty="0"/>
              <a:t>, </a:t>
            </a:r>
            <a:r>
              <a:rPr lang="en-US" sz="2000" dirty="0" err="1"/>
              <a:t>protektif</a:t>
            </a:r>
            <a:r>
              <a:rPr lang="en-US" sz="2000" dirty="0"/>
              <a:t>, </a:t>
            </a:r>
            <a:r>
              <a:rPr lang="en-US" sz="2000" dirty="0" err="1"/>
              <a:t>inspiratif</a:t>
            </a:r>
            <a:endParaRPr lang="en-US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/>
              <a:t> Peran </a:t>
            </a:r>
            <a:r>
              <a:rPr lang="en-US" sz="2000" dirty="0" err="1"/>
              <a:t>naratif</a:t>
            </a:r>
            <a:r>
              <a:rPr lang="en-US" sz="2000" dirty="0"/>
              <a:t>: </a:t>
            </a:r>
            <a:r>
              <a:rPr lang="en-US" sz="2000" dirty="0" err="1"/>
              <a:t>teman</a:t>
            </a:r>
            <a:r>
              <a:rPr lang="en-US" sz="2000" dirty="0"/>
              <a:t>, </a:t>
            </a:r>
            <a:r>
              <a:rPr lang="en-US" sz="2000" dirty="0" err="1"/>
              <a:t>pemandu</a:t>
            </a:r>
            <a:r>
              <a:rPr lang="en-US" sz="2000" dirty="0"/>
              <a:t>, </a:t>
            </a:r>
            <a:r>
              <a:rPr lang="en-US" sz="2000" dirty="0" err="1"/>
              <a:t>pelindung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F2F1E9-CEB2-45A9-A106-C79B6D03C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"/>
          <a:stretch/>
        </p:blipFill>
        <p:spPr>
          <a:xfrm>
            <a:off x="6309360" y="0"/>
            <a:ext cx="5882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8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6447A52-C312-4071-8E85-7569D866DF22}"/>
              </a:ext>
            </a:extLst>
          </p:cNvPr>
          <p:cNvSpPr txBox="1"/>
          <p:nvPr/>
        </p:nvSpPr>
        <p:spPr>
          <a:xfrm>
            <a:off x="975360" y="892016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 err="1"/>
              <a:t>Contoh</a:t>
            </a:r>
            <a:r>
              <a:rPr lang="en-US" sz="2800" dirty="0"/>
              <a:t> </a:t>
            </a:r>
            <a:r>
              <a:rPr lang="en-US" sz="2800" dirty="0" err="1"/>
              <a:t>penerapannya</a:t>
            </a:r>
            <a:r>
              <a:rPr lang="en-US" sz="2800" dirty="0"/>
              <a:t>:</a:t>
            </a:r>
          </a:p>
          <a:p>
            <a:pPr algn="just"/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err="1"/>
              <a:t>Hewan</a:t>
            </a:r>
            <a:r>
              <a:rPr lang="en-US" sz="2800" dirty="0"/>
              <a:t> yang </a:t>
            </a:r>
            <a:r>
              <a:rPr lang="en-US" sz="2800" b="1" dirty="0" err="1"/>
              <a:t>berjalan</a:t>
            </a:r>
            <a:r>
              <a:rPr lang="en-US" sz="2800" b="1" dirty="0"/>
              <a:t> </a:t>
            </a:r>
            <a:r>
              <a:rPr lang="en-US" sz="2800" b="1" dirty="0" err="1"/>
              <a:t>tegak</a:t>
            </a:r>
            <a:r>
              <a:rPr lang="en-US" sz="2800" dirty="0"/>
              <a:t>, </a:t>
            </a:r>
            <a:r>
              <a:rPr lang="en-US" sz="2800" dirty="0" err="1"/>
              <a:t>berbicara</a:t>
            </a:r>
            <a:r>
              <a:rPr lang="en-US" sz="2800" dirty="0"/>
              <a:t>, dan </a:t>
            </a:r>
            <a:r>
              <a:rPr lang="en-US" sz="2800" dirty="0" err="1"/>
              <a:t>berekspresi</a:t>
            </a:r>
            <a:endParaRPr lang="en-US" sz="2800" dirty="0"/>
          </a:p>
          <a:p>
            <a:pPr algn="just"/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/>
              <a:t>Benda (</a:t>
            </a:r>
            <a:r>
              <a:rPr lang="en-US" sz="2800" dirty="0" err="1"/>
              <a:t>pensil</a:t>
            </a:r>
            <a:r>
              <a:rPr lang="en-US" sz="2800" dirty="0"/>
              <a:t>, </a:t>
            </a:r>
            <a:r>
              <a:rPr lang="en-US" sz="2800" dirty="0" err="1"/>
              <a:t>buku</a:t>
            </a:r>
            <a:r>
              <a:rPr lang="en-US" sz="2800" dirty="0"/>
              <a:t>, </a:t>
            </a:r>
            <a:r>
              <a:rPr lang="en-US" sz="2800" dirty="0" err="1"/>
              <a:t>api</a:t>
            </a:r>
            <a:r>
              <a:rPr lang="en-US" sz="2800" dirty="0"/>
              <a:t>, air) yang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b="1" dirty="0" err="1"/>
              <a:t>wajah</a:t>
            </a:r>
            <a:r>
              <a:rPr lang="en-US" sz="2800" b="1" dirty="0"/>
              <a:t> dan </a:t>
            </a:r>
            <a:r>
              <a:rPr lang="en-US" sz="2800" b="1" dirty="0" err="1"/>
              <a:t>emosi</a:t>
            </a:r>
            <a:endParaRPr lang="en-US" sz="2800" b="1" dirty="0"/>
          </a:p>
          <a:p>
            <a:pPr algn="just">
              <a:buFont typeface="Arial" panose="020B0604020202020204" pitchFamily="34" charset="0"/>
              <a:buChar char="•"/>
            </a:pPr>
            <a:endParaRPr lang="en-US" sz="2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800" dirty="0" err="1"/>
              <a:t>Produk</a:t>
            </a:r>
            <a:r>
              <a:rPr lang="en-US" sz="2800" dirty="0"/>
              <a:t> UMKM (kopi, sambal, </a:t>
            </a:r>
            <a:r>
              <a:rPr lang="en-US" sz="2800" dirty="0" err="1"/>
              <a:t>keripik</a:t>
            </a:r>
            <a:r>
              <a:rPr lang="en-US" sz="2800" dirty="0"/>
              <a:t>) yang “</a:t>
            </a:r>
            <a:r>
              <a:rPr lang="en-US" sz="2800" dirty="0" err="1"/>
              <a:t>hidup</a:t>
            </a:r>
            <a:r>
              <a:rPr lang="en-US" sz="2800" dirty="0"/>
              <a:t>”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karakter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D5070-3FAF-4E06-8061-0EE5A714E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0" y="1089660"/>
            <a:ext cx="4401205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0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512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Filosofi Maskot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Filosofi Maskot</dc:title>
  <dc:creator>Ade M</dc:creator>
  <cp:lastModifiedBy>Ade M</cp:lastModifiedBy>
  <cp:revision>5</cp:revision>
  <dcterms:created xsi:type="dcterms:W3CDTF">2025-12-22T02:27:29Z</dcterms:created>
  <dcterms:modified xsi:type="dcterms:W3CDTF">2025-12-22T03:09:14Z</dcterms:modified>
</cp:coreProperties>
</file>