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6"/>
  </p:handoutMasterIdLst>
  <p:sldIdLst>
    <p:sldId id="256" r:id="rId3"/>
    <p:sldId id="363" r:id="rId5"/>
    <p:sldId id="364" r:id="rId6"/>
    <p:sldId id="365" r:id="rId7"/>
    <p:sldId id="366" r:id="rId8"/>
    <p:sldId id="367" r:id="rId9"/>
    <p:sldId id="368" r:id="rId10"/>
    <p:sldId id="390" r:id="rId11"/>
    <p:sldId id="369" r:id="rId12"/>
    <p:sldId id="370" r:id="rId13"/>
    <p:sldId id="352" r:id="rId14"/>
    <p:sldId id="371" r:id="rId15"/>
    <p:sldId id="372" r:id="rId16"/>
    <p:sldId id="373" r:id="rId17"/>
    <p:sldId id="374" r:id="rId18"/>
    <p:sldId id="375" r:id="rId19"/>
    <p:sldId id="345" r:id="rId20"/>
    <p:sldId id="353" r:id="rId21"/>
    <p:sldId id="354" r:id="rId22"/>
    <p:sldId id="356" r:id="rId23"/>
    <p:sldId id="357" r:id="rId24"/>
    <p:sldId id="337" r:id="rId25"/>
  </p:sldIdLst>
  <p:sldSz cx="9144000" cy="6858000" type="screen4x3"/>
  <p:notesSz cx="7045325" cy="9345295"/>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5" userDrawn="1">
          <p15:clr>
            <a:srgbClr val="A4A3A4"/>
          </p15:clr>
        </p15:guide>
        <p15:guide id="2" pos="288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5" autoAdjust="0"/>
    <p:restoredTop sz="94291" autoAdjust="0"/>
  </p:normalViewPr>
  <p:slideViewPr>
    <p:cSldViewPr showGuides="1">
      <p:cViewPr varScale="1">
        <p:scale>
          <a:sx n="56" d="100"/>
          <a:sy n="56" d="100"/>
        </p:scale>
        <p:origin x="1488" y="44"/>
      </p:cViewPr>
      <p:guideLst>
        <p:guide orient="horz" pos="2135"/>
        <p:guide pos="28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68" y="84"/>
      </p:cViewPr>
      <p:guideLst>
        <p:guide orient="horz" pos="2909"/>
        <p:guide pos="2222"/>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1" Type="http://schemas.openxmlformats.org/officeDocument/2006/relationships/tags" Target="tags/tag2.xml"/><Relationship Id="rId30" Type="http://schemas.openxmlformats.org/officeDocument/2006/relationships/commentAuthors" Target="commentAuthors.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handoutMaster" Target="handoutMasters/handoutMaster1.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 efek domino :Ketika satu perusahaan pailit, kewajiban pembayarannya terhenti. Akibatnya, mitra usaha seperti pemasok, distributor, kontraktor, atau penyedia jasa tidak menerima pembayaran, sehingga kondisi keuangan mereka ikut terganggu</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dirty="0">
                <a:sym typeface="+mn-ea"/>
              </a:rPr>
              <a:t>Dalam kepailitan, kreditur dibedakan berdasarkan kedudukan hukum dan hak jaminannya, yang menentukan prioritas pembayaran dari harta pailit.</a:t>
            </a:r>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dirty="0"/>
              <a:t>1. Duty of Care (</a:t>
            </a:r>
            <a:r>
              <a:rPr lang="en-US" altLang="en-US" dirty="0" err="1"/>
              <a:t>Kewajiban</a:t>
            </a:r>
            <a:r>
              <a:rPr lang="en-US" altLang="en-US" dirty="0"/>
              <a:t> </a:t>
            </a:r>
            <a:r>
              <a:rPr lang="en-US" altLang="en-US" dirty="0" err="1"/>
              <a:t>Kehati-hatian</a:t>
            </a:r>
            <a:r>
              <a:rPr lang="en-US" altLang="en-US" dirty="0"/>
              <a:t>)</a:t>
            </a:r>
            <a:endParaRPr lang="en-US" altLang="en-US" dirty="0"/>
          </a:p>
          <a:p>
            <a:r>
              <a:rPr lang="en-US" altLang="en-US" dirty="0" err="1"/>
              <a:t>Direksi</a:t>
            </a:r>
            <a:r>
              <a:rPr lang="en-US" altLang="en-US" dirty="0"/>
              <a:t> </a:t>
            </a:r>
            <a:r>
              <a:rPr lang="en-US" altLang="en-US" dirty="0" err="1"/>
              <a:t>wajib</a:t>
            </a:r>
            <a:r>
              <a:rPr lang="en-US" altLang="en-US" dirty="0"/>
              <a:t> </a:t>
            </a:r>
            <a:r>
              <a:rPr lang="en-US" altLang="en-US" dirty="0" err="1"/>
              <a:t>mengelola</a:t>
            </a:r>
            <a:r>
              <a:rPr lang="en-US" altLang="en-US" dirty="0"/>
              <a:t> </a:t>
            </a:r>
            <a:r>
              <a:rPr lang="en-US" altLang="en-US" dirty="0" err="1"/>
              <a:t>perusahaan</a:t>
            </a:r>
            <a:r>
              <a:rPr lang="en-US" altLang="en-US" dirty="0"/>
              <a:t> </a:t>
            </a:r>
            <a:r>
              <a:rPr lang="en-US" altLang="en-US" dirty="0" err="1"/>
              <a:t>dengan</a:t>
            </a:r>
            <a:r>
              <a:rPr lang="en-US" altLang="en-US" dirty="0"/>
              <a:t> </a:t>
            </a:r>
            <a:r>
              <a:rPr lang="en-US" altLang="en-US" dirty="0" err="1"/>
              <a:t>penuh</a:t>
            </a:r>
            <a:r>
              <a:rPr lang="en-US" altLang="en-US" dirty="0"/>
              <a:t> </a:t>
            </a:r>
            <a:r>
              <a:rPr lang="en-US" altLang="en-US" dirty="0" err="1"/>
              <a:t>kehati-hatian</a:t>
            </a:r>
            <a:r>
              <a:rPr lang="en-US" altLang="en-US" dirty="0"/>
              <a:t>, </a:t>
            </a:r>
            <a:r>
              <a:rPr lang="en-US" altLang="en-US" dirty="0" err="1"/>
              <a:t>kompetensi</a:t>
            </a:r>
            <a:r>
              <a:rPr lang="en-US" altLang="en-US" dirty="0"/>
              <a:t>, dan </a:t>
            </a:r>
            <a:r>
              <a:rPr lang="en-US" altLang="en-US" dirty="0" err="1"/>
              <a:t>pertimbangan</a:t>
            </a:r>
            <a:r>
              <a:rPr lang="en-US" altLang="en-US" dirty="0"/>
              <a:t> yang </a:t>
            </a:r>
            <a:r>
              <a:rPr lang="en-US" altLang="en-US" dirty="0" err="1"/>
              <a:t>wajar</a:t>
            </a:r>
            <a:r>
              <a:rPr lang="en-US" altLang="en-US" dirty="0"/>
              <a:t>. Mereka </a:t>
            </a:r>
            <a:r>
              <a:rPr lang="en-US" altLang="en-US" dirty="0" err="1"/>
              <a:t>harus</a:t>
            </a:r>
            <a:r>
              <a:rPr lang="en-US" altLang="en-US" dirty="0"/>
              <a:t> </a:t>
            </a:r>
            <a:r>
              <a:rPr lang="en-US" altLang="en-US" dirty="0" err="1"/>
              <a:t>mencari</a:t>
            </a:r>
            <a:r>
              <a:rPr lang="en-US" altLang="en-US" dirty="0"/>
              <a:t> </a:t>
            </a:r>
            <a:r>
              <a:rPr lang="en-US" altLang="en-US" dirty="0" err="1"/>
              <a:t>informasi</a:t>
            </a:r>
            <a:r>
              <a:rPr lang="en-US" altLang="en-US" dirty="0"/>
              <a:t> yang </a:t>
            </a:r>
            <a:r>
              <a:rPr lang="en-US" altLang="en-US" dirty="0" err="1"/>
              <a:t>cukup</a:t>
            </a:r>
            <a:r>
              <a:rPr lang="en-US" altLang="en-US" dirty="0"/>
              <a:t> </a:t>
            </a:r>
            <a:r>
              <a:rPr lang="en-US" altLang="en-US" dirty="0" err="1"/>
              <a:t>sebelum</a:t>
            </a:r>
            <a:r>
              <a:rPr lang="en-US" altLang="en-US" dirty="0"/>
              <a:t> </a:t>
            </a:r>
            <a:r>
              <a:rPr lang="en-US" altLang="en-US" dirty="0" err="1"/>
              <a:t>mengambil</a:t>
            </a:r>
            <a:r>
              <a:rPr lang="en-US" altLang="en-US" dirty="0"/>
              <a:t> </a:t>
            </a:r>
            <a:r>
              <a:rPr lang="en-US" altLang="en-US" dirty="0" err="1"/>
              <a:t>keputusan</a:t>
            </a:r>
            <a:r>
              <a:rPr lang="en-US" altLang="en-US" dirty="0"/>
              <a:t> dan </a:t>
            </a:r>
            <a:r>
              <a:rPr lang="en-US" altLang="en-US" dirty="0" err="1"/>
              <a:t>tidak</a:t>
            </a:r>
            <a:r>
              <a:rPr lang="en-US" altLang="en-US" dirty="0"/>
              <a:t> </a:t>
            </a:r>
            <a:r>
              <a:rPr lang="en-US" altLang="en-US" dirty="0" err="1"/>
              <a:t>bertindak</a:t>
            </a:r>
            <a:r>
              <a:rPr lang="en-US" altLang="en-US" dirty="0"/>
              <a:t> </a:t>
            </a:r>
            <a:r>
              <a:rPr lang="en-US" altLang="en-US" dirty="0" err="1"/>
              <a:t>sembrono</a:t>
            </a:r>
            <a:r>
              <a:rPr lang="en-US" altLang="en-US" dirty="0"/>
              <a:t>.</a:t>
            </a:r>
            <a:endParaRPr lang="en-US" altLang="en-US" dirty="0"/>
          </a:p>
          <a:p>
            <a:r>
              <a:rPr lang="en-US" altLang="en-US" dirty="0"/>
              <a:t>2. Duty of Loyalty (</a:t>
            </a:r>
            <a:r>
              <a:rPr lang="en-US" altLang="en-US" dirty="0" err="1"/>
              <a:t>Kewajiban</a:t>
            </a:r>
            <a:r>
              <a:rPr lang="en-US" altLang="en-US" dirty="0"/>
              <a:t> </a:t>
            </a:r>
            <a:r>
              <a:rPr lang="en-US" altLang="en-US" dirty="0" err="1"/>
              <a:t>Loyalitas</a:t>
            </a:r>
            <a:r>
              <a:rPr lang="en-US" altLang="en-US" dirty="0"/>
              <a:t>)</a:t>
            </a:r>
            <a:endParaRPr lang="en-US" altLang="en-US" dirty="0"/>
          </a:p>
          <a:p>
            <a:r>
              <a:rPr lang="en-US" altLang="en-US" dirty="0" err="1"/>
              <a:t>Direksi</a:t>
            </a:r>
            <a:r>
              <a:rPr lang="en-US" altLang="en-US" dirty="0"/>
              <a:t> </a:t>
            </a:r>
            <a:r>
              <a:rPr lang="en-US" altLang="en-US" dirty="0" err="1"/>
              <a:t>harus</a:t>
            </a:r>
            <a:r>
              <a:rPr lang="en-US" altLang="en-US" dirty="0"/>
              <a:t> </a:t>
            </a:r>
            <a:r>
              <a:rPr lang="en-US" altLang="en-US" dirty="0" err="1"/>
              <a:t>selalu</a:t>
            </a:r>
            <a:r>
              <a:rPr lang="en-US" altLang="en-US" dirty="0"/>
              <a:t> </a:t>
            </a:r>
            <a:r>
              <a:rPr lang="en-US" altLang="en-US" dirty="0" err="1"/>
              <a:t>mendahulukan</a:t>
            </a:r>
            <a:r>
              <a:rPr lang="en-US" altLang="en-US" dirty="0"/>
              <a:t> </a:t>
            </a:r>
            <a:r>
              <a:rPr lang="en-US" altLang="en-US" dirty="0" err="1"/>
              <a:t>kepentingan</a:t>
            </a:r>
            <a:r>
              <a:rPr lang="en-US" altLang="en-US" dirty="0"/>
              <a:t> </a:t>
            </a:r>
            <a:r>
              <a:rPr lang="en-US" altLang="en-US" dirty="0" err="1"/>
              <a:t>perseroan</a:t>
            </a:r>
            <a:r>
              <a:rPr lang="en-US" altLang="en-US" dirty="0"/>
              <a:t>, </a:t>
            </a:r>
            <a:r>
              <a:rPr lang="en-US" altLang="en-US" dirty="0" err="1"/>
              <a:t>bukan</a:t>
            </a:r>
            <a:r>
              <a:rPr lang="en-US" altLang="en-US" dirty="0"/>
              <a:t> </a:t>
            </a:r>
            <a:r>
              <a:rPr lang="en-US" altLang="en-US" dirty="0" err="1"/>
              <a:t>kepentingan</a:t>
            </a:r>
            <a:r>
              <a:rPr lang="en-US" altLang="en-US" dirty="0"/>
              <a:t> </a:t>
            </a:r>
            <a:r>
              <a:rPr lang="en-US" altLang="en-US" dirty="0" err="1"/>
              <a:t>pribadi</a:t>
            </a:r>
            <a:r>
              <a:rPr lang="en-US" altLang="en-US" dirty="0"/>
              <a:t>. Tidak </a:t>
            </a:r>
            <a:r>
              <a:rPr lang="en-US" altLang="en-US" dirty="0" err="1"/>
              <a:t>boleh</a:t>
            </a:r>
            <a:r>
              <a:rPr lang="en-US" altLang="en-US" dirty="0"/>
              <a:t> </a:t>
            </a:r>
            <a:r>
              <a:rPr lang="en-US" altLang="en-US" dirty="0" err="1"/>
              <a:t>menyalahgunakan</a:t>
            </a:r>
            <a:r>
              <a:rPr lang="en-US" altLang="en-US" dirty="0"/>
              <a:t> </a:t>
            </a:r>
            <a:r>
              <a:rPr lang="en-US" altLang="en-US" dirty="0" err="1"/>
              <a:t>jabatan</a:t>
            </a:r>
            <a:r>
              <a:rPr lang="en-US" altLang="en-US" dirty="0"/>
              <a:t>, </a:t>
            </a:r>
            <a:r>
              <a:rPr lang="en-US" altLang="en-US" dirty="0" err="1"/>
              <a:t>mengambil</a:t>
            </a:r>
            <a:r>
              <a:rPr lang="en-US" altLang="en-US" dirty="0"/>
              <a:t> </a:t>
            </a:r>
            <a:r>
              <a:rPr lang="en-US" altLang="en-US" dirty="0" err="1"/>
              <a:t>keuntungan</a:t>
            </a:r>
            <a:r>
              <a:rPr lang="en-US" altLang="en-US" dirty="0"/>
              <a:t> </a:t>
            </a:r>
            <a:r>
              <a:rPr lang="en-US" altLang="en-US" dirty="0" err="1"/>
              <a:t>pribadi</a:t>
            </a:r>
            <a:r>
              <a:rPr lang="en-US" altLang="en-US" dirty="0"/>
              <a:t>, </a:t>
            </a:r>
            <a:r>
              <a:rPr lang="en-US" altLang="en-US" dirty="0" err="1"/>
              <a:t>atau</a:t>
            </a:r>
            <a:r>
              <a:rPr lang="en-US" altLang="en-US" dirty="0"/>
              <a:t> </a:t>
            </a:r>
            <a:r>
              <a:rPr lang="en-US" altLang="en-US" dirty="0" err="1"/>
              <a:t>melakukan</a:t>
            </a:r>
            <a:r>
              <a:rPr lang="en-US" altLang="en-US" dirty="0"/>
              <a:t> </a:t>
            </a:r>
            <a:r>
              <a:rPr lang="en-US" altLang="en-US" dirty="0" err="1"/>
              <a:t>tindakan</a:t>
            </a:r>
            <a:r>
              <a:rPr lang="en-US" altLang="en-US" dirty="0"/>
              <a:t> yang </a:t>
            </a:r>
            <a:r>
              <a:rPr lang="en-US" altLang="en-US" dirty="0" err="1"/>
              <a:t>menimbulkan</a:t>
            </a:r>
            <a:r>
              <a:rPr lang="en-US" altLang="en-US" dirty="0"/>
              <a:t> </a:t>
            </a:r>
            <a:r>
              <a:rPr lang="en-US" altLang="en-US" dirty="0" err="1"/>
              <a:t>konflik</a:t>
            </a:r>
            <a:r>
              <a:rPr lang="en-US" altLang="en-US" dirty="0"/>
              <a:t> </a:t>
            </a:r>
            <a:r>
              <a:rPr lang="en-US" altLang="en-US" dirty="0" err="1"/>
              <a:t>kepentingan</a:t>
            </a:r>
            <a:r>
              <a:rPr lang="en-US" altLang="en-US" dirty="0"/>
              <a:t>.</a:t>
            </a:r>
            <a:endParaRPr lang="en-US" altLang="en-US" dirty="0"/>
          </a:p>
          <a:p>
            <a:r>
              <a:rPr lang="en-US" altLang="en-US" dirty="0"/>
              <a:t>3. Duty to Disclose (</a:t>
            </a:r>
            <a:r>
              <a:rPr lang="en-US" altLang="en-US" dirty="0" err="1"/>
              <a:t>Kewajiban</a:t>
            </a:r>
            <a:r>
              <a:rPr lang="en-US" altLang="en-US" dirty="0"/>
              <a:t> </a:t>
            </a:r>
            <a:r>
              <a:rPr lang="en-US" altLang="en-US" dirty="0" err="1"/>
              <a:t>Mengungkapkan</a:t>
            </a:r>
            <a:r>
              <a:rPr lang="en-US" altLang="en-US" dirty="0"/>
              <a:t>)</a:t>
            </a:r>
            <a:endParaRPr lang="en-US" altLang="en-US" dirty="0"/>
          </a:p>
          <a:p>
            <a:r>
              <a:rPr lang="en-US" altLang="en-US" dirty="0" err="1"/>
              <a:t>Direksi</a:t>
            </a:r>
            <a:r>
              <a:rPr lang="en-US" altLang="en-US" dirty="0"/>
              <a:t> </a:t>
            </a:r>
            <a:r>
              <a:rPr lang="en-US" altLang="en-US" dirty="0" err="1"/>
              <a:t>wajib</a:t>
            </a:r>
            <a:r>
              <a:rPr lang="en-US" altLang="en-US" dirty="0"/>
              <a:t> </a:t>
            </a:r>
            <a:r>
              <a:rPr lang="en-US" altLang="en-US" dirty="0" err="1"/>
              <a:t>mengungkapkan</a:t>
            </a:r>
            <a:r>
              <a:rPr lang="en-US" altLang="en-US" dirty="0"/>
              <a:t> </a:t>
            </a:r>
            <a:r>
              <a:rPr lang="en-US" altLang="en-US" dirty="0" err="1"/>
              <a:t>informasi</a:t>
            </a:r>
            <a:r>
              <a:rPr lang="en-US" altLang="en-US" dirty="0"/>
              <a:t> </a:t>
            </a:r>
            <a:r>
              <a:rPr lang="en-US" altLang="en-US" dirty="0" err="1"/>
              <a:t>penting</a:t>
            </a:r>
            <a:r>
              <a:rPr lang="en-US" altLang="en-US" dirty="0"/>
              <a:t>, </a:t>
            </a:r>
            <a:r>
              <a:rPr lang="en-US" altLang="en-US" dirty="0" err="1"/>
              <a:t>terutama</a:t>
            </a:r>
            <a:r>
              <a:rPr lang="en-US" altLang="en-US" dirty="0"/>
              <a:t> </a:t>
            </a:r>
            <a:r>
              <a:rPr lang="en-US" altLang="en-US" dirty="0" err="1"/>
              <a:t>terkait</a:t>
            </a:r>
            <a:r>
              <a:rPr lang="en-US" altLang="en-US" dirty="0"/>
              <a:t> </a:t>
            </a:r>
            <a:r>
              <a:rPr lang="en-US" altLang="en-US" dirty="0" err="1"/>
              <a:t>potensi</a:t>
            </a:r>
            <a:r>
              <a:rPr lang="en-US" altLang="en-US" dirty="0"/>
              <a:t> </a:t>
            </a:r>
            <a:r>
              <a:rPr lang="en-US" altLang="en-US" dirty="0" err="1"/>
              <a:t>konflik</a:t>
            </a:r>
            <a:r>
              <a:rPr lang="en-US" altLang="en-US" dirty="0"/>
              <a:t> </a:t>
            </a:r>
            <a:r>
              <a:rPr lang="en-US" altLang="en-US" dirty="0" err="1"/>
              <a:t>kepentingan</a:t>
            </a:r>
            <a:r>
              <a:rPr lang="en-US" altLang="en-US" dirty="0"/>
              <a:t>, </a:t>
            </a:r>
            <a:r>
              <a:rPr lang="en-US" altLang="en-US" dirty="0" err="1"/>
              <a:t>transaksi</a:t>
            </a:r>
            <a:r>
              <a:rPr lang="en-US" altLang="en-US" dirty="0"/>
              <a:t> material, </a:t>
            </a:r>
            <a:r>
              <a:rPr lang="en-US" altLang="en-US" dirty="0" err="1"/>
              <a:t>atau</a:t>
            </a:r>
            <a:r>
              <a:rPr lang="en-US" altLang="en-US" dirty="0"/>
              <a:t> </a:t>
            </a:r>
            <a:r>
              <a:rPr lang="en-US" altLang="en-US" dirty="0" err="1"/>
              <a:t>kondisi</a:t>
            </a:r>
            <a:r>
              <a:rPr lang="en-US" altLang="en-US" dirty="0"/>
              <a:t> </a:t>
            </a:r>
            <a:r>
              <a:rPr lang="en-US" altLang="en-US" dirty="0" err="1"/>
              <a:t>perseroan</a:t>
            </a:r>
            <a:r>
              <a:rPr lang="en-US" altLang="en-US" dirty="0"/>
              <a:t> yang </a:t>
            </a:r>
            <a:r>
              <a:rPr lang="en-US" altLang="en-US" dirty="0" err="1"/>
              <a:t>perlu</a:t>
            </a:r>
            <a:r>
              <a:rPr lang="en-US" altLang="en-US" dirty="0"/>
              <a:t> </a:t>
            </a:r>
            <a:r>
              <a:rPr lang="en-US" altLang="en-US" dirty="0" err="1"/>
              <a:t>diketahui</a:t>
            </a:r>
            <a:r>
              <a:rPr lang="en-US" altLang="en-US" dirty="0"/>
              <a:t> </a:t>
            </a:r>
            <a:r>
              <a:rPr lang="en-US" altLang="en-US" dirty="0" err="1"/>
              <a:t>pemegang</a:t>
            </a:r>
            <a:r>
              <a:rPr lang="en-US" altLang="en-US" dirty="0"/>
              <a:t> </a:t>
            </a:r>
            <a:r>
              <a:rPr lang="en-US" altLang="en-US" dirty="0" err="1"/>
              <a:t>saham</a:t>
            </a:r>
            <a:r>
              <a:rPr lang="en-US" altLang="en-US" dirty="0"/>
              <a:t> </a:t>
            </a:r>
            <a:r>
              <a:rPr lang="en-US" altLang="en-US" dirty="0" err="1"/>
              <a:t>atau</a:t>
            </a:r>
            <a:r>
              <a:rPr lang="en-US" altLang="en-US" dirty="0"/>
              <a:t> dewan </a:t>
            </a:r>
            <a:r>
              <a:rPr lang="en-US" altLang="en-US" dirty="0" err="1"/>
              <a:t>komisaris</a:t>
            </a:r>
            <a:r>
              <a:rPr lang="en-US" altLang="en-US" dirty="0"/>
              <a:t>.</a:t>
            </a:r>
            <a:endParaRPr lang="en-US" altLang="en-US" dirty="0"/>
          </a:p>
          <a:p>
            <a:r>
              <a:rPr lang="en-US" altLang="en-US" dirty="0"/>
              <a:t>4. Duty to Obey (</a:t>
            </a:r>
            <a:r>
              <a:rPr lang="en-US" altLang="en-US" dirty="0" err="1"/>
              <a:t>Kewajiban</a:t>
            </a:r>
            <a:r>
              <a:rPr lang="en-US" altLang="en-US" dirty="0"/>
              <a:t> </a:t>
            </a:r>
            <a:r>
              <a:rPr lang="en-US" altLang="en-US" dirty="0" err="1"/>
              <a:t>Kepatuhan</a:t>
            </a:r>
            <a:r>
              <a:rPr lang="en-US" altLang="en-US" dirty="0"/>
              <a:t>)</a:t>
            </a:r>
            <a:endParaRPr lang="en-US" altLang="en-US" dirty="0"/>
          </a:p>
          <a:p>
            <a:r>
              <a:rPr lang="en-US" altLang="en-US" dirty="0" err="1"/>
              <a:t>Direksi</a:t>
            </a:r>
            <a:r>
              <a:rPr lang="en-US" altLang="en-US" dirty="0"/>
              <a:t> </a:t>
            </a:r>
            <a:r>
              <a:rPr lang="en-US" altLang="en-US" dirty="0" err="1"/>
              <a:t>harus</a:t>
            </a:r>
            <a:r>
              <a:rPr lang="en-US" altLang="en-US" dirty="0"/>
              <a:t> </a:t>
            </a:r>
            <a:r>
              <a:rPr lang="en-US" altLang="en-US" dirty="0" err="1"/>
              <a:t>mematuhi</a:t>
            </a:r>
            <a:r>
              <a:rPr lang="en-US" altLang="en-US" dirty="0"/>
              <a:t> </a:t>
            </a:r>
            <a:r>
              <a:rPr lang="en-US" altLang="en-US" dirty="0" err="1"/>
              <a:t>anggaran</a:t>
            </a:r>
            <a:r>
              <a:rPr lang="en-US" altLang="en-US" dirty="0"/>
              <a:t> </a:t>
            </a:r>
            <a:r>
              <a:rPr lang="en-US" altLang="en-US" dirty="0" err="1"/>
              <a:t>dasar</a:t>
            </a:r>
            <a:r>
              <a:rPr lang="en-US" altLang="en-US" dirty="0"/>
              <a:t> </a:t>
            </a:r>
            <a:r>
              <a:rPr lang="en-US" altLang="en-US" dirty="0" err="1"/>
              <a:t>perseroan</a:t>
            </a:r>
            <a:r>
              <a:rPr lang="en-US" altLang="en-US" dirty="0"/>
              <a:t>, </a:t>
            </a:r>
            <a:r>
              <a:rPr lang="en-US" altLang="en-US" dirty="0" err="1"/>
              <a:t>peraturan</a:t>
            </a:r>
            <a:r>
              <a:rPr lang="en-US" altLang="en-US" dirty="0"/>
              <a:t> </a:t>
            </a:r>
            <a:r>
              <a:rPr lang="en-US" altLang="en-US" dirty="0" err="1"/>
              <a:t>perundang-undangan</a:t>
            </a:r>
            <a:r>
              <a:rPr lang="en-US" altLang="en-US" dirty="0"/>
              <a:t>, </a:t>
            </a:r>
            <a:r>
              <a:rPr lang="en-US" altLang="en-US" dirty="0" err="1"/>
              <a:t>keputusan</a:t>
            </a:r>
            <a:r>
              <a:rPr lang="en-US" altLang="en-US" dirty="0"/>
              <a:t> RUPS, dan </a:t>
            </a:r>
            <a:r>
              <a:rPr lang="en-US" altLang="en-US" dirty="0" err="1"/>
              <a:t>seluruh</a:t>
            </a:r>
            <a:r>
              <a:rPr lang="en-US" altLang="en-US" dirty="0"/>
              <a:t> </a:t>
            </a:r>
            <a:r>
              <a:rPr lang="en-US" altLang="en-US" dirty="0" err="1"/>
              <a:t>regulasi</a:t>
            </a:r>
            <a:r>
              <a:rPr lang="en-US" altLang="en-US" dirty="0"/>
              <a:t> yang </a:t>
            </a:r>
            <a:r>
              <a:rPr lang="en-US" altLang="en-US" dirty="0" err="1"/>
              <a:t>mengikat</a:t>
            </a:r>
            <a:r>
              <a:rPr lang="en-US" altLang="en-US" dirty="0"/>
              <a:t> </a:t>
            </a:r>
            <a:r>
              <a:rPr lang="en-US" altLang="en-US" dirty="0" err="1"/>
              <a:t>perusahaan</a:t>
            </a:r>
            <a:r>
              <a:rPr lang="en-US" altLang="en-US" dirty="0"/>
              <a:t> </a:t>
            </a:r>
            <a:r>
              <a:rPr lang="en-US" altLang="en-US" dirty="0" err="1"/>
              <a:t>dalam</a:t>
            </a:r>
            <a:r>
              <a:rPr lang="en-US" altLang="en-US" dirty="0"/>
              <a:t> </a:t>
            </a:r>
            <a:r>
              <a:rPr lang="en-US" altLang="en-US" dirty="0" err="1"/>
              <a:t>menjalankan</a:t>
            </a:r>
            <a:r>
              <a:rPr lang="en-US" altLang="en-US" dirty="0"/>
              <a:t> </a:t>
            </a:r>
            <a:r>
              <a:rPr lang="en-US" altLang="en-US" dirty="0" err="1"/>
              <a:t>pengurusan</a:t>
            </a:r>
            <a:r>
              <a:rPr lang="en-US" altLang="en-US" dirty="0"/>
              <a:t>.</a:t>
            </a:r>
            <a:endParaRPr lang="en-US" altLang="en-US"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Putusan Pailit - Pengadilan menyatakan debitur pailit karena syarat kepailitan terbukti terpenuhi (memiliki minimal dua kreditur dan tidak membayar satu utang yang telah jatuh tempo dan dapat ditagih). Akibatnya, debitur kehilangan hak mengurus hartanya dan kurator segera bekerja.</a:t>
            </a:r>
            <a:endParaRPr lang="en-US" altLang="en-US"/>
          </a:p>
          <a:p>
            <a:r>
              <a:rPr lang="en-US" altLang="en-US"/>
              <a:t>Putusan Ditolak - Pengadilan menolak permohonan pailit karena syarat kepailitan tidak terbukti, misalnya utang belum jatuh tempo, hanya memiliki satu kreditur, atau terdapat sengketa utang yang belum jelas.</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Boedel pailit adalah seluruh kekayaan debitur pada saat putusan pailit diucapkan dan yang diperoleh selama kepailitan.</a:t>
            </a:r>
            <a:endParaRPr lang="en-US" altLang="en-US"/>
          </a:p>
          <a:p>
            <a:r>
              <a:rPr lang="en-US" altLang="en-US"/>
              <a:t>Tidak termasuk: Barang pribadi tertentu dan Hak yang dikecualikan UU</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Kurator adalah pihak independen yang ditunjuk oleh Pengadilan Niaga untuk mengurus dan membereskan harta kekayaan debitur pailit sejak putusan pailit diucapkan sampai proses kepailitan selesai. Setelah debitur dinyatakan pailit, debitur kehilangan hak menguasai dan mengurus hartanya, dan kewenangan tersebut beralih kepada kurator.</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Hakim Pengawas dalam kepailitan adalah hakim yang ditunjuk oleh Pengadilan Niaga untuk mengawasi jalannya proses kepailitan sejak debitur dinyatakan pailit sampai kepailitan berakhir. terutama tindakan kurator—berjalan sesuai hukum, adil, dan melindungi kepentingan debitur serta para kreditur.</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pPr algn="just"/>
            <a:r>
              <a:rPr lang="en-US" altLang="en-US" dirty="0">
                <a:sym typeface="+mn-ea"/>
              </a:rPr>
              <a:t>Contoh Divestasi</a:t>
            </a:r>
            <a:endParaRPr lang="en-US" altLang="en-US" dirty="0">
              <a:solidFill>
                <a:schemeClr val="tx1"/>
              </a:solidFill>
            </a:endParaRPr>
          </a:p>
          <a:p>
            <a:pPr marL="342900" indent="-342900" algn="just">
              <a:buFont typeface="Arial" panose="020B0604020202020204" pitchFamily="34" charset="0"/>
              <a:buChar char="•"/>
            </a:pPr>
            <a:r>
              <a:rPr lang="en-US" altLang="en-US" dirty="0">
                <a:sym typeface="+mn-ea"/>
              </a:rPr>
              <a:t>Divestasi saham Freeport Indonesia kepada Pemerintah Indonesia sebesar 51 persen.</a:t>
            </a:r>
            <a:endParaRPr lang="en-US" altLang="en-US" dirty="0">
              <a:solidFill>
                <a:schemeClr val="tx1"/>
              </a:solidFill>
            </a:endParaRPr>
          </a:p>
          <a:p>
            <a:pPr marL="342900" indent="-342900" algn="just">
              <a:buFont typeface="Arial" panose="020B0604020202020204" pitchFamily="34" charset="0"/>
              <a:buChar char="•"/>
            </a:pPr>
            <a:r>
              <a:rPr lang="en-US" altLang="en-US" dirty="0">
                <a:sym typeface="+mn-ea"/>
              </a:rPr>
              <a:t>Perusahaan multinasional menjual lini produk yang menurun performanya.</a:t>
            </a:r>
            <a:endParaRPr lang="en-US" altLang="en-US"/>
          </a:p>
          <a:p>
            <a:r>
              <a:rPr lang="en-US" altLang="en-US"/>
              <a:t>Dasar Hukum Divestasi</a:t>
            </a:r>
            <a:endParaRPr lang="en-US" altLang="en-US"/>
          </a:p>
          <a:p>
            <a:r>
              <a:rPr lang="en-US" altLang="en-US"/>
              <a:t>UU PT., Peraturan sektoral seperti UU Minerba (kewajiban divestasi saham asing)., POJK terkait transaksi material dan keterbukaan informasi.</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t>1. </a:t>
            </a:r>
            <a:r>
              <a:rPr lang="en-US" altLang="en-US"/>
              <a:t>Tujuan: Agar unit bisnis yang dilepas bisa tumbuh lebih cepat tanpa bergantung pada induk.</a:t>
            </a:r>
            <a:endParaRPr lang="en-US" altLang="en-US"/>
          </a:p>
          <a:p>
            <a:r>
              <a:rPr lang="en-US" altLang="en-US"/>
              <a:t>Menghilangkan beban divisi yang tidak relevan dengan bisnis inti perusahaan induk.</a:t>
            </a:r>
            <a:endParaRPr lang="en-US" altLang="en-US"/>
          </a:p>
          <a:p>
            <a:r>
              <a:rPr lang="en-US" altLang="en-US"/>
              <a:t>Contoh : Unit digital sebuah perusahaan ritel dipisahkan menjadi perusahaan teknologi mandiri agar lebih fleksibel dan mudah mencari pendanaan investor.</a:t>
            </a:r>
            <a:endParaRPr lang="en-US" altLang="en-US"/>
          </a:p>
          <a:p>
            <a:r>
              <a:rPr lang="en-US" altLang="en-US"/>
              <a:t>2. Memberikan kemandirian operasional pada unit bisnis., Namun tetap mempertahankan kontrol atau pengaruh perusahaan induk.</a:t>
            </a:r>
            <a:endParaRPr lang="en-US" altLang="en-US"/>
          </a:p>
          <a:p>
            <a:r>
              <a:rPr lang="en-US" altLang="en-US"/>
              <a:t>contoh Perusahaan makanan memisahkan divisi minumannya menjadi perusahaan baru, tetapi tetap memegang 60% saham agar tetap memperoleh keuntungan dari pertumbuhan perusahaan baru tersebut.</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204864"/>
            <a:ext cx="9144000" cy="1322070"/>
          </a:xfrm>
          <a:prstGeom prst="rect">
            <a:avLst/>
          </a:prstGeom>
          <a:noFill/>
        </p:spPr>
        <p:txBody>
          <a:bodyPr wrap="square" lIns="91440" tIns="45720" rIns="91440" bIns="45720">
            <a:spAutoFit/>
          </a:bodyPr>
          <a:lstStyle/>
          <a:p>
            <a:pPr algn="ctr"/>
            <a:r>
              <a:rPr lang="en-US" alt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Kepailitan dalam Perusahaan</a:t>
            </a:r>
            <a:endParaRPr lang="en-US" alt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13</a:t>
            </a:r>
            <a:endParaRPr 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541655"/>
            <a:ext cx="8425180" cy="4881880"/>
          </a:xfrm>
        </p:spPr>
        <p:txBody>
          <a:bodyPr>
            <a:noAutofit/>
          </a:bodyPr>
          <a:lstStyle/>
          <a:p>
            <a:pPr algn="ctr"/>
            <a:r>
              <a:rPr lang="en-US" altLang="en-US" sz="2300" dirty="0">
                <a:solidFill>
                  <a:schemeClr val="tx1"/>
                </a:solidFill>
              </a:rPr>
              <a:t>Syarat Kepailitan</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Syarat kepailitan:</a:t>
            </a:r>
            <a:endParaRPr lang="en-US" altLang="en-US" sz="2300" dirty="0">
              <a:solidFill>
                <a:schemeClr val="tx1"/>
              </a:solidFill>
            </a:endParaRPr>
          </a:p>
          <a:p>
            <a:pPr algn="just"/>
            <a:endParaRPr lang="en-US" altLang="en-US" sz="2300" dirty="0">
              <a:solidFill>
                <a:schemeClr val="tx1"/>
              </a:solidFill>
            </a:endParaRPr>
          </a:p>
          <a:p>
            <a:pPr marL="457200" indent="-457200" algn="just">
              <a:buAutoNum type="arabicPeriod"/>
            </a:pPr>
            <a:r>
              <a:rPr lang="en-US" altLang="en-US" sz="2300" dirty="0">
                <a:solidFill>
                  <a:schemeClr val="tx1"/>
                </a:solidFill>
              </a:rPr>
              <a:t>Memiliki dua atau lebih kreditur</a:t>
            </a:r>
            <a:endParaRPr lang="en-US" altLang="en-US" sz="2300" dirty="0">
              <a:solidFill>
                <a:schemeClr val="tx1"/>
              </a:solidFill>
            </a:endParaRPr>
          </a:p>
          <a:p>
            <a:pPr marL="457200" indent="-457200" algn="just">
              <a:buAutoNum type="arabicPeriod"/>
            </a:pPr>
            <a:r>
              <a:rPr lang="en-US" altLang="en-US" sz="2300" dirty="0">
                <a:solidFill>
                  <a:schemeClr val="tx1"/>
                </a:solidFill>
              </a:rPr>
              <a:t>Tidak membayar minimal satu utang</a:t>
            </a:r>
            <a:endParaRPr lang="en-US" altLang="en-US" sz="2300" dirty="0">
              <a:solidFill>
                <a:schemeClr val="tx1"/>
              </a:solidFill>
            </a:endParaRPr>
          </a:p>
          <a:p>
            <a:pPr marL="457200" indent="-457200" algn="just">
              <a:buAutoNum type="arabicPeriod"/>
            </a:pPr>
            <a:r>
              <a:rPr lang="en-US" altLang="en-US" sz="2300" dirty="0">
                <a:solidFill>
                  <a:schemeClr val="tx1"/>
                </a:solidFill>
              </a:rPr>
              <a:t>Utang telah jatuh tempo dan dapat ditagih</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Dasar hukum: Pasal 2 ayat (1) UU 37/2004</a:t>
            </a:r>
            <a:endParaRPr lang="en-US" altLang="en-US" sz="2300"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569325" cy="5761990"/>
          </a:xfrm>
        </p:spPr>
        <p:txBody>
          <a:bodyPr>
            <a:noAutofit/>
          </a:bodyPr>
          <a:lstStyle/>
          <a:p>
            <a:pPr algn="ctr"/>
            <a:r>
              <a:rPr lang="en-US" altLang="en-US" sz="2300" dirty="0">
                <a:solidFill>
                  <a:schemeClr val="tx1"/>
                </a:solidFill>
              </a:rPr>
              <a:t>Jenis Kreditur dalam Kepailitan</a:t>
            </a:r>
            <a:endParaRPr lang="en-US" altLang="en-US" sz="2300" dirty="0">
              <a:solidFill>
                <a:schemeClr val="tx1"/>
              </a:solidFill>
            </a:endParaRPr>
          </a:p>
          <a:p>
            <a:pPr algn="just"/>
            <a:endParaRPr lang="en-US" altLang="en-US" sz="2300" dirty="0">
              <a:solidFill>
                <a:schemeClr val="tx1"/>
              </a:solidFill>
            </a:endParaRPr>
          </a:p>
          <a:p>
            <a:pPr marL="457200" indent="-457200" algn="just">
              <a:buAutoNum type="arabicPeriod"/>
            </a:pPr>
            <a:r>
              <a:rPr lang="en-US" altLang="en-US" sz="2300" dirty="0">
                <a:solidFill>
                  <a:schemeClr val="tx1"/>
                </a:solidFill>
              </a:rPr>
              <a:t>Kreditur Separatis (Pemegang Jaminan Kebendaan) adalah kreditur yang memegang jaminan kebendaan, seperti hak tanggungan, gadai, fidusia, atau hipotek. Kreditur ini memiliki hak untuk mengeksekusi jaminannya sendiri dan didahulukan dalam pembayaran utang.</a:t>
            </a:r>
            <a:endParaRPr lang="en-US" altLang="en-US" sz="2300" dirty="0">
              <a:solidFill>
                <a:schemeClr val="tx1"/>
              </a:solidFill>
            </a:endParaRPr>
          </a:p>
          <a:p>
            <a:pPr marL="457200" indent="-457200" algn="just">
              <a:buAutoNum type="arabicPeriod"/>
            </a:pPr>
            <a:r>
              <a:rPr lang="en-US" altLang="en-US" sz="2300" dirty="0">
                <a:solidFill>
                  <a:schemeClr val="tx1"/>
                </a:solidFill>
              </a:rPr>
              <a:t>Kreditur Preferen (Memiliki Hak Istimewa) adalah kreditur yang oleh undang-undang diberi hak istimewa untuk didahulukan pembayarannya, seperti upah buruh dan pajak negara, meskipun tidak memiliki jaminan kebendaan.</a:t>
            </a:r>
            <a:endParaRPr lang="en-US" altLang="en-US" sz="2300" dirty="0">
              <a:solidFill>
                <a:schemeClr val="tx1"/>
              </a:solidFill>
            </a:endParaRPr>
          </a:p>
          <a:p>
            <a:pPr marL="457200" indent="-457200" algn="just">
              <a:buAutoNum type="arabicPeriod"/>
            </a:pPr>
            <a:r>
              <a:rPr lang="en-US" altLang="en-US" sz="2300" dirty="0">
                <a:solidFill>
                  <a:schemeClr val="tx1"/>
                </a:solidFill>
              </a:rPr>
              <a:t>Kreditur Konkuren (Tanpa Jaminan) adalah kreditur yang tidak memiliki jaminan khusus maupun hak istimewa. Pembayaran utangnya dilakukan terakhir secara proporsional dari sisa harta pailit.</a:t>
            </a:r>
            <a:endParaRPr lang="en-US" altLang="en-US" sz="2300"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4970" y="549910"/>
            <a:ext cx="8437245" cy="5737225"/>
          </a:xfrm>
        </p:spPr>
        <p:txBody>
          <a:bodyPr>
            <a:noAutofit/>
          </a:bodyPr>
          <a:lstStyle/>
          <a:p>
            <a:pPr algn="ctr"/>
            <a:r>
              <a:rPr lang="en-US" altLang="en-US" sz="2300" dirty="0">
                <a:solidFill>
                  <a:schemeClr val="tx1"/>
                </a:solidFill>
              </a:rPr>
              <a:t>Permohonan Pailit</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Permohonan pailit dapat diajukan oleh:</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Debitur sendiri</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Satu atau lebih kreditur</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Kejaksaan (kepentingan umum)</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Bank Indonesia / OJK (khusus lembaga keuangan)</a:t>
            </a:r>
            <a:endParaRPr lang="en-US" altLang="en-US" sz="2300" dirty="0">
              <a:solidFill>
                <a:schemeClr val="tx1"/>
              </a:solidFill>
            </a:endParaRPr>
          </a:p>
          <a:p>
            <a:pPr marL="342900" indent="-342900" algn="just">
              <a:buFont typeface="Arial" panose="020B0604020202020204" pitchFamily="34" charset="0"/>
              <a:buChar char="•"/>
            </a:pPr>
            <a:endParaRPr lang="en-US" altLang="en-US" sz="2300" dirty="0">
              <a:solidFill>
                <a:schemeClr val="tx1"/>
              </a:solidFill>
            </a:endParaRPr>
          </a:p>
          <a:p>
            <a:pPr algn="just"/>
            <a:r>
              <a:rPr lang="en-US" altLang="en-US" sz="2300" dirty="0">
                <a:solidFill>
                  <a:schemeClr val="tx1"/>
                </a:solidFill>
                <a:sym typeface="+mn-ea"/>
              </a:rPr>
              <a:t>Permohonan kepailitan diperiksa oleh: Pengadilan Niaga</a:t>
            </a:r>
            <a:endParaRPr lang="en-US" altLang="en-US" sz="2300" dirty="0">
              <a:solidFill>
                <a:schemeClr val="tx1"/>
              </a:solidFill>
            </a:endParaRPr>
          </a:p>
          <a:p>
            <a:pPr algn="just"/>
            <a:r>
              <a:rPr lang="en-US" altLang="en-US" sz="2300" dirty="0">
                <a:solidFill>
                  <a:schemeClr val="tx1"/>
                </a:solidFill>
                <a:sym typeface="+mn-ea"/>
              </a:rPr>
              <a:t>Ciri Pengadilan Niaga:</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sym typeface="+mn-ea"/>
              </a:rPr>
              <a:t>Proses cepat</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sym typeface="+mn-ea"/>
              </a:rPr>
              <a:t>Hakim khusus</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sym typeface="+mn-ea"/>
              </a:rPr>
              <a:t>Putusan bersifat segera</a:t>
            </a:r>
            <a:endParaRPr lang="en-US" altLang="en-US" sz="23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400" dirty="0">
                <a:solidFill>
                  <a:schemeClr val="tx1"/>
                </a:solidFill>
              </a:rPr>
              <a:t>Proses Pemeriksaan Kepailitan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Tahapan pemeriksaan:</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Pendaftaran permohonan</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Sidang pemeriksaan</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Pembuktian sederhana</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Putusan pailit atau ditolak</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Putusan harus dijatuhkan maksimal 60 hari.</a:t>
            </a:r>
            <a:endParaRPr lang="en-US" altLang="en-US" sz="2400" dirty="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478155"/>
            <a:ext cx="8712835" cy="5680710"/>
          </a:xfrm>
        </p:spPr>
        <p:txBody>
          <a:bodyPr>
            <a:noAutofit/>
          </a:bodyPr>
          <a:lstStyle/>
          <a:p>
            <a:pPr algn="ctr"/>
            <a:r>
              <a:rPr lang="en-US" altLang="en-US" sz="2100" dirty="0">
                <a:solidFill>
                  <a:schemeClr val="tx1"/>
                </a:solidFill>
              </a:rPr>
              <a:t>Putusan Pailit</a:t>
            </a:r>
            <a:endParaRPr lang="en-US" altLang="en-US" sz="2100" dirty="0">
              <a:solidFill>
                <a:schemeClr val="tx1"/>
              </a:solidFill>
            </a:endParaRPr>
          </a:p>
          <a:p>
            <a:pPr algn="just"/>
            <a:endParaRPr lang="en-US" altLang="en-US" sz="2100" dirty="0">
              <a:solidFill>
                <a:schemeClr val="tx1"/>
              </a:solidFill>
            </a:endParaRPr>
          </a:p>
          <a:p>
            <a:pPr algn="just"/>
            <a:r>
              <a:rPr lang="en-US" altLang="en-US" sz="2100" dirty="0">
                <a:solidFill>
                  <a:schemeClr val="tx1"/>
                </a:solidFill>
              </a:rPr>
              <a:t>Putusan pailit adalah keputusan pengadilan yang menyatakan debitur dalam keadaan pailit dan langsung menimbulkan akibat hukum sejak putusan tersebut diucapkan.</a:t>
            </a:r>
            <a:endParaRPr lang="en-US" altLang="en-US" sz="2100" dirty="0">
              <a:solidFill>
                <a:schemeClr val="tx1"/>
              </a:solidFill>
            </a:endParaRPr>
          </a:p>
          <a:p>
            <a:pPr algn="just"/>
            <a:r>
              <a:rPr lang="en-US" altLang="en-US" sz="2100" dirty="0">
                <a:solidFill>
                  <a:schemeClr val="tx1"/>
                </a:solidFill>
              </a:rPr>
              <a:t>Akibat putusan pailit:</a:t>
            </a:r>
            <a:endParaRPr lang="en-US" altLang="en-US" sz="2100" dirty="0">
              <a:solidFill>
                <a:schemeClr val="tx1"/>
              </a:solidFill>
            </a:endParaRPr>
          </a:p>
          <a:p>
            <a:pPr marL="342900" indent="-342900" algn="just">
              <a:buFont typeface="Arial" panose="020B0604020202020204" pitchFamily="34" charset="0"/>
              <a:buChar char="•"/>
            </a:pPr>
            <a:r>
              <a:rPr lang="en-US" altLang="en-US" sz="2100" b="1" dirty="0">
                <a:solidFill>
                  <a:schemeClr val="tx1"/>
                </a:solidFill>
              </a:rPr>
              <a:t>Berlaku serta-merta</a:t>
            </a:r>
            <a:r>
              <a:rPr lang="en-US" altLang="en-US" sz="2100" dirty="0">
                <a:solidFill>
                  <a:schemeClr val="tx1"/>
                </a:solidFill>
              </a:rPr>
              <a:t>, artinya putusan langsung dilaksanakan tanpa menunggu putusan berkekuatan hukum tetap.</a:t>
            </a:r>
            <a:endParaRPr lang="en-US" altLang="en-US" sz="2100" dirty="0">
              <a:solidFill>
                <a:schemeClr val="tx1"/>
              </a:solidFill>
            </a:endParaRPr>
          </a:p>
          <a:p>
            <a:pPr marL="342900" indent="-342900" algn="just">
              <a:buFont typeface="Arial" panose="020B0604020202020204" pitchFamily="34" charset="0"/>
              <a:buChar char="•"/>
            </a:pPr>
            <a:r>
              <a:rPr lang="en-US" altLang="en-US" sz="2100" b="1" dirty="0">
                <a:solidFill>
                  <a:schemeClr val="tx1"/>
                </a:solidFill>
              </a:rPr>
              <a:t>Tidak menunggu inkracht</a:t>
            </a:r>
            <a:r>
              <a:rPr lang="en-US" altLang="en-US" sz="2100" dirty="0">
                <a:solidFill>
                  <a:schemeClr val="tx1"/>
                </a:solidFill>
              </a:rPr>
              <a:t>, sehingga meskipun diajukan upaya hukum, pelaksanaan kepailitan tetap berjalan.</a:t>
            </a:r>
            <a:endParaRPr lang="en-US" altLang="en-US" sz="2100" dirty="0">
              <a:solidFill>
                <a:schemeClr val="tx1"/>
              </a:solidFill>
            </a:endParaRPr>
          </a:p>
          <a:p>
            <a:pPr marL="342900" indent="-342900" algn="just">
              <a:buFont typeface="Arial" panose="020B0604020202020204" pitchFamily="34" charset="0"/>
              <a:buChar char="•"/>
            </a:pPr>
            <a:r>
              <a:rPr lang="en-US" altLang="en-US" sz="2100" b="1" dirty="0">
                <a:solidFill>
                  <a:schemeClr val="tx1"/>
                </a:solidFill>
              </a:rPr>
              <a:t>Kurator langsung bekerja</a:t>
            </a:r>
            <a:r>
              <a:rPr lang="en-US" altLang="en-US" sz="2100" dirty="0">
                <a:solidFill>
                  <a:schemeClr val="tx1"/>
                </a:solidFill>
              </a:rPr>
              <a:t>, yaitu mengambil alih pengurusan dan pemberesan harta debitur pailit.</a:t>
            </a:r>
            <a:endParaRPr lang="en-US" altLang="en-US" sz="2100" dirty="0">
              <a:solidFill>
                <a:schemeClr val="tx1"/>
              </a:solidFill>
            </a:endParaRPr>
          </a:p>
          <a:p>
            <a:pPr algn="just">
              <a:buFont typeface="Arial" panose="020B0604020202020204" pitchFamily="34" charset="0"/>
            </a:pPr>
            <a:endParaRPr lang="en-US" altLang="en-US" sz="2100" dirty="0">
              <a:solidFill>
                <a:schemeClr val="tx1"/>
              </a:solidFill>
            </a:endParaRPr>
          </a:p>
          <a:p>
            <a:pPr algn="just"/>
            <a:r>
              <a:rPr lang="en-US" altLang="en-US" sz="2100" dirty="0">
                <a:solidFill>
                  <a:schemeClr val="tx1"/>
                </a:solidFill>
              </a:rPr>
              <a:t>Upaya hukum yang tersedia:</a:t>
            </a:r>
            <a:endParaRPr lang="en-US" altLang="en-US" sz="2100" dirty="0">
              <a:solidFill>
                <a:schemeClr val="tx1"/>
              </a:solidFill>
            </a:endParaRPr>
          </a:p>
          <a:p>
            <a:pPr algn="just"/>
            <a:r>
              <a:rPr lang="en-US" altLang="en-US" sz="2100" dirty="0">
                <a:solidFill>
                  <a:schemeClr val="tx1"/>
                </a:solidFill>
              </a:rPr>
              <a:t>Debitur atau kreditur tetap dapat mengajukan kasasi dan peninjauan kembali, namun upaya hukum tersebut tidak menunda pelaksanaan putusan pailit.</a:t>
            </a:r>
            <a:endParaRPr lang="en-US" altLang="en-US" sz="2100" dirty="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400" dirty="0">
                <a:solidFill>
                  <a:schemeClr val="tx1"/>
                </a:solidFill>
              </a:rPr>
              <a:t>Akibat Hukum bagi Perusahaan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Akibat kepailitan:</a:t>
            </a:r>
            <a:endParaRPr lang="en-US" altLang="en-US" sz="2400" dirty="0">
              <a:solidFill>
                <a:schemeClr val="tx1"/>
              </a:solidFill>
            </a:endParaRPr>
          </a:p>
          <a:p>
            <a:pPr marL="342900" indent="-342900" algn="just">
              <a:buFont typeface="Wingdings" panose="05000000000000000000" charset="0"/>
              <a:buChar char="v"/>
            </a:pPr>
            <a:r>
              <a:rPr lang="en-US" altLang="en-US" sz="2400" dirty="0">
                <a:solidFill>
                  <a:schemeClr val="tx1"/>
                </a:solidFill>
              </a:rPr>
              <a:t>Direksi kehilangan kewenangan mengurus harta</a:t>
            </a:r>
            <a:endParaRPr lang="en-US" altLang="en-US" sz="2400" dirty="0">
              <a:solidFill>
                <a:schemeClr val="tx1"/>
              </a:solidFill>
            </a:endParaRPr>
          </a:p>
          <a:p>
            <a:pPr marL="342900" indent="-342900" algn="just">
              <a:buFont typeface="Wingdings" panose="05000000000000000000" charset="0"/>
              <a:buChar char="v"/>
            </a:pPr>
            <a:r>
              <a:rPr lang="en-US" altLang="en-US" sz="2400" dirty="0">
                <a:solidFill>
                  <a:schemeClr val="tx1"/>
                </a:solidFill>
              </a:rPr>
              <a:t>Seluruh aset masuk boedel pailit</a:t>
            </a:r>
            <a:endParaRPr lang="en-US" altLang="en-US" sz="2400" dirty="0">
              <a:solidFill>
                <a:schemeClr val="tx1"/>
              </a:solidFill>
            </a:endParaRPr>
          </a:p>
          <a:p>
            <a:pPr marL="342900" indent="-342900" algn="just">
              <a:buFont typeface="Wingdings" panose="05000000000000000000" charset="0"/>
              <a:buChar char="v"/>
            </a:pPr>
            <a:r>
              <a:rPr lang="en-US" altLang="en-US" sz="2400" dirty="0">
                <a:solidFill>
                  <a:schemeClr val="tx1"/>
                </a:solidFill>
              </a:rPr>
              <a:t>Kontrak tertentu dapat dihentikan</a:t>
            </a:r>
            <a:endParaRPr lang="en-US" altLang="en-US" sz="2400" dirty="0">
              <a:solidFill>
                <a:schemeClr val="tx1"/>
              </a:solidFill>
            </a:endParaRPr>
          </a:p>
          <a:p>
            <a:pPr marL="342900" indent="-342900" algn="just">
              <a:buFont typeface="Wingdings" panose="05000000000000000000" charset="0"/>
              <a:buChar char="v"/>
            </a:pPr>
            <a:r>
              <a:rPr lang="en-US" altLang="en-US" sz="2400" dirty="0">
                <a:solidFill>
                  <a:schemeClr val="tx1"/>
                </a:solidFill>
              </a:rPr>
              <a:t>Risiko PHK karyawan</a:t>
            </a:r>
            <a:endParaRPr lang="en-US" altLang="en-US" sz="2400" dirty="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400" dirty="0">
                <a:solidFill>
                  <a:schemeClr val="tx1"/>
                </a:solidFill>
              </a:rPr>
              <a:t>Peran dan Tugas Kurator</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Kurator bertugas:</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Menguasai dan mengelola harta pailit</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Mendaftarkan dan memverifikasi utang</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Menjual aset</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Membagikan hasil kepada kreditur</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Kurator harus independen dan profesional.</a:t>
            </a:r>
            <a:endParaRPr lang="en-US" altLang="en-US" sz="2400" dirty="0">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93370" y="549275"/>
            <a:ext cx="8427720" cy="5472430"/>
          </a:xfrm>
        </p:spPr>
        <p:txBody>
          <a:bodyPr>
            <a:noAutofit/>
          </a:bodyPr>
          <a:lstStyle/>
          <a:p>
            <a:pPr algn="ctr"/>
            <a:r>
              <a:rPr lang="en-US" altLang="en-US" sz="2200" dirty="0">
                <a:solidFill>
                  <a:schemeClr val="tx1"/>
                </a:solidFill>
              </a:rPr>
              <a:t>Hakim Pengawas</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Hakim Pengawas berfungsi: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Mengawasi kinerja kurator</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Memberikan izin tindakan tertentu</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Menjaga kepentingan debitur dan kreditur</a:t>
            </a:r>
            <a:endParaRPr lang="en-US" altLang="en-US" sz="2200" dirty="0">
              <a:solidFill>
                <a:schemeClr val="tx1"/>
              </a:solidFill>
            </a:endParaRPr>
          </a:p>
          <a:p>
            <a:pPr marL="342900" indent="-342900" algn="just">
              <a:buFont typeface="Arial" panose="020B0604020202020204" pitchFamily="34" charset="0"/>
              <a:buChar char="•"/>
            </a:pPr>
            <a:endParaRPr lang="en-US" altLang="en-US" sz="2200" dirty="0">
              <a:solidFill>
                <a:schemeClr val="tx1"/>
              </a:solidFill>
            </a:endParaRPr>
          </a:p>
          <a:p>
            <a:pPr algn="just">
              <a:buFont typeface="Arial" panose="020B0604020202020204" pitchFamily="34" charset="0"/>
            </a:pPr>
            <a:r>
              <a:rPr lang="en-US" altLang="en-US" sz="2200" dirty="0">
                <a:solidFill>
                  <a:schemeClr val="tx1"/>
                </a:solidFill>
              </a:rPr>
              <a:t>Verifikasi dan Pencocokan Utang:</a:t>
            </a:r>
            <a:endParaRPr lang="en-US" altLang="en-US" sz="2200" dirty="0">
              <a:solidFill>
                <a:schemeClr val="tx1"/>
              </a:solidFill>
            </a:endParaRPr>
          </a:p>
          <a:p>
            <a:pPr marL="285750" indent="-285750" algn="just">
              <a:buFont typeface="Arial" panose="020B0604020202020204" pitchFamily="34" charset="0"/>
              <a:buChar char="•"/>
            </a:pPr>
            <a:r>
              <a:rPr lang="en-US" altLang="en-US" sz="2200" dirty="0">
                <a:solidFill>
                  <a:schemeClr val="tx1"/>
                </a:solidFill>
              </a:rPr>
              <a:t>Kreditur mendaftarkan tagihan</a:t>
            </a:r>
            <a:endParaRPr lang="en-US" altLang="en-US" sz="2200" dirty="0">
              <a:solidFill>
                <a:schemeClr val="tx1"/>
              </a:solidFill>
            </a:endParaRPr>
          </a:p>
          <a:p>
            <a:pPr marL="285750" indent="-285750" algn="just">
              <a:buFont typeface="Arial" panose="020B0604020202020204" pitchFamily="34" charset="0"/>
              <a:buChar char="•"/>
            </a:pPr>
            <a:r>
              <a:rPr lang="en-US" altLang="en-US" sz="2200" dirty="0">
                <a:solidFill>
                  <a:schemeClr val="tx1"/>
                </a:solidFill>
              </a:rPr>
              <a:t>Kurator melakukan pencocokan</a:t>
            </a:r>
            <a:endParaRPr lang="en-US" altLang="en-US" sz="2200" dirty="0">
              <a:solidFill>
                <a:schemeClr val="tx1"/>
              </a:solidFill>
            </a:endParaRPr>
          </a:p>
          <a:p>
            <a:pPr marL="285750" indent="-285750" algn="just">
              <a:buFont typeface="Arial" panose="020B0604020202020204" pitchFamily="34" charset="0"/>
              <a:buChar char="•"/>
            </a:pPr>
            <a:r>
              <a:rPr lang="en-US" altLang="en-US" sz="2200" dirty="0">
                <a:solidFill>
                  <a:schemeClr val="tx1"/>
                </a:solidFill>
              </a:rPr>
              <a:t>Sengketa diselesaikan di pengadilan</a:t>
            </a:r>
            <a:endParaRPr lang="en-US" altLang="en-US" sz="2200" dirty="0">
              <a:solidFill>
                <a:schemeClr val="tx1"/>
              </a:solidFill>
            </a:endParaRPr>
          </a:p>
          <a:p>
            <a:pPr algn="just">
              <a:buFont typeface="Arial" panose="020B0604020202020204" pitchFamily="34" charset="0"/>
            </a:pPr>
            <a:r>
              <a:rPr lang="en-US" altLang="en-US" sz="2200" dirty="0">
                <a:solidFill>
                  <a:schemeClr val="tx1"/>
                </a:solidFill>
              </a:rPr>
              <a:t>Menentukan sah/tidaknya klaim kreditur.</a:t>
            </a:r>
            <a:endParaRPr lang="en-US" altLang="en-US" sz="2200" dirty="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95275" y="621030"/>
            <a:ext cx="8524875" cy="5829935"/>
          </a:xfrm>
        </p:spPr>
        <p:txBody>
          <a:bodyPr>
            <a:noAutofit/>
          </a:bodyPr>
          <a:lstStyle/>
          <a:p>
            <a:pPr algn="ctr"/>
            <a:r>
              <a:rPr lang="en-US" altLang="en-US" sz="2300" dirty="0">
                <a:solidFill>
                  <a:schemeClr val="tx1"/>
                </a:solidFill>
              </a:rPr>
              <a:t>PKPU sebagai Alternatif Kepailitan</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PKPU (Penundaan Kewajiban Pembayaran Utang) adalah mekanisme hukum yang memberikan kesempatan kepada debitur untuk menunda pembayaran utang dan menyusun rencana restrukturisasi guna menghindari kepailitan.</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Tujuan PKPU:</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Menyelamatkan usaha, agar perusahaan tetap dapat beroperasi.</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Restrukturisasi utang, melalui penjadwalan ulang, pengurangan, atau perubahan skema pembayaran.</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Win-win solution, yaitu mencapai kesepakatan yang adil antara debitur dan kreditur tanpa likuidasi perusahaan.</a:t>
            </a:r>
            <a:endParaRPr lang="en-US" altLang="en-US" sz="2300" dirty="0">
              <a:solidFill>
                <a:schemeClr val="tx1"/>
              </a:solidFill>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79705" y="620395"/>
            <a:ext cx="8731885" cy="5400675"/>
          </a:xfrm>
        </p:spPr>
        <p:txBody>
          <a:bodyPr>
            <a:noAutofit/>
          </a:bodyPr>
          <a:lstStyle/>
          <a:p>
            <a:pPr algn="ctr"/>
            <a:r>
              <a:rPr lang="en-US" altLang="en-US" sz="2200" dirty="0">
                <a:solidFill>
                  <a:schemeClr val="tx1"/>
                </a:solidFill>
              </a:rPr>
              <a:t>Perbedaan Pailit dan PKPU</a:t>
            </a:r>
            <a:endParaRPr lang="en-US" altLang="en-US" sz="2200" dirty="0">
              <a:solidFill>
                <a:schemeClr val="tx1"/>
              </a:solidFill>
            </a:endParaRPr>
          </a:p>
          <a:p>
            <a:pPr algn="just"/>
            <a:endParaRPr lang="en-US" altLang="en-US" sz="2200" dirty="0">
              <a:solidFill>
                <a:schemeClr val="tx1"/>
              </a:solidFill>
            </a:endParaRPr>
          </a:p>
        </p:txBody>
      </p:sp>
      <p:pic>
        <p:nvPicPr>
          <p:cNvPr id="3" name="Picture 2"/>
          <p:cNvPicPr>
            <a:picLocks noChangeAspect="1"/>
          </p:cNvPicPr>
          <p:nvPr/>
        </p:nvPicPr>
        <p:blipFill>
          <a:blip r:embed="rId1"/>
          <a:stretch>
            <a:fillRect/>
          </a:stretch>
        </p:blipFill>
        <p:spPr>
          <a:xfrm>
            <a:off x="563245" y="1791970"/>
            <a:ext cx="7988935" cy="3018155"/>
          </a:xfrm>
          <a:prstGeom prst="rect">
            <a:avLst/>
          </a:prstGeom>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1470" y="613410"/>
            <a:ext cx="8443595" cy="5730875"/>
          </a:xfrm>
        </p:spPr>
        <p:txBody>
          <a:bodyPr>
            <a:noAutofit/>
          </a:bodyPr>
          <a:lstStyle/>
          <a:p>
            <a:pPr algn="ctr">
              <a:buFont typeface="Arial" panose="020B0604020202020204" pitchFamily="34" charset="0"/>
            </a:pPr>
            <a:r>
              <a:rPr lang="en-US" altLang="en-US" sz="2400" dirty="0">
                <a:solidFill>
                  <a:schemeClr val="tx1"/>
                </a:solidFill>
              </a:rPr>
              <a:t>Pengantar Hukum Kepailitan</a:t>
            </a:r>
            <a:endParaRPr lang="en-US" altLang="en-US" sz="2400" dirty="0">
              <a:solidFill>
                <a:schemeClr val="tx1"/>
              </a:solidFill>
            </a:endParaRPr>
          </a:p>
          <a:p>
            <a:pPr algn="just">
              <a:buFont typeface="Arial" panose="020B0604020202020204" pitchFamily="34" charset="0"/>
            </a:pPr>
            <a:endParaRPr lang="en-US" altLang="en-US" sz="2400" dirty="0">
              <a:solidFill>
                <a:schemeClr val="tx1"/>
              </a:solidFill>
            </a:endParaRPr>
          </a:p>
          <a:p>
            <a:pPr algn="just">
              <a:buFont typeface="Arial" panose="020B0604020202020204" pitchFamily="34" charset="0"/>
            </a:pPr>
            <a:r>
              <a:rPr lang="en-US" altLang="en-US" sz="2400" dirty="0">
                <a:solidFill>
                  <a:schemeClr val="tx1"/>
                </a:solidFill>
              </a:rPr>
              <a:t>Hukum kepailitan merupakan bagian dari hukum bisnis yang mengatur penyelesaian utang-piutang secara kolektif apabila debitur tidak mampu membayar kewajibannya kepada para kreditur.</a:t>
            </a:r>
            <a:endParaRPr lang="en-US" altLang="en-US" sz="2400" dirty="0">
              <a:solidFill>
                <a:schemeClr val="tx1"/>
              </a:solidFill>
            </a:endParaRPr>
          </a:p>
          <a:p>
            <a:pPr algn="just">
              <a:buFont typeface="Arial" panose="020B0604020202020204" pitchFamily="34" charset="0"/>
            </a:pPr>
            <a:endParaRPr lang="en-US" altLang="en-US" sz="2400" dirty="0">
              <a:solidFill>
                <a:schemeClr val="tx1"/>
              </a:solidFill>
            </a:endParaRPr>
          </a:p>
          <a:p>
            <a:pPr algn="just">
              <a:buFont typeface="Arial" panose="020B0604020202020204" pitchFamily="34" charset="0"/>
            </a:pPr>
            <a:r>
              <a:rPr lang="en-US" altLang="en-US" sz="2400" dirty="0">
                <a:solidFill>
                  <a:schemeClr val="tx1"/>
                </a:solidFill>
              </a:rPr>
              <a:t>Kepailitan bertujuan:</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Memberikan kepastian hukum</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Mewujudkan keadilan bagi kreditur</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Mencegah perebutan harta debitur secara sepihak</a:t>
            </a:r>
            <a:endParaRPr lang="en-US" altLang="en-US" sz="2400" dirty="0">
              <a:solidFill>
                <a:schemeClr val="tx1"/>
              </a:solidFill>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43230" y="549275"/>
            <a:ext cx="8317230" cy="5741670"/>
          </a:xfrm>
        </p:spPr>
        <p:txBody>
          <a:bodyPr>
            <a:normAutofit fontScale="30000"/>
          </a:bodyPr>
          <a:lstStyle/>
          <a:p>
            <a:pPr algn="ctr">
              <a:lnSpc>
                <a:spcPct val="107000"/>
              </a:lnSpc>
              <a:spcAft>
                <a:spcPts val="800"/>
              </a:spcAft>
            </a:pPr>
            <a:r>
              <a:rPr lang="en-US" altLang="en-US" sz="8000" dirty="0">
                <a:solidFill>
                  <a:schemeClr val="tx1"/>
                </a:solidFill>
              </a:rPr>
              <a:t>Contoh Kasus Kepailitan</a:t>
            </a:r>
            <a:endParaRPr lang="en-US" altLang="en-US" sz="8000" dirty="0">
              <a:solidFill>
                <a:schemeClr val="tx1"/>
              </a:solidFill>
            </a:endParaRPr>
          </a:p>
          <a:p>
            <a:pPr algn="ctr">
              <a:lnSpc>
                <a:spcPct val="107000"/>
              </a:lnSpc>
              <a:spcAft>
                <a:spcPts val="800"/>
              </a:spcAft>
            </a:pPr>
            <a:endParaRPr lang="en-US" altLang="en-US" sz="8000" dirty="0">
              <a:solidFill>
                <a:schemeClr val="tx1"/>
              </a:solidFill>
            </a:endParaRPr>
          </a:p>
          <a:p>
            <a:pPr algn="just">
              <a:lnSpc>
                <a:spcPct val="107000"/>
              </a:lnSpc>
              <a:spcAft>
                <a:spcPts val="800"/>
              </a:spcAft>
            </a:pPr>
            <a:r>
              <a:rPr lang="en-US" altLang="en-US" sz="8000" dirty="0">
                <a:solidFill>
                  <a:schemeClr val="tx1"/>
                </a:solidFill>
              </a:rPr>
              <a:t>Contoh kasus:</a:t>
            </a:r>
            <a:endParaRPr lang="en-US" altLang="en-US" sz="8000" dirty="0">
              <a:solidFill>
                <a:schemeClr val="tx1"/>
              </a:solidFill>
            </a:endParaRPr>
          </a:p>
          <a:p>
            <a:pPr algn="just">
              <a:lnSpc>
                <a:spcPct val="107000"/>
              </a:lnSpc>
              <a:spcAft>
                <a:spcPts val="800"/>
              </a:spcAft>
            </a:pPr>
            <a:r>
              <a:rPr lang="en-US" altLang="en-US" sz="8000" dirty="0">
                <a:solidFill>
                  <a:schemeClr val="tx1"/>
                </a:solidFill>
              </a:rPr>
              <a:t>Perusahaan konstruksi tidak membayar utang kepada pemasok dan bank meski jatuh tempo.</a:t>
            </a:r>
            <a:endParaRPr lang="en-US" altLang="en-US" sz="8000" dirty="0">
              <a:solidFill>
                <a:schemeClr val="tx1"/>
              </a:solidFill>
            </a:endParaRPr>
          </a:p>
          <a:p>
            <a:pPr algn="just">
              <a:lnSpc>
                <a:spcPct val="107000"/>
              </a:lnSpc>
              <a:spcAft>
                <a:spcPts val="800"/>
              </a:spcAft>
            </a:pPr>
            <a:r>
              <a:rPr lang="en-US" altLang="en-US" sz="8000" dirty="0">
                <a:solidFill>
                  <a:schemeClr val="tx1"/>
                </a:solidFill>
              </a:rPr>
              <a:t>➡ Kreditur mengajukan pailit</a:t>
            </a:r>
            <a:endParaRPr lang="en-US" altLang="en-US" sz="8000" dirty="0">
              <a:solidFill>
                <a:schemeClr val="tx1"/>
              </a:solidFill>
            </a:endParaRPr>
          </a:p>
          <a:p>
            <a:pPr algn="just">
              <a:lnSpc>
                <a:spcPct val="107000"/>
              </a:lnSpc>
              <a:spcAft>
                <a:spcPts val="800"/>
              </a:spcAft>
            </a:pPr>
            <a:r>
              <a:rPr lang="en-US" altLang="en-US" sz="8000" dirty="0">
                <a:solidFill>
                  <a:schemeClr val="tx1"/>
                </a:solidFill>
              </a:rPr>
              <a:t>➡ Pengadilan Niaga menyatakan pailit</a:t>
            </a:r>
            <a:endParaRPr lang="en-US" altLang="en-US" sz="8000" dirty="0">
              <a:solidFill>
                <a:schemeClr val="tx1"/>
              </a:solidFill>
            </a:endParaRPr>
          </a:p>
          <a:p>
            <a:pPr algn="just">
              <a:lnSpc>
                <a:spcPct val="107000"/>
              </a:lnSpc>
              <a:spcAft>
                <a:spcPts val="800"/>
              </a:spcAft>
            </a:pPr>
            <a:r>
              <a:rPr lang="en-US" altLang="en-US" sz="8000" dirty="0">
                <a:solidFill>
                  <a:schemeClr val="tx1"/>
                </a:solidFill>
              </a:rPr>
              <a:t>➡ Kurator menjual aset</a:t>
            </a:r>
            <a:endParaRPr lang="en-US" altLang="en-US" sz="8000" dirty="0">
              <a:solidFill>
                <a:schemeClr val="tx1"/>
              </a:solidFill>
            </a:endParaRPr>
          </a:p>
          <a:p>
            <a:pPr algn="just">
              <a:lnSpc>
                <a:spcPct val="107000"/>
              </a:lnSpc>
              <a:spcAft>
                <a:spcPts val="800"/>
              </a:spcAft>
            </a:pPr>
            <a:r>
              <a:rPr lang="en-US" altLang="en-US" sz="8000" dirty="0">
                <a:solidFill>
                  <a:schemeClr val="tx1"/>
                </a:solidFill>
              </a:rPr>
              <a:t>➡ Kreditur dibayar sesuai urutan</a:t>
            </a:r>
            <a:endParaRPr lang="en-US" altLang="en-US" sz="8000" dirty="0">
              <a:solidFill>
                <a:schemeClr val="tx1"/>
              </a:solidFill>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3530" y="655320"/>
            <a:ext cx="8563610" cy="5833745"/>
          </a:xfrm>
        </p:spPr>
        <p:txBody>
          <a:bodyPr>
            <a:noAutofit/>
          </a:bodyPr>
          <a:lstStyle/>
          <a:p>
            <a:pPr algn="ctr">
              <a:buFont typeface="+mj-lt"/>
            </a:pPr>
            <a:r>
              <a:rPr lang="en-US" altLang="en-US" sz="2200">
                <a:solidFill>
                  <a:schemeClr val="tx1"/>
                </a:solidFill>
              </a:rPr>
              <a:t>Analisis Dampak Kepailitan</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Dampak kepailitan: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Kerugian investor</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PHK karyawan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Kepercayaan bisnis menurun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Efek domino ke mitra usaha</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 Oleh karena itu, kepailitan adalah upaya terakhir.</a:t>
            </a:r>
            <a:endParaRPr lang="en-US" altLang="en-US" sz="2200">
              <a:solidFill>
                <a:schemeClr val="tx1"/>
              </a:solidFill>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955948"/>
            <a:ext cx="8640960" cy="4946104"/>
          </a:xfrm>
        </p:spPr>
        <p:txBody>
          <a:bodyPr>
            <a:normAutofit/>
          </a:bodyPr>
          <a:lstStyle/>
          <a:p>
            <a:endParaRPr lang="en-US" sz="5000" dirty="0"/>
          </a:p>
          <a:p>
            <a:endParaRPr lang="en-US" sz="5000" dirty="0"/>
          </a:p>
          <a:p>
            <a:r>
              <a:rPr lang="en-US" sz="5000" dirty="0"/>
              <a:t>THANK YOU</a:t>
            </a:r>
            <a:endParaRPr lang="en-ID" sz="5000"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574665"/>
          </a:xfrm>
        </p:spPr>
        <p:txBody>
          <a:bodyPr>
            <a:noAutofit/>
          </a:bodyPr>
          <a:lstStyle/>
          <a:p>
            <a:pPr algn="ctr"/>
            <a:r>
              <a:rPr lang="en-US" altLang="en-US" sz="2400" dirty="0">
                <a:solidFill>
                  <a:schemeClr val="tx1"/>
                </a:solidFill>
              </a:rPr>
              <a:t>Pengertian Kepailitan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Kepailitan adalah keadaan hukum di mana debitur yang memiliki dua atau lebih kreditur dan tidak membayar lunas sedikitnya satu utang yang telah jatuh tempo dan dapat ditagih, dinyatakan pailit oleh pengadilan.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Dasar hukum:</a:t>
            </a:r>
            <a:endParaRPr lang="en-US" altLang="en-US" sz="2400" dirty="0">
              <a:solidFill>
                <a:schemeClr val="tx1"/>
              </a:solidFill>
            </a:endParaRPr>
          </a:p>
          <a:p>
            <a:pPr algn="just"/>
            <a:r>
              <a:rPr lang="en-US" altLang="en-US" sz="2400" dirty="0">
                <a:solidFill>
                  <a:schemeClr val="tx1"/>
                </a:solidFill>
              </a:rPr>
              <a:t>Pasal 1 angka 1 UU No. 37 Tahun 2004</a:t>
            </a:r>
            <a:endParaRPr lang="en-US" altLang="en-US" sz="24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11845" cy="5458460"/>
          </a:xfrm>
        </p:spPr>
        <p:txBody>
          <a:bodyPr>
            <a:noAutofit/>
          </a:bodyPr>
          <a:lstStyle/>
          <a:p>
            <a:pPr algn="ctr"/>
            <a:r>
              <a:rPr lang="en-US" altLang="en-US" sz="2500" dirty="0">
                <a:solidFill>
                  <a:schemeClr val="tx1"/>
                </a:solidFill>
              </a:rPr>
              <a:t>Tujuan Hukum Kepailitan</a:t>
            </a:r>
            <a:endParaRPr lang="en-US" altLang="en-US" sz="2500" dirty="0">
              <a:solidFill>
                <a:schemeClr val="tx1"/>
              </a:solidFill>
            </a:endParaRPr>
          </a:p>
          <a:p>
            <a:pPr algn="just"/>
            <a:endParaRPr lang="en-US" altLang="en-US" sz="2500" dirty="0">
              <a:solidFill>
                <a:schemeClr val="tx1"/>
              </a:solidFill>
            </a:endParaRPr>
          </a:p>
          <a:p>
            <a:pPr algn="just"/>
            <a:r>
              <a:rPr lang="en-US" altLang="en-US" sz="2500" dirty="0">
                <a:solidFill>
                  <a:schemeClr val="tx1"/>
                </a:solidFill>
              </a:rPr>
              <a:t>Tujuan kepailitan meliputi:</a:t>
            </a:r>
            <a:endParaRPr lang="en-US" altLang="en-US" sz="2500" dirty="0">
              <a:solidFill>
                <a:schemeClr val="tx1"/>
              </a:solidFill>
            </a:endParaRPr>
          </a:p>
          <a:p>
            <a:pPr marL="342900" indent="-342900" algn="just">
              <a:lnSpc>
                <a:spcPct val="150000"/>
              </a:lnSpc>
              <a:buFont typeface="Arial" panose="020B0604020202020204" pitchFamily="34" charset="0"/>
              <a:buChar char="•"/>
            </a:pPr>
            <a:r>
              <a:rPr lang="en-US" altLang="en-US" sz="2500" dirty="0">
                <a:solidFill>
                  <a:schemeClr val="tx1"/>
                </a:solidFill>
              </a:rPr>
              <a:t>Perlindungan kepentingan kreditur</a:t>
            </a:r>
            <a:endParaRPr lang="en-US" altLang="en-US" sz="2500" dirty="0">
              <a:solidFill>
                <a:schemeClr val="tx1"/>
              </a:solidFill>
            </a:endParaRPr>
          </a:p>
          <a:p>
            <a:pPr marL="342900" indent="-342900" algn="just">
              <a:lnSpc>
                <a:spcPct val="150000"/>
              </a:lnSpc>
              <a:buFont typeface="Arial" panose="020B0604020202020204" pitchFamily="34" charset="0"/>
              <a:buChar char="•"/>
            </a:pPr>
            <a:r>
              <a:rPr lang="en-US" altLang="en-US" sz="2500" dirty="0">
                <a:solidFill>
                  <a:schemeClr val="tx1"/>
                </a:solidFill>
              </a:rPr>
              <a:t>Pembagian harta debitur secara adil </a:t>
            </a:r>
            <a:endParaRPr lang="en-US" altLang="en-US" sz="2500" dirty="0">
              <a:solidFill>
                <a:schemeClr val="tx1"/>
              </a:solidFill>
            </a:endParaRPr>
          </a:p>
          <a:p>
            <a:pPr marL="342900" indent="-342900" algn="just">
              <a:lnSpc>
                <a:spcPct val="150000"/>
              </a:lnSpc>
              <a:buFont typeface="Arial" panose="020B0604020202020204" pitchFamily="34" charset="0"/>
              <a:buChar char="•"/>
            </a:pPr>
            <a:r>
              <a:rPr lang="en-US" altLang="en-US" sz="2500" dirty="0">
                <a:solidFill>
                  <a:schemeClr val="tx1"/>
                </a:solidFill>
              </a:rPr>
              <a:t>Menjaga kepastian dan ketertiban hukum</a:t>
            </a:r>
            <a:endParaRPr lang="en-US" altLang="en-US" sz="2500" dirty="0">
              <a:solidFill>
                <a:schemeClr val="tx1"/>
              </a:solidFill>
            </a:endParaRPr>
          </a:p>
          <a:p>
            <a:pPr marL="342900" indent="-342900" algn="just">
              <a:lnSpc>
                <a:spcPct val="150000"/>
              </a:lnSpc>
              <a:buFont typeface="Arial" panose="020B0604020202020204" pitchFamily="34" charset="0"/>
              <a:buChar char="•"/>
            </a:pPr>
            <a:r>
              <a:rPr lang="en-US" altLang="en-US" sz="2500" dirty="0">
                <a:solidFill>
                  <a:schemeClr val="tx1"/>
                </a:solidFill>
              </a:rPr>
              <a:t>Memberikan mekanisme penyelesaian utang secara legal</a:t>
            </a:r>
            <a:endParaRPr lang="en-US" altLang="en-US" sz="2500" dirty="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647690"/>
          </a:xfrm>
        </p:spPr>
        <p:txBody>
          <a:bodyPr>
            <a:noAutofit/>
          </a:bodyPr>
          <a:lstStyle/>
          <a:p>
            <a:pPr algn="ctr"/>
            <a:r>
              <a:rPr lang="en-US" altLang="en-US" sz="2300" dirty="0">
                <a:solidFill>
                  <a:schemeClr val="tx1"/>
                </a:solidFill>
              </a:rPr>
              <a:t>Prinsip-prinsip utama dalam kepailitan</a:t>
            </a:r>
            <a:endParaRPr lang="en-US" altLang="en-US" sz="2300" dirty="0">
              <a:solidFill>
                <a:schemeClr val="tx1"/>
              </a:solidFill>
            </a:endParaRPr>
          </a:p>
          <a:p>
            <a:pPr algn="just"/>
            <a:endParaRPr lang="en-US" altLang="en-US" sz="2300" dirty="0">
              <a:solidFill>
                <a:schemeClr val="tx1"/>
              </a:solidFill>
            </a:endParaRPr>
          </a:p>
          <a:p>
            <a:pPr marL="457200" indent="-457200" algn="just">
              <a:buAutoNum type="arabicPeriod"/>
            </a:pPr>
            <a:r>
              <a:rPr lang="en-US" altLang="en-US" sz="2300" b="1" dirty="0">
                <a:solidFill>
                  <a:schemeClr val="tx1"/>
                </a:solidFill>
              </a:rPr>
              <a:t>Pari Passu Pro Rata Parte</a:t>
            </a:r>
            <a:r>
              <a:rPr lang="en-US" altLang="en-US" sz="2300" dirty="0">
                <a:solidFill>
                  <a:schemeClr val="tx1"/>
                </a:solidFill>
              </a:rPr>
              <a:t> - Prinsip yang menyatakan bahwa harta debitur dibagi secara bersama-sama dan proporsional kepada para kreditur sesuai dengan besar kecilnya piutang masing-masing, kecuali ditentukan lain oleh undang-undang.</a:t>
            </a:r>
            <a:endParaRPr lang="en-US" altLang="en-US" sz="2300" dirty="0">
              <a:solidFill>
                <a:schemeClr val="tx1"/>
              </a:solidFill>
            </a:endParaRPr>
          </a:p>
          <a:p>
            <a:pPr marL="457200" indent="-457200" algn="just">
              <a:buAutoNum type="arabicPeriod"/>
            </a:pPr>
            <a:endParaRPr lang="en-US" altLang="en-US" sz="2300" dirty="0">
              <a:solidFill>
                <a:schemeClr val="tx1"/>
              </a:solidFill>
            </a:endParaRPr>
          </a:p>
          <a:p>
            <a:pPr marL="457200" indent="-457200" algn="just">
              <a:buAutoNum type="arabicPeriod"/>
            </a:pPr>
            <a:r>
              <a:rPr lang="en-US" altLang="en-US" sz="2300" b="1" dirty="0">
                <a:solidFill>
                  <a:schemeClr val="tx1"/>
                </a:solidFill>
              </a:rPr>
              <a:t>Collective Proceeding</a:t>
            </a:r>
            <a:r>
              <a:rPr lang="en-US" altLang="en-US" sz="2300" dirty="0">
                <a:solidFill>
                  <a:schemeClr val="tx1"/>
                </a:solidFill>
              </a:rPr>
              <a:t> - Prinsip bahwa penyelesaian utang dilakukan secara kolektif melalui satu proses kepailitan di pengadilan, sehingga kreditur tidak boleh menagih atau mengeksekusi harta debitur secara sendiri-sendiri.</a:t>
            </a:r>
            <a:endParaRPr lang="en-US" altLang="en-US" sz="2300" dirty="0">
              <a:solidFill>
                <a:schemeClr val="tx1"/>
              </a:solidFill>
            </a:endParaRPr>
          </a:p>
          <a:p>
            <a:pPr algn="just"/>
            <a:endParaRPr lang="en-US" altLang="en-US" sz="2300" dirty="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512810" cy="5551805"/>
          </a:xfrm>
        </p:spPr>
        <p:txBody>
          <a:bodyPr>
            <a:noAutofit/>
          </a:bodyPr>
          <a:lstStyle/>
          <a:p>
            <a:pPr marL="457200" indent="-457200" algn="just">
              <a:buFont typeface="+mj-lt"/>
              <a:buAutoNum type="arabicPeriod" startAt="3"/>
            </a:pPr>
            <a:r>
              <a:rPr lang="en-US" altLang="en-US" sz="2200" b="1" dirty="0">
                <a:solidFill>
                  <a:schemeClr val="tx1"/>
                </a:solidFill>
                <a:sym typeface="+mn-ea"/>
              </a:rPr>
              <a:t>Debitur Kehilangan Hak Mengurus Harta</a:t>
            </a:r>
            <a:r>
              <a:rPr lang="en-US" altLang="en-US" sz="2200" dirty="0">
                <a:solidFill>
                  <a:schemeClr val="tx1"/>
                </a:solidFill>
                <a:sym typeface="+mn-ea"/>
              </a:rPr>
              <a:t> - Prinsip yang menyatakan bahwa sejak putusan pailit diucapkan, debitur tidak lagi berwenang menguasai dan mengurus harta kekayaannya, karena kewenangan tersebut beralih kepada kurator.</a:t>
            </a:r>
            <a:endParaRPr lang="en-US" altLang="en-US" sz="2200" dirty="0">
              <a:solidFill>
                <a:schemeClr val="tx1"/>
              </a:solidFill>
              <a:sym typeface="+mn-ea"/>
            </a:endParaRPr>
          </a:p>
          <a:p>
            <a:pPr marL="457200" indent="-457200" algn="just">
              <a:buFont typeface="+mj-lt"/>
              <a:buAutoNum type="arabicPeriod" startAt="3"/>
            </a:pPr>
            <a:endParaRPr lang="en-US" altLang="en-US" sz="2200" dirty="0">
              <a:solidFill>
                <a:schemeClr val="tx1"/>
              </a:solidFill>
              <a:sym typeface="+mn-ea"/>
            </a:endParaRPr>
          </a:p>
          <a:p>
            <a:pPr marL="457200" indent="-457200" algn="just">
              <a:buFont typeface="+mj-lt"/>
              <a:buAutoNum type="arabicPeriod" startAt="3"/>
            </a:pPr>
            <a:r>
              <a:rPr lang="en-US" altLang="en-US" sz="2200" b="1" dirty="0">
                <a:solidFill>
                  <a:schemeClr val="tx1"/>
                </a:solidFill>
                <a:sym typeface="+mn-ea"/>
              </a:rPr>
              <a:t>Kepentingan Umum dan Keadilan Hukum</a:t>
            </a:r>
            <a:r>
              <a:rPr lang="en-US" altLang="en-US" sz="2200" dirty="0">
                <a:solidFill>
                  <a:schemeClr val="tx1"/>
                </a:solidFill>
                <a:sym typeface="+mn-ea"/>
              </a:rPr>
              <a:t> - Prinsip bahwa kepailitan tidak hanya melindungi kepentingan debitur dan kreditur, tetapi juga memperhatikan kepentingan umum serta menjamin keadilan dan kepastian hukum dalam dunia usaha</a:t>
            </a:r>
            <a:endParaRPr lang="en-US" altLang="en-US" sz="2200"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426075"/>
          </a:xfrm>
        </p:spPr>
        <p:txBody>
          <a:bodyPr>
            <a:normAutofit lnSpcReduction="10000"/>
          </a:bodyPr>
          <a:lstStyle/>
          <a:p>
            <a:pPr algn="ctr"/>
            <a:r>
              <a:rPr lang="en-US" altLang="en-US" sz="2555" dirty="0">
                <a:solidFill>
                  <a:schemeClr val="tx1"/>
                </a:solidFill>
              </a:rPr>
              <a:t>Pihak-pihak dalam Kepailitan</a:t>
            </a:r>
            <a:endParaRPr lang="en-US" altLang="en-US" sz="2555" dirty="0">
              <a:solidFill>
                <a:schemeClr val="tx1"/>
              </a:solidFill>
            </a:endParaRPr>
          </a:p>
          <a:p>
            <a:pPr algn="just"/>
            <a:endParaRPr lang="en-US" altLang="en-US" sz="2555" dirty="0">
              <a:solidFill>
                <a:schemeClr val="tx1"/>
              </a:solidFill>
            </a:endParaRPr>
          </a:p>
          <a:p>
            <a:pPr marL="342900" indent="-342900" algn="just">
              <a:buAutoNum type="arabicPeriod"/>
            </a:pPr>
            <a:r>
              <a:rPr lang="en-US" altLang="en-US" sz="2555" b="1" dirty="0">
                <a:solidFill>
                  <a:schemeClr val="tx1"/>
                </a:solidFill>
              </a:rPr>
              <a:t>Debitur paili</a:t>
            </a:r>
            <a:r>
              <a:rPr lang="en-US" altLang="en-US" sz="2555" dirty="0">
                <a:solidFill>
                  <a:schemeClr val="tx1"/>
                </a:solidFill>
              </a:rPr>
              <a:t>t adalah pihak yang dinyatakan pailit oleh pengadilan karena tidak mampu membayar utangnya yang telah jatuh tempo dan dapat ditagih, sehingga seluruh harta kekayaannya berada dalam penguasaan kurator.</a:t>
            </a:r>
            <a:endParaRPr lang="en-US" altLang="en-US" sz="2555" dirty="0">
              <a:solidFill>
                <a:schemeClr val="tx1"/>
              </a:solidFill>
            </a:endParaRPr>
          </a:p>
          <a:p>
            <a:pPr marL="342900" indent="-342900" algn="just">
              <a:buAutoNum type="arabicPeriod"/>
            </a:pPr>
            <a:r>
              <a:rPr lang="en-US" altLang="en-US" sz="2555" b="1" dirty="0">
                <a:solidFill>
                  <a:schemeClr val="tx1"/>
                </a:solidFill>
              </a:rPr>
              <a:t>Kreditur (Konkuren, Preferen, Separatis)</a:t>
            </a:r>
            <a:r>
              <a:rPr lang="en-US" altLang="en-US" sz="2555" dirty="0">
                <a:solidFill>
                  <a:schemeClr val="tx1"/>
                </a:solidFill>
              </a:rPr>
              <a:t> adalah pihak yang memiliki piutang terhadap debitur pailit, yang dalam kepailitan diklasifikasikan berdasarkan jenis hak dan jaminannya untuk menentukan urutan pembayaran utang.</a:t>
            </a:r>
            <a:endParaRPr lang="en-US" altLang="en-US" sz="2555" dirty="0">
              <a:solidFill>
                <a:schemeClr val="tx1"/>
              </a:solidFill>
            </a:endParaRPr>
          </a:p>
          <a:p>
            <a:pPr marL="342900" indent="-342900" algn="just">
              <a:buAutoNum type="arabicPeriod"/>
            </a:pPr>
            <a:r>
              <a:rPr lang="en-US" altLang="en-US" sz="2555" b="1" dirty="0">
                <a:solidFill>
                  <a:schemeClr val="tx1"/>
                </a:solidFill>
              </a:rPr>
              <a:t>Kurator</a:t>
            </a:r>
            <a:r>
              <a:rPr lang="en-US" altLang="en-US" sz="2555" dirty="0">
                <a:solidFill>
                  <a:schemeClr val="tx1"/>
                </a:solidFill>
              </a:rPr>
              <a:t> adalah pihak independen yang ditunjuk oleh pengadilan untuk mengurus dan membereskan harta pailit serta melaksanakan pembagian hasilnya kepada para kreditur sesuai ketentuan hukum.</a:t>
            </a:r>
            <a:endParaRPr lang="en-US" altLang="en-US" sz="2555" dirty="0">
              <a:solidFill>
                <a:schemeClr val="tx1"/>
              </a:solidFill>
            </a:endParaRPr>
          </a:p>
          <a:p>
            <a:pPr algn="just"/>
            <a:endParaRPr lang="en-US" altLang="en-US" sz="2555"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506730" y="851535"/>
            <a:ext cx="8098155" cy="4865370"/>
          </a:xfrm>
        </p:spPr>
        <p:txBody>
          <a:bodyPr/>
          <a:p>
            <a:pPr marL="514350" indent="-514350" algn="just">
              <a:buFont typeface="+mj-lt"/>
              <a:buAutoNum type="arabicPeriod" startAt="4"/>
            </a:pPr>
            <a:r>
              <a:rPr lang="en-US" altLang="en-US" sz="2400" b="1" dirty="0">
                <a:solidFill>
                  <a:schemeClr val="tx1"/>
                </a:solidFill>
                <a:sym typeface="+mn-ea"/>
              </a:rPr>
              <a:t>Hakim Pengawas </a:t>
            </a:r>
            <a:r>
              <a:rPr lang="en-US" altLang="en-US" sz="2400" dirty="0">
                <a:solidFill>
                  <a:schemeClr val="tx1"/>
                </a:solidFill>
                <a:sym typeface="+mn-ea"/>
              </a:rPr>
              <a:t>adalah hakim yang ditunjuk pengadilan untuk mengawasi jalannya proses kepailitan agar dilaksanakan sesuai dengan undang-undang dan menjamin perlindungan kepentingan para pihak.</a:t>
            </a:r>
            <a:endParaRPr lang="en-US" altLang="en-US" sz="2400" dirty="0">
              <a:solidFill>
                <a:schemeClr val="tx1"/>
              </a:solidFill>
              <a:sym typeface="+mn-ea"/>
            </a:endParaRPr>
          </a:p>
          <a:p>
            <a:pPr algn="just">
              <a:buFont typeface="+mj-lt"/>
            </a:pPr>
            <a:endParaRPr lang="en-US" altLang="en-US" sz="2400" dirty="0">
              <a:solidFill>
                <a:schemeClr val="tx1"/>
              </a:solidFill>
              <a:sym typeface="+mn-ea"/>
            </a:endParaRPr>
          </a:p>
          <a:p>
            <a:pPr marL="514350" indent="-514350" algn="just">
              <a:buFont typeface="+mj-lt"/>
              <a:buAutoNum type="arabicPeriod" startAt="4"/>
            </a:pPr>
            <a:r>
              <a:rPr lang="en-US" altLang="en-US" sz="2400" b="1" dirty="0">
                <a:solidFill>
                  <a:schemeClr val="tx1"/>
                </a:solidFill>
                <a:sym typeface="+mn-ea"/>
              </a:rPr>
              <a:t>Pengadilan Niaga </a:t>
            </a:r>
            <a:r>
              <a:rPr lang="en-US" altLang="en-US" sz="2400" dirty="0">
                <a:solidFill>
                  <a:schemeClr val="tx1"/>
                </a:solidFill>
                <a:sym typeface="+mn-ea"/>
              </a:rPr>
              <a:t>adalah pengadilan khusus yang memiliki kewenangan absolut untuk memeriksa, mengadili, dan memutus perkara kepailitan dan penundaan kewajiban pembayaran utang.</a:t>
            </a:r>
            <a:endParaRPr lang="en-US" sz="2400"/>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471160"/>
          </a:xfrm>
        </p:spPr>
        <p:txBody>
          <a:bodyPr>
            <a:noAutofit/>
          </a:bodyPr>
          <a:lstStyle/>
          <a:p>
            <a:pPr algn="ctr"/>
            <a:r>
              <a:rPr lang="en-US" altLang="en-US" sz="2300" dirty="0">
                <a:solidFill>
                  <a:schemeClr val="tx1"/>
                </a:solidFill>
              </a:rPr>
              <a:t>Perusahaan sebagai Subjek Kepailitan</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Perusahaan yang dapat dipailitkan:</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Perseroan Terbatas (PT)</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Firma</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CV</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Koperasi</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BUMN (tertentu)</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Kepailitan perusahaan berdampak pada keberlangsungan usaha dan tenaga kerja.</a:t>
            </a:r>
            <a:endParaRPr lang="en-US" altLang="en-US" sz="2300"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6655</Words>
  <Application>WPS Presentation</Application>
  <PresentationFormat>On-screen Show (4:3)</PresentationFormat>
  <Paragraphs>176</Paragraphs>
  <Slides>22</Slides>
  <Notes>3</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22</vt:i4>
      </vt:variant>
    </vt:vector>
  </HeadingPairs>
  <TitlesOfParts>
    <vt:vector size="32" baseType="lpstr">
      <vt:lpstr>Arial</vt:lpstr>
      <vt:lpstr>SimSun</vt:lpstr>
      <vt:lpstr>Wingdings</vt:lpstr>
      <vt:lpstr>Calibri</vt:lpstr>
      <vt:lpstr>Times New Roman</vt:lpstr>
      <vt:lpstr>Cambria</vt:lpstr>
      <vt:lpstr>Microsoft YaHei</vt:lpstr>
      <vt:lpstr>Arial Unicode MS</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543</cp:revision>
  <cp:lastPrinted>2017-08-29T02:54:00Z</cp:lastPrinted>
  <dcterms:created xsi:type="dcterms:W3CDTF">2010-04-18T12:06:00Z</dcterms:created>
  <dcterms:modified xsi:type="dcterms:W3CDTF">2025-12-21T00:27:34Z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DFE93D5D953248768839D25D769E0F9B_12</vt:lpwstr>
  </property>
  <property fmtid="{D5CDD505-2E9C-101B-9397-08002B2CF9AE}" pid="3" name="KSOProductBuildVer">
    <vt:lpwstr>1033-12.2.0.23155</vt:lpwstr>
  </property>
</Properties>
</file>