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29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403" r:id="rId16"/>
    <p:sldId id="404" r:id="rId17"/>
    <p:sldId id="405" r:id="rId18"/>
    <p:sldId id="406" r:id="rId19"/>
    <p:sldId id="407" r:id="rId20"/>
    <p:sldId id="408" r:id="rId21"/>
    <p:sldId id="409" r:id="rId22"/>
    <p:sldId id="410" r:id="rId23"/>
    <p:sldId id="411" r:id="rId24"/>
    <p:sldId id="412" r:id="rId25"/>
    <p:sldId id="413" r:id="rId26"/>
    <p:sldId id="414" r:id="rId27"/>
    <p:sldId id="300" r:id="rId28"/>
  </p:sldIdLst>
  <p:sldSz cx="9144000" cy="6858000" type="screen4x3"/>
  <p:notesSz cx="7045325" cy="9345295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9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148"/>
      </p:cViewPr>
      <p:guideLst>
        <p:guide orient="horz" pos="2149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29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4" Type="http://schemas.openxmlformats.org/officeDocument/2006/relationships/tags" Target="tags/tag2.xml"/><Relationship Id="rId33" Type="http://schemas.openxmlformats.org/officeDocument/2006/relationships/commentAuthors" Target="commentAuthors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9" Type="http://schemas.openxmlformats.org/officeDocument/2006/relationships/handoutMaster" Target="handoutMasters/handoutMaster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4. </a:t>
            </a:r>
            <a:r>
              <a:rPr lang="en-US" altLang="en-US"/>
              <a:t>Struktur saham campuran berarti perusahaan menggunakan kombinasi beberapa jenis saham untuk mengatur kontrol, pendanaan, dan perlindungan investor dengan lebih fleksibel.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/>
              <a:t>Dasar hukum yang sering terkait: perlindungan konsumen dan transaksi elektronik (kewajiban informasi, refund), serta untuk securities crowdfunding (jika masuk ranah penawaran efek) diatur oleh OJK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/>
              <a:t>Referensi Regulasi Kunci (contoh)</a:t>
            </a:r>
            <a:endParaRPr lang="en-US" altLang="en-US"/>
          </a:p>
          <a:p>
            <a:r>
              <a:rPr lang="en-US" altLang="en-US"/>
              <a:t>UU Perbankan (UU No. 10 Tahun 1998).</a:t>
            </a:r>
            <a:endParaRPr lang="en-US" altLang="en-US"/>
          </a:p>
          <a:p>
            <a:r>
              <a:rPr lang="en-US" altLang="en-US"/>
              <a:t>UU Perbankan Syariah (UU No. 21 Tahun 2008).</a:t>
            </a:r>
            <a:endParaRPr lang="en-US" altLang="en-US"/>
          </a:p>
          <a:p>
            <a:r>
              <a:rPr lang="en-US" altLang="en-US"/>
              <a:t>POJK No. 35/POJK.05/2018 (Perusahaan Pembiayaan).</a:t>
            </a:r>
            <a:endParaRPr lang="en-US" altLang="en-US"/>
          </a:p>
          <a:p>
            <a:r>
              <a:rPr lang="en-US" altLang="en-US"/>
              <a:t>POJK No. 10/POJK.05/2022 (LPBBTI/pendanaan fintech).</a:t>
            </a:r>
            <a:endParaRPr lang="en-US" altLang="en-US"/>
          </a:p>
          <a:p>
            <a:r>
              <a:rPr lang="en-US" altLang="en-US"/>
              <a:t>Pedoman KUR (contoh: Permenko Perekonomian No. 7 Tahun 2025).</a:t>
            </a:r>
            <a:endParaRPr lang="en-US" altLang="en-US"/>
          </a:p>
          <a:p>
            <a:r>
              <a:rPr lang="en-US" altLang="en-US"/>
              <a:t>POJK No. 57/POJK.04/2020 (Penawaran Efek melalui layanan urun dana berbasis TI – relevan jika masuk skema securities crowdfunding).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Dokumen yang sering diminta bank:</a:t>
            </a:r>
            <a:endParaRPr lang="en-US" altLang="en-US" dirty="0"/>
          </a:p>
          <a:p>
            <a:r>
              <a:rPr lang="en-US" altLang="en-US" dirty="0"/>
              <a:t>Legalitas usaha (akta, NIB/OSS, NPWP), rekening koran, laporan keuangan, proyeksi cashflow, kontrak/invoice/PO, daftar aset.</a:t>
            </a:r>
            <a:endParaRPr lang="en-US" altLang="en-US" dirty="0"/>
          </a:p>
          <a:p>
            <a:r>
              <a:rPr lang="en-US" altLang="en-US" dirty="0"/>
              <a:t>Dasar hukum utama: UU Perbankan (UU No. 10 Tahun 1998 perubahan UU No. 7 Tahun 1992).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Venture adalah suatu usaha atau proyek bisnis yang memiliki risiko tinggi tetapi menawarkan potensi keuntungan besar.</a:t>
            </a:r>
            <a:endParaRPr lang="en-US" altLang="en-US" dirty="0"/>
          </a:p>
          <a:p>
            <a:r>
              <a:rPr lang="en-US" altLang="en-US" dirty="0"/>
              <a:t>Umumnya digunakan untuk menggambarkan usaha rintisan (startup), kerja sama bisnis (joint venture), atau kegiatan investasi berisiko seperti pendanaan oleh venture capital.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en-US"/>
              <a:t>Contoh kasus:</a:t>
            </a:r>
            <a:endParaRPr lang="en-US" altLang="en-US"/>
          </a:p>
          <a:p>
            <a:r>
              <a:rPr lang="en-US" altLang="en-US"/>
              <a:t>Startup F&amp;B halal membeli mesin packaging melalui murabahah; margin disepakati di awal sehingga cicilan lebih pasti.</a:t>
            </a:r>
            <a:endParaRPr lang="en-US" altLang="en-US"/>
          </a:p>
          <a:p>
            <a:r>
              <a:rPr lang="en-US" altLang="en-US"/>
              <a:t>Catatan penting:</a:t>
            </a:r>
            <a:endParaRPr lang="en-US" altLang="en-US"/>
          </a:p>
          <a:p>
            <a:r>
              <a:rPr lang="en-US" altLang="en-US"/>
              <a:t>Pastikan akad tertulis jelas: objek, harga, margin, jadwal pembayaran, konsekuensi keterlambatan.</a:t>
            </a:r>
            <a:endParaRPr lang="en-US" altLang="en-US"/>
          </a:p>
          <a:p>
            <a:r>
              <a:rPr lang="en-US" altLang="en-US"/>
              <a:t>Lakukan pencatatan akuntansi sesuai standar yang dianjurkan (dan konsultasikan dengan auditor/akuntan).</a:t>
            </a:r>
            <a:endParaRPr lang="en-US" altLang="en-US"/>
          </a:p>
          <a:p>
            <a:r>
              <a:rPr lang="en-US" altLang="en-US"/>
              <a:t>Dasar hukum: UU No. 21 Tahun 2008 tentang Perbankan Syariah.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en-US"/>
              <a:t>Tip praktis untuk startup:</a:t>
            </a:r>
            <a:endParaRPr lang="en-US" altLang="en-US"/>
          </a:p>
          <a:p>
            <a:r>
              <a:rPr lang="en-US" altLang="en-US"/>
              <a:t>Rapikan kontrak pelanggan dan invoice agar bisa menjadi dasar pembiayaan piutang.</a:t>
            </a:r>
            <a:endParaRPr lang="en-US" altLang="en-US"/>
          </a:p>
          <a:p>
            <a:r>
              <a:rPr lang="en-US" altLang="en-US"/>
              <a:t>Gunakan asuransi aset bila menjadi syarat bank.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-78105" y="2204720"/>
            <a:ext cx="9144000" cy="1861185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/>
          <a:p>
            <a:pPr algn="ctr"/>
            <a:r>
              <a:rPr lang="en-ID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r>
              <a:rPr lang="en-ID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</a:t>
            </a:r>
            <a:endParaRPr lang="en-ID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D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nonbank </a:t>
            </a:r>
            <a:r>
              <a:rPr lang="en-ID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startup</a:t>
            </a:r>
            <a:endParaRPr lang="en-ID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Ke - 12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1455" y="621030"/>
            <a:ext cx="8630285" cy="549465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Pembiayaan Bank Syariah: Akad, Contoh Implementasi, dan Catatan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Pembiayaan syariah menekankan akad yang sesuai prinsip syariah.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Akad umum: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Murabahah: bank membeli barang, lalu menjual ke nasabah dengan margin.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Cocok untuk pembelian perangkat: laptop server, perangkat jaringan.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Ijarah/Ijarah Muntahiya Bittamlik: sewa (dengan opsi milik). - Cocok untuk kendaraan/peralatan.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Musyarakah: bank dan nasabah sama-sama menanam modal, berbagi hasil.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Mudharabah: bank sebagai shahibul maal, nasabah sebagai pengelola.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559435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</a:rPr>
              <a:t>Agunan, Jaminan, dan Kontrak Kredit: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ctr"/>
            <a:r>
              <a:rPr lang="en-US" altLang="en-US" sz="2000" dirty="0">
                <a:solidFill>
                  <a:schemeClr val="tx1"/>
                </a:solidFill>
              </a:rPr>
              <a:t> Hal yang Wajib Dipahami Startup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Banyak startup gagal mengakses bank karena isu jaminan (collateral).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Jenis jaminan yang sering muncul: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Agunan aset tetap: tanah/bangunan (hak tanggungan).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Fidusia: kendaraan, mesin, inventory, piutang (accounts receivable).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Personal guarantee: penjaminan pribadi pendiri.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Corporate guarantee: penjaminan oleh entitas grup.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000" dirty="0">
                <a:solidFill>
                  <a:schemeClr val="tx1"/>
                </a:solidFill>
              </a:rPr>
              <a:t>Mengapa ini penting? Menentukan tingkat risiko bank → memengaruhi bunga, limit, tenor dan Menentukan konsekuensi hukum saat default (penagihan/eksekusi jaminan).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2000" dirty="0">
                <a:solidFill>
                  <a:schemeClr val="tx1"/>
                </a:solidFill>
              </a:rPr>
              <a:t>Dasar hukum yang sering relevan (ringkas): UU Fidusia (UU No. 42 Tahun 1999) untuk jaminan fidusia dan KUHPerdata terkait perjanjian dan penjaminan (borgtocht).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559435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100" dirty="0">
                <a:solidFill>
                  <a:schemeClr val="tx1"/>
                </a:solidFill>
              </a:rPr>
              <a:t>Pembiayaan Non-Perbankan &amp; Non-Investor: Peta Besar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Kategori ini mencakup sumber pendanaan yang tidak berasal dari bank dan bukan investasi ekuitas.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Kelompok utama: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Lembaga Keuangan Non-Bank (LKBB): perusahaan pembiayaan/leasing, pegadaian, koperasi, lembaga keuangan mikro.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Fintech Pendanaan/Pembiayaan: P2P lending/LPBBTI, invoice financing digital.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Pembiayaan berbasis transaksi: factoring/piutang, purchase order financing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Crowdfunding non-investasi: reward/donation.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Hibah &amp; program pemerintah/CSR: grant riset, inkubasi, matching fund.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Pendanaan internal: bootstrapping, revenue-based financing (jika ada), pre-order.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9885" y="721995"/>
            <a:ext cx="8194675" cy="548068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Perusahaan Pembiayaan/Leasing: Detail Skema dan Contoh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Leasing cocok untuk startup yang butuh aset produktif tetapi tidak ingin menguras cash di awal.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Jenis leasing: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Finance lease: pada akhir periode aset dapat menjadi milik.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Operating lease: sewa murni, cocok untuk aset yang cepat usang.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Startup logistik last-mile membiayai 20 unit motor listrik melalui leasing: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DP lebih rendah dibanding beli tunai,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cicilan disesuaikan dengan pendapatan harian/kontrak.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0995" y="741045"/>
            <a:ext cx="8301355" cy="5414010"/>
          </a:xfrm>
        </p:spPr>
        <p:txBody>
          <a:bodyPr>
            <a:noAutofit/>
          </a:bodyPr>
          <a:lstStyle/>
          <a:p>
            <a:pPr algn="just"/>
            <a:r>
              <a:rPr lang="en-US" altLang="en-US" sz="2300">
                <a:solidFill>
                  <a:schemeClr val="tx1"/>
                </a:solidFill>
              </a:rPr>
              <a:t>Keunggulan: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proses sering lebih cepat dari bank,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fokus pada aset (asset-based),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dapat disertai maintenance/asuransi.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Risiko &amp; catatan: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total biaya bisa lebih tinggi,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klausul denda keterlambatan,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ketentuan penarikan aset jika wanprestasi.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/>
            <a:endParaRPr lang="en-US" altLang="en-US" sz="2300">
              <a:solidFill>
                <a:schemeClr val="tx1"/>
              </a:solidFill>
            </a:endParaRPr>
          </a:p>
          <a:p>
            <a:pPr algn="just"/>
            <a:r>
              <a:rPr lang="en-US" altLang="en-US" sz="2300">
                <a:solidFill>
                  <a:schemeClr val="tx1"/>
                </a:solidFill>
              </a:rPr>
              <a:t>Dasar hukum: POJK No. 35/POJK.05/2018 tentang Penyelenggaraan Usaha Perusahaan Pembiayaan (termasuk praktik penagihan melalui kerja sama pihak lain pada ketentuan tertentu).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0995" y="597535"/>
            <a:ext cx="8301355" cy="541401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Fintech P2P/LPBBTI: Mekanisme, Kelebihan, dan Risiko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Fintech pendanaan memungkinkan startup memperoleh dana lebih cepat berbasis data dan transaksi.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Model umum di fintech pendanaan: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Working capital loan: pinjaman modal kerja.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Invoice financing: pembiayaan tagihan/invoice.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Supply chain financing: pembiayaan ke pemasok/mitra.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Startup edutech B2B memiliki kontrak pelatihan dengan perusahaan besar (pembayaran 60 hari). Startup memakai invoice financing untuk menutup biaya trainer dan operasional sebelum invoice dibayar.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0995" y="525780"/>
            <a:ext cx="8301355" cy="5809615"/>
          </a:xfrm>
        </p:spPr>
        <p:txBody>
          <a:bodyPr>
            <a:noAutofit/>
          </a:bodyPr>
          <a:lstStyle/>
          <a:p>
            <a:pPr algn="just"/>
            <a:r>
              <a:rPr lang="en-US" altLang="en-US" sz="2200">
                <a:solidFill>
                  <a:schemeClr val="tx1"/>
                </a:solidFill>
              </a:rPr>
              <a:t>Kelebihan: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relatif cepat, digital onboarding,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bisa berbasis transaksi, cocok untuk startup yang belum punya aset besar.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Risiko &amp; mitigasi: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biaya dana tinggi jika tidak dihitung benar,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risiko reputasi (penagihan pihak ketiga),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risiko ketergantungan utang jangka pendek.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Dasar hukum yang relevan: POJK No. 10/POJK.05/2022 tentang Layanan Pendanaan Bersama Berbasis Teknologi Informasi (mengatur LPBBTI dan memperbarui kerangka regulasi pendanaan digital).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57505" y="615315"/>
            <a:ext cx="8268335" cy="5511800"/>
          </a:xfrm>
        </p:spPr>
        <p:txBody>
          <a:bodyPr>
            <a:normAutofit fontScale="70000"/>
          </a:bodyPr>
          <a:p>
            <a:pPr algn="ctr"/>
            <a:r>
              <a:rPr lang="en-US" altLang="en-US">
                <a:solidFill>
                  <a:schemeClr val="tx1"/>
                </a:solidFill>
              </a:rPr>
              <a:t>Factoring / Pembiayaan Piutang (Accounts Receivable Financing)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Ini adalah pembiayaan berbasis piutang, sangat relevan untuk startup B2B.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Skema sederhana: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Startup memiliki invoice ke customer (mis. tempo 30–90 hari).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Penyedia factoring memberi dana di muka (mis. 70–90% nilai invoice).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Saat customer bayar, sisa dana dikembalikan setelah dipotong fee.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Contoh: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Startup IT services menangani proyek implementasi ERP untuk korporasi, pembayaran bertahap. Factoring dipakai untuk menutup biaya tim proyek agar delivery tidak terganggu.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2095" y="679450"/>
            <a:ext cx="8385810" cy="5438775"/>
          </a:xfrm>
        </p:spPr>
        <p:txBody>
          <a:bodyPr>
            <a:normAutofit lnSpcReduction="20000"/>
          </a:bodyPr>
          <a:p>
            <a:pPr algn="just"/>
            <a:r>
              <a:rPr lang="en-US" altLang="en-US" sz="2555">
                <a:solidFill>
                  <a:schemeClr val="tx1"/>
                </a:solidFill>
              </a:rPr>
              <a:t>Kelebihan:</a:t>
            </a:r>
            <a:endParaRPr lang="en-US" altLang="en-US" sz="255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55">
                <a:solidFill>
                  <a:schemeClr val="tx1"/>
                </a:solidFill>
              </a:rPr>
              <a:t>berbasis transaksi yang sudah terjadi,</a:t>
            </a:r>
            <a:endParaRPr lang="en-US" altLang="en-US" sz="2555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55">
                <a:solidFill>
                  <a:schemeClr val="tx1"/>
                </a:solidFill>
              </a:rPr>
              <a:t>memperbaiki arus kas tanpa menunggu jatuh tempo.</a:t>
            </a:r>
            <a:endParaRPr lang="en-US" altLang="en-US" sz="2555">
              <a:solidFill>
                <a:schemeClr val="tx1"/>
              </a:solidFill>
            </a:endParaRPr>
          </a:p>
          <a:p>
            <a:pPr algn="just"/>
            <a:endParaRPr lang="en-US" altLang="en-US" sz="2555">
              <a:solidFill>
                <a:schemeClr val="tx1"/>
              </a:solidFill>
            </a:endParaRPr>
          </a:p>
          <a:p>
            <a:pPr algn="just"/>
            <a:r>
              <a:rPr lang="en-US" altLang="en-US" sz="2555">
                <a:solidFill>
                  <a:schemeClr val="tx1"/>
                </a:solidFill>
              </a:rPr>
              <a:t>Risiko:</a:t>
            </a:r>
            <a:endParaRPr lang="en-US" altLang="en-US" sz="255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55">
                <a:solidFill>
                  <a:schemeClr val="tx1"/>
                </a:solidFill>
              </a:rPr>
              <a:t>jika customer gagal bayar, tergantung skema (with recourse / without recourse).</a:t>
            </a:r>
            <a:endParaRPr lang="en-US" altLang="en-US" sz="255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55">
                <a:solidFill>
                  <a:schemeClr val="tx1"/>
                </a:solidFill>
              </a:rPr>
              <a:t>perlu dokumentasi invoice/BAST/kontrak rapi.</a:t>
            </a:r>
            <a:endParaRPr lang="en-US" altLang="en-US" sz="2555">
              <a:solidFill>
                <a:schemeClr val="tx1"/>
              </a:solidFill>
            </a:endParaRPr>
          </a:p>
          <a:p>
            <a:pPr algn="just"/>
            <a:endParaRPr lang="en-US" altLang="en-US" sz="2555">
              <a:solidFill>
                <a:schemeClr val="tx1"/>
              </a:solidFill>
            </a:endParaRPr>
          </a:p>
          <a:p>
            <a:pPr algn="just"/>
            <a:r>
              <a:rPr lang="en-US" altLang="en-US" sz="2555">
                <a:solidFill>
                  <a:schemeClr val="tx1"/>
                </a:solidFill>
              </a:rPr>
              <a:t>Praktik baik:</a:t>
            </a:r>
            <a:endParaRPr lang="en-US" altLang="en-US" sz="255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55">
                <a:solidFill>
                  <a:schemeClr val="tx1"/>
                </a:solidFill>
              </a:rPr>
              <a:t>pastikan termin pembayaran dan acceptance criteria jelas di kontrak.</a:t>
            </a:r>
            <a:endParaRPr lang="en-US" altLang="en-US" sz="2555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55">
                <a:solidFill>
                  <a:schemeClr val="tx1"/>
                </a:solidFill>
              </a:rPr>
              <a:t>gunakan sistem invoicing dan rekonsiliasi rapi.</a:t>
            </a:r>
            <a:endParaRPr lang="en-US" altLang="en-US" sz="255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7985" y="680085"/>
            <a:ext cx="8338820" cy="5548630"/>
          </a:xfrm>
        </p:spPr>
        <p:txBody>
          <a:bodyPr>
            <a:normAutofit fontScale="70000"/>
          </a:bodyPr>
          <a:p>
            <a:pPr algn="ctr"/>
            <a:r>
              <a:rPr lang="en-US" altLang="en-US">
                <a:solidFill>
                  <a:schemeClr val="tx1"/>
                </a:solidFill>
              </a:rPr>
              <a:t>Hibah Pemerintah, Program Inkubasi, CSR: Cara Memaksimalkan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Hibah/grant sangat strategis karena umumnya non-dilutif dan tanpa kewajiban pengembalian, tetapi biasanya kompetitif.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Sumber umum (contoh kategori):</a:t>
            </a:r>
            <a:endParaRPr lang="en-US" altLang="en-US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hibah riset &amp; inovasi (kampus/lembaga),</a:t>
            </a:r>
            <a:endParaRPr lang="en-US" altLang="en-US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program inkubasi pemerintah/daerah,</a:t>
            </a:r>
            <a:endParaRPr lang="en-US" altLang="en-US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program matching fund kolaborasi industri-kampus,</a:t>
            </a:r>
            <a:endParaRPr lang="en-US" altLang="en-US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CSR perusahaan (terutama untuk dampak sosial/lingkungan).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Contoh pemanfaatan: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Startup climate-tech mendapat hibah untuk pilot project sensor kualitas udara dan integrasi dashboard, lalu menggunakan hasil pilot sebagai bukti traction untuk mengajukan pembiayaan operasional.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9725" y="477520"/>
            <a:ext cx="8449310" cy="563181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 Fase Startup vs Jenis Pembiayaan yang Relevan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Memilih pembiayaan harus melihat fase dan profil risiko.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1) Idea/Pre-seed (0–6 bulan)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Fokus: validasi masalah, riset pasar, prototyping.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Opsi realistis: hibah, program inkubasi, reward crowdfunding, kredit mikro terbatas, koperasi.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2) MVP/Early traction (6–18 bulan)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Fokus: produk jadi, mulai ada pelanggan, mulai ada kontrak/invoice.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Opsi: P2P lending (invoice financing), bank (terbatas), leasing peralatan, supply chain financing, KUR (jika memenuhi).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5295" y="756285"/>
            <a:ext cx="8182610" cy="5340350"/>
          </a:xfrm>
        </p:spPr>
        <p:txBody>
          <a:bodyPr>
            <a:normAutofit lnSpcReduction="10000"/>
          </a:bodyPr>
          <a:p>
            <a:pPr algn="just"/>
            <a:r>
              <a:rPr lang="en-US" altLang="en-US">
                <a:solidFill>
                  <a:schemeClr val="tx1"/>
                </a:solidFill>
              </a:rPr>
              <a:t>Kunci keberhasilan grant:</a:t>
            </a:r>
            <a:endParaRPr lang="en-US" altLang="en-US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proposal berbasis masalah dan dampak yang terukur,</a:t>
            </a:r>
            <a:endParaRPr lang="en-US" altLang="en-US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milestone dan penggunaan dana rinci,</a:t>
            </a:r>
            <a:endParaRPr lang="en-US" altLang="en-US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tata kelola (governance) dan pelaporan rapi.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Catatan legal: biasanya rujuk pada pedoman program (peraturan menteri/kontrak hibah) dan aturan pertanggungjawaban dana.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9095" y="705485"/>
            <a:ext cx="8221345" cy="5425440"/>
          </a:xfrm>
        </p:spPr>
        <p:txBody>
          <a:bodyPr>
            <a:noAutofit/>
          </a:bodyPr>
          <a:p>
            <a:pPr algn="ctr"/>
            <a:r>
              <a:rPr lang="en-US" altLang="en-US" sz="1900">
                <a:solidFill>
                  <a:schemeClr val="tx1"/>
                </a:solidFill>
              </a:rPr>
              <a:t>Crowdfunding Non-Investasi + Pre-order: Membangun Cashflow Awal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A) Reward-based crowdfunding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Startup menawarkan produk/akses awal sebagai “imbalan” (bukan saham).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Contoh: startup gadget lokal membuka pre-order dengan bonus edisi terbatas.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B) Donation-based crowdfunding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Cocok untuk produk sosial/komunitas, atau proyek kreatif.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Contoh: platform edukasi gratis untuk daerah 3T menggalang donasi untuk produksi konten.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/>
            <a:r>
              <a:rPr lang="en-US" altLang="en-US" sz="1900">
                <a:solidFill>
                  <a:schemeClr val="tx1"/>
                </a:solidFill>
              </a:rPr>
              <a:t>C) Pre-order di kanal sendiri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Bisa menjadi bentuk pendanaan pelanggan (customer-funded).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Kunci: transparansi timeline produksi, kebijakan refund, dan layanan purna jual.</a:t>
            </a:r>
            <a:endParaRPr lang="en-US" altLang="en-US" sz="190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</a:pPr>
            <a:r>
              <a:rPr lang="en-US" altLang="en-US" sz="1900">
                <a:solidFill>
                  <a:schemeClr val="tx1"/>
                </a:solidFill>
              </a:rPr>
              <a:t>Risiko yang harus diantisipasi: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gagal deliver → reputasi dan potensi sengketa konsumen.</a:t>
            </a:r>
            <a:endParaRPr lang="en-US" altLang="en-US" sz="19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900">
                <a:solidFill>
                  <a:schemeClr val="tx1"/>
                </a:solidFill>
              </a:rPr>
              <a:t>biaya fulfilment membengkak → margin negatif.</a:t>
            </a:r>
            <a:endParaRPr lang="en-US" altLang="en-US" sz="19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06095" y="633095"/>
            <a:ext cx="8169910" cy="5523230"/>
          </a:xfrm>
        </p:spPr>
        <p:txBody>
          <a:bodyPr>
            <a:normAutofit fontScale="80000"/>
          </a:bodyPr>
          <a:p>
            <a:pPr algn="ctr"/>
            <a:r>
              <a:rPr lang="en-US" altLang="en-US">
                <a:solidFill>
                  <a:schemeClr val="tx1"/>
                </a:solidFill>
              </a:rPr>
              <a:t>Perbandingan, Strategi Kombinasi, dan Checklist Praktis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A) Perbandingan Cepat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Bank: biaya relatif lebih rendah, limit bisa besar, namun syarat ketat dan butuh dokumen/agunan.Nonbank/Fintech: proses cepat dan fleksibel, namun biaya bisa lebih tinggi dan risiko reputasi jika salah memilih penyedia.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B) Strategi Kombinasi (Contoh Blended)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Hibah untuk riset/pilot (mengurangi burn).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Leasing untuk aset (kendaraan/peralatan).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Invoice financing untuk proyek B2B bertermin.</a:t>
            </a:r>
            <a:endParaRPr lang="en-US" altLang="en-US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/>
                </a:solidFill>
              </a:rPr>
              <a:t>Setelah cashflow stabil → KMK bank untuk biaya operasional lebih murah.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27050" y="812165"/>
            <a:ext cx="8077200" cy="5220970"/>
          </a:xfrm>
        </p:spPr>
        <p:txBody>
          <a:bodyPr>
            <a:normAutofit/>
          </a:bodyPr>
          <a:p>
            <a:pPr algn="just"/>
            <a:r>
              <a:rPr lang="en-US" altLang="en-US" sz="2400">
                <a:solidFill>
                  <a:schemeClr val="tx1"/>
                </a:solidFill>
              </a:rPr>
              <a:t>C) Checklist Startup Sebelum Mengajukan Pembiayaan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Laporan keuangan sederhana (P&amp;L, cashflow) + rekening koran rapi.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Kontrak pelanggan/invoice/PO terdokumentasi.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Struktur legal &amp; perizinan (NIB/NPWP) lengkap.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Daftar aset &amp; potensi jaminan (termasuk piutang).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Simulasi kemampuan bayar: DSCR/rasio cicilan terhadap pendapatan.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</a:rPr>
              <a:t>Rencana mitigasi risiko (kontinjensi jika revenue turun 20–30%).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9235" y="477520"/>
            <a:ext cx="8735695" cy="570674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3) Growth/Scale (18+ bulan)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Fokus: ekspansi, operasional lebih matang, data penjualan tersedia.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Opsi: kredit bank (modal kerja/investasi), pembiayaan syariah, factoring, securities crowdfunding (untuk ekosistem tertentu), pembiayaan proyek.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2300" dirty="0">
                <a:solidFill>
                  <a:schemeClr val="tx1"/>
                </a:solidFill>
              </a:rPr>
              <a:t>Jangan memaksakan “utang jangka pendek” untuk kebutuhan jangka panjang (mis. membayar utang 6 bulan untuk bangun produk 18 bulan) karena akan memicu mismatch dan risiko gagal bayar.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Pembiayaan Melalui Bank: Gambaran Besar &amp; Prinsip Penilaian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Pembiayaan bank biasanya berupa kredit (konvensional) atau pembiayaan (syariah). Bank menerapkan prinsip kehati-hatian dan menilai kelayakan berdasarkan: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Kerangka 5C (umum di perbankan):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Character: rekam jejak pendiri, integritas, kepatuhan.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Capacity: kemampuan bayar dari arus kas (cashflow based).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Capital: modal sendiri dan struktur permodalan.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Collateral: jaminan (aset, fidusia, personal guarantee, corporate guarantee).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Condition: kondisi industri, risiko makro, regulasi sektor.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23215" y="405765"/>
            <a:ext cx="8573135" cy="601408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Jenis Pembiayaan Bank yang Umum untuk Startup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Kredit Modal Kerja (KMK)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Untuk operasional: gaji, marketing, inventory, biaya server/cloud, logistik.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Tenor umumnya pendek–menengah (mis. 6–36 bulan), bergantung kebijakan bank.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Kredit Investasi (KI)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Untuk aset produktif: mesin, kendaraan operasional, pembangunan fasilitas, perangkat keras.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Tenor lebih panjang, biasanya dengan agunan aset yang dibiayai.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0200" y="507365"/>
            <a:ext cx="8329930" cy="577215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Kredit/Skema Program (mis. KUR)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Untuk usaha produktif yang memenuhi kriteria program pemerintah.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Trade Finance &amp; Supply Chain Financing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LC, SKBDN, bank garansi, pembiayaan purchase order, pembiayaan invoice.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Pembiayaan Syariah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Murabahah (jual beli), Ijarah (sewa), Musyarakah/Mudharabah (bagi hasil).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Startup sebaiknya mulai dari produk bank yang paling dekat dengan bukti transaksi: invoice financing / supply chain / KMK berbasis kontrak.</a:t>
            </a:r>
            <a:endParaRPr lang="en-US" altLang="en-US" sz="2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5905" y="508000"/>
            <a:ext cx="8630920" cy="5512435"/>
          </a:xfrm>
        </p:spPr>
        <p:txBody>
          <a:bodyPr>
            <a:noAutofit/>
          </a:bodyPr>
          <a:lstStyle/>
          <a:p>
            <a:pPr algn="ctr"/>
            <a:r>
              <a:rPr lang="en-US" altLang="en-US" sz="2100" dirty="0">
                <a:solidFill>
                  <a:schemeClr val="tx1"/>
                </a:solidFill>
              </a:rPr>
              <a:t>Kredit Modal Kerja (KMK): Struktur, Skema, Contoh, Risiko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Apa itu KMK?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Kredit untuk membiayai kebutuhan operasional harian agar bisnis tetap berjalan.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Skema yang sering muncul: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Term loan: cicilan tetap (pokok + bunga) setiap bulan.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Revolving: limit kredit berulang; bayar bunga sesuai pemakaian.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Contoh kasus: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100" dirty="0">
                <a:solidFill>
                  <a:schemeClr val="tx1"/>
                </a:solidFill>
              </a:rPr>
              <a:t>Startup SaaS HR memiliki 50 pelanggan berlangganan bulanan. KMK digunakan untuk: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menutup biaya server dan payroll engineer,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biaya akuisisi pelanggan (ads),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chemeClr val="tx1"/>
                </a:solidFill>
              </a:rPr>
              <a:t>biaya customer success.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7525" y="629285"/>
            <a:ext cx="8194040" cy="553593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Kredit Investasi, KUR, dan Bank Garansi (Lebih Luas)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Kredit Investasi (KI) - Kapan cocok? Saat startup sudah jelas membutuhkan aset produktif untuk menghasilkan pendapatan.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Contoh: startup cold-chain logistics membutuhkan freezer truck dan gudang pendingin.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Kelebihan: tenor lebih panjang, aset menjadi basis jaminan.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Kekurangan: proses appraisal ketat, perlu dokumen pembelian/aset.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2"/>
            </a:pPr>
            <a:r>
              <a:rPr lang="en-US" altLang="en-US" sz="2000" dirty="0">
                <a:solidFill>
                  <a:schemeClr val="tx1"/>
                </a:solidFill>
              </a:rPr>
              <a:t>Kredit Usaha Rakyat (KUR) - KUR merupakan pembiayaan bersubsidi untuk usaha produktif yang memenuhi kriteria.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</a:rPr>
              <a:t>Contoh: startup agritech yang juga mengelola budidaya/pasca panen bisa mengajukan KUR untuk alat IoT, pompa, greenhouse (tergantung kebijakan penyalur).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Dasar hukum KUR: Pedoman KUR diatur dalam Peraturan Menteri Koordinator Bidang Perekonomian (contoh terbaru: Permenko Perekonomian No. 7 Tahun 2025).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568960"/>
            <a:ext cx="8258810" cy="5716905"/>
          </a:xfrm>
        </p:spPr>
        <p:txBody>
          <a:bodyPr>
            <a:noAutofit/>
          </a:bodyPr>
          <a:lstStyle/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3) Bank Garansi / Surety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Cocok untuk startup yang mengerjakan proyek (mis. govtech/kontraktor teknologi) dan perlu jaminan pelaksanaan/penawaran.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Contoh: bank garansi untuk tender proyek sistem informasi.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10861</Words>
  <Application>WPS Presentation</Application>
  <PresentationFormat>On-screen Show (4:3)</PresentationFormat>
  <Paragraphs>245</Paragraphs>
  <Slides>24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24</vt:i4>
      </vt:variant>
    </vt:vector>
  </HeadingPairs>
  <TitlesOfParts>
    <vt:vector size="35" baseType="lpstr">
      <vt:lpstr>Arial</vt:lpstr>
      <vt:lpstr>SimSun</vt:lpstr>
      <vt:lpstr>Wingdings</vt:lpstr>
      <vt:lpstr>Calibri</vt:lpstr>
      <vt:lpstr>Times New Roman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553</cp:revision>
  <cp:lastPrinted>2017-08-29T02:54:00Z</cp:lastPrinted>
  <dcterms:created xsi:type="dcterms:W3CDTF">2010-04-18T12:06:00Z</dcterms:created>
  <dcterms:modified xsi:type="dcterms:W3CDTF">2025-12-17T03:50:38Z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