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20"/>
  </p:handoutMasterIdLst>
  <p:sldIdLst>
    <p:sldId id="256" r:id="rId2"/>
    <p:sldId id="411" r:id="rId3"/>
    <p:sldId id="385" r:id="rId4"/>
    <p:sldId id="398" r:id="rId5"/>
    <p:sldId id="399" r:id="rId6"/>
    <p:sldId id="412" r:id="rId7"/>
    <p:sldId id="413" r:id="rId8"/>
    <p:sldId id="414" r:id="rId9"/>
    <p:sldId id="415" r:id="rId10"/>
    <p:sldId id="416" r:id="rId11"/>
    <p:sldId id="417" r:id="rId12"/>
    <p:sldId id="418" r:id="rId13"/>
    <p:sldId id="419" r:id="rId14"/>
    <p:sldId id="420" r:id="rId15"/>
    <p:sldId id="421" r:id="rId16"/>
    <p:sldId id="422" r:id="rId17"/>
    <p:sldId id="300" r:id="rId18"/>
  </p:sldIdLst>
  <p:sldSz cx="9144000" cy="6858000" type="screen4x3"/>
  <p:notesSz cx="7045325" cy="9345613"/>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4"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90">
          <p15:clr>
            <a:srgbClr val="A4A3A4"/>
          </p15:clr>
        </p15:guide>
        <p15:guide id="2" pos="221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6" autoAdjust="0"/>
    <p:restoredTop sz="81339" autoAdjust="0"/>
  </p:normalViewPr>
  <p:slideViewPr>
    <p:cSldViewPr showGuides="1">
      <p:cViewPr varScale="1">
        <p:scale>
          <a:sx n="48" d="100"/>
          <a:sy n="48" d="100"/>
        </p:scale>
        <p:origin x="1644" y="36"/>
      </p:cViewPr>
      <p:guideLst>
        <p:guide orient="horz" pos="2194"/>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90"/>
        <p:guide pos="221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t>‹#›</a:t>
            </a:fld>
            <a:endParaRPr lang="en-US"/>
          </a:p>
        </p:txBody>
      </p:sp>
    </p:spTree>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1. Hakim Karir - Hakim yang menempuh jalur profesi melalui pendidikan kedinasan, rekrutmen, dan pembinaan di bawah Mahkamah Agung. Mereka bekerja di lingkungan peradilan umum, agama, militer, atau tata usaha negara, dengan jenjang pangkat dan promosi yang mengikuti sistem karier aparatur peradilan.</a:t>
            </a:r>
          </a:p>
          <a:p>
            <a:r>
              <a:rPr lang="en-US" altLang="en-US"/>
              <a:t>2. Hakim Pajak - Hakim yang memeriksa dan mengadili sengketa perpajakan di Pengadilan Pajak. Rekrutmennya bersifat khusus karena harus memiliki kompetensi teknis di bidang perpajakan, akuntansi, atau hukum. Hakim ini bukan bagian dari karir struktural MA, tetapi berada dalam sistem peradilan pajak sesuai UU Pengadilan Pajak.</a:t>
            </a:r>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SKPKB PPN (Surat Ketetapan Pajak Kurang Bayar Pajak Pertambahan Nilai)</a:t>
            </a:r>
          </a:p>
          <a:p>
            <a:r>
              <a:rPr lang="en-US" altLang="en-US"/>
              <a:t>Adalah surat ketetapan pajak yang diterbitkan oleh DJP ketika hasil pemeriksaan atau verifikasi menunjukkan bahwa jumlah PPN yang seharusnya dibayar oleh Pengusaha Kena Pajak (PKP) lebih besar daripada yang sudah disetor atau dilaporkan dalam SPT Masa PPN.</a:t>
            </a:r>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Fiskus dalam hukum pajak adalah aparat atau pejabat negara yang berwenang memungut pajak dan menjalankan administrasi perpajakan, khususnya pejabat di Direktorat Jenderal Pajak (DJP).</a:t>
            </a:r>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HKB24210</a:t>
            </a: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PAJAK</a:t>
            </a:r>
            <a:endParaRPr kumimoji="0" lang="en-US" alt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sym typeface="+mn-ea"/>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HKB24227:</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KEPABEANAN DAN CUKAI</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
          <p:cNvSpPr>
            <a:spLocks noChangeArrowheads="1"/>
          </p:cNvSpPr>
          <p:nvPr userDrawn="1"/>
        </p:nvSpPr>
        <p:spPr bwMode="auto">
          <a:xfrm>
            <a:off x="899592" y="287700"/>
            <a:ext cx="7704856"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lang="en-US" altLang="en-US"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HKB24210</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a:t>
            </a:r>
            <a:r>
              <a:rPr lang="id-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PAJAK</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8"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1"/>
            </p:custDataLst>
          </p:nvPr>
        </p:nvSpPr>
        <p:spPr>
          <a:xfrm>
            <a:off x="0" y="2276872"/>
            <a:ext cx="9144000" cy="1754326"/>
          </a:xfrm>
          <a:prstGeom prst="rect">
            <a:avLst/>
          </a:prstGeom>
          <a:noFill/>
        </p:spPr>
        <p:txBody>
          <a:bodyPr wrap="square" lIns="91440" tIns="45720" rIns="91440" bIns="45720">
            <a:spAutoFit/>
          </a:bodyPr>
          <a:lstStyle/>
          <a:p>
            <a:pPr algn="ctr"/>
            <a:r>
              <a:rPr lang="en-ID" sz="3600" b="1" dirty="0">
                <a:latin typeface="Cambria" panose="02040503050406030204" pitchFamily="18" charset="0"/>
                <a:ea typeface="Cambria" panose="02040503050406030204" pitchFamily="18" charset="0"/>
              </a:rPr>
              <a:t>Pajak Internasional dan Pajak </a:t>
            </a:r>
            <a:r>
              <a:rPr lang="en-ID" sz="3600" b="1" dirty="0" err="1">
                <a:latin typeface="Cambria" panose="02040503050406030204" pitchFamily="18" charset="0"/>
                <a:ea typeface="Cambria" panose="02040503050406030204" pitchFamily="18" charset="0"/>
              </a:rPr>
              <a:t>Perdagangan</a:t>
            </a:r>
            <a:r>
              <a:rPr lang="en-ID" sz="3600" b="1" dirty="0">
                <a:latin typeface="Cambria" panose="02040503050406030204" pitchFamily="18" charset="0"/>
                <a:ea typeface="Cambria" panose="02040503050406030204" pitchFamily="18" charset="0"/>
              </a:rPr>
              <a:t> Elektronik (e-Commerce) </a:t>
            </a:r>
          </a:p>
          <a:p>
            <a:pPr algn="ctr"/>
            <a:r>
              <a:rPr lang="en-US" sz="3600" b="1">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rPr>
              <a:t>PERTEMUAN 13</a:t>
            </a:r>
            <a:endParaRPr lang="en-US" sz="36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5">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47980" y="588010"/>
            <a:ext cx="8413750" cy="5284470"/>
          </a:xfrm>
        </p:spPr>
        <p:txBody>
          <a:bodyPr>
            <a:noAutofit/>
          </a:bodyPr>
          <a:lstStyle/>
          <a:p>
            <a:pPr algn="ctr"/>
            <a:r>
              <a:rPr lang="en-US" altLang="en-US" sz="2300" dirty="0">
                <a:solidFill>
                  <a:schemeClr val="tx1"/>
                </a:solidFill>
              </a:rPr>
              <a:t>Pengertian Pajak Internasional</a:t>
            </a:r>
          </a:p>
          <a:p>
            <a:pPr algn="just"/>
            <a:endParaRPr lang="en-US" altLang="en-US" sz="2300" dirty="0">
              <a:solidFill>
                <a:schemeClr val="tx1"/>
              </a:solidFill>
            </a:endParaRPr>
          </a:p>
          <a:p>
            <a:pPr algn="just"/>
            <a:r>
              <a:rPr lang="en-US" altLang="en-US" sz="2300" dirty="0">
                <a:solidFill>
                  <a:schemeClr val="tx1"/>
                </a:solidFill>
              </a:rPr>
              <a:t>Pajak Internasional adalah cabang dari hukum pajak yang mengatur pemajakan atas peristiwa atau subjek pajak yang melibatkan lebih dari satu negara. Pajak internasional muncul akibat adanya transaksi lintas batas negara (cross-border transactions) yang menimbulkan potensi pemajakan di dua atau lebih yurisdiksi pajak.</a:t>
            </a:r>
          </a:p>
          <a:p>
            <a:pPr algn="just"/>
            <a:endParaRPr lang="en-US" altLang="en-US" sz="2300" dirty="0">
              <a:solidFill>
                <a:schemeClr val="tx1"/>
              </a:solidFill>
            </a:endParaRPr>
          </a:p>
          <a:p>
            <a:pPr algn="just"/>
            <a:r>
              <a:rPr lang="en-US" altLang="en-US" sz="2300" dirty="0">
                <a:solidFill>
                  <a:schemeClr val="tx1"/>
                </a:solidFill>
              </a:rPr>
              <a:t>Fokus utama pajak internasional adalah menghindari pemajakan berganda (double taxation) dan mencegah penghindaran pajak (tax avoidance) maupun pengelakan pajak (tax evasion).</a:t>
            </a: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381000" y="708660"/>
            <a:ext cx="8312785" cy="5384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altLang="en-US" sz="2300" dirty="0">
                <a:solidFill>
                  <a:schemeClr val="tx1"/>
                </a:solidFill>
              </a:rPr>
              <a:t>Ruang Lingkup Perpajakan Internasional</a:t>
            </a:r>
          </a:p>
          <a:p>
            <a:pPr algn="just"/>
            <a:endParaRPr lang="en-US" altLang="en-US" sz="2300" dirty="0">
              <a:solidFill>
                <a:schemeClr val="tx1"/>
              </a:solidFill>
            </a:endParaRPr>
          </a:p>
          <a:p>
            <a:pPr algn="just"/>
            <a:r>
              <a:rPr lang="en-US" altLang="en-US" sz="2300" dirty="0">
                <a:solidFill>
                  <a:schemeClr val="tx1"/>
                </a:solidFill>
              </a:rPr>
              <a:t>Ruang lingkup perpajakan internasional mencakup:</a:t>
            </a:r>
          </a:p>
          <a:p>
            <a:pPr marL="457200" indent="-457200" algn="just">
              <a:buFont typeface="Arial" panose="020B0604020202020204" pitchFamily="34" charset="0"/>
              <a:buAutoNum type="arabicPeriod"/>
            </a:pPr>
            <a:r>
              <a:rPr lang="en-US" altLang="en-US" sz="2300" dirty="0">
                <a:solidFill>
                  <a:schemeClr val="tx1"/>
                </a:solidFill>
              </a:rPr>
              <a:t>Pemajakan atas penghasilan lintas negara (dividen, bunga, royalti, jasa, laba usaha).</a:t>
            </a:r>
          </a:p>
          <a:p>
            <a:pPr marL="457200" indent="-457200" algn="just">
              <a:buFont typeface="Arial" panose="020B0604020202020204" pitchFamily="34" charset="0"/>
              <a:buAutoNum type="arabicPeriod"/>
            </a:pPr>
            <a:r>
              <a:rPr lang="en-US" altLang="en-US" sz="2300" dirty="0">
                <a:solidFill>
                  <a:schemeClr val="tx1"/>
                </a:solidFill>
              </a:rPr>
              <a:t>Penentuan status subjek pajak (residen dan non-residen).</a:t>
            </a:r>
          </a:p>
          <a:p>
            <a:pPr marL="457200" indent="-457200" algn="just">
              <a:buFont typeface="Arial" panose="020B0604020202020204" pitchFamily="34" charset="0"/>
              <a:buAutoNum type="arabicPeriod"/>
            </a:pPr>
            <a:r>
              <a:rPr lang="en-US" altLang="en-US" sz="2300" dirty="0">
                <a:solidFill>
                  <a:schemeClr val="tx1"/>
                </a:solidFill>
              </a:rPr>
              <a:t>Bentuk Usaha Tetap (BUT).</a:t>
            </a:r>
          </a:p>
          <a:p>
            <a:pPr marL="457200" indent="-457200" algn="just">
              <a:buFont typeface="Arial" panose="020B0604020202020204" pitchFamily="34" charset="0"/>
              <a:buAutoNum type="arabicPeriod"/>
            </a:pPr>
            <a:r>
              <a:rPr lang="en-US" altLang="en-US" sz="2300" dirty="0">
                <a:solidFill>
                  <a:schemeClr val="tx1"/>
                </a:solidFill>
              </a:rPr>
              <a:t>Perjanjian Penghindaran Pajak Berganda (P3B / Tax Treaty).</a:t>
            </a:r>
          </a:p>
          <a:p>
            <a:pPr marL="457200" indent="-457200" algn="just">
              <a:buFont typeface="Arial" panose="020B0604020202020204" pitchFamily="34" charset="0"/>
              <a:buAutoNum type="arabicPeriod"/>
            </a:pPr>
            <a:r>
              <a:rPr lang="en-US" altLang="en-US" sz="2300" dirty="0">
                <a:solidFill>
                  <a:schemeClr val="tx1"/>
                </a:solidFill>
              </a:rPr>
              <a:t>Pemajakan transaksi digital dan e-commerce lintas negara.</a:t>
            </a:r>
          </a:p>
          <a:p>
            <a:pPr algn="just"/>
            <a:endParaRPr lang="en-US" altLang="en-US" sz="2300" dirty="0">
              <a:solidFill>
                <a:schemeClr val="tx1"/>
              </a:solidFill>
            </a:endParaRPr>
          </a:p>
          <a:p>
            <a:pPr algn="just"/>
            <a:r>
              <a:rPr lang="en-US" altLang="en-US" sz="2300" dirty="0">
                <a:solidFill>
                  <a:schemeClr val="tx1"/>
                </a:solidFill>
              </a:rPr>
              <a:t>Ruang lingkup ini menjadi penting karena globalisasi ekonomi meningkatkan mobilitas modal, barang, jasa, dan teknologi.</a:t>
            </a: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206375" y="520700"/>
            <a:ext cx="8655685" cy="56603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altLang="en-US" sz="2300" dirty="0">
                <a:solidFill>
                  <a:schemeClr val="tx1"/>
                </a:solidFill>
              </a:rPr>
              <a:t>Subjek Pajak dalam Transaksi Internasional</a:t>
            </a:r>
          </a:p>
          <a:p>
            <a:pPr algn="just"/>
            <a:endParaRPr lang="en-US" altLang="en-US" sz="2300" dirty="0">
              <a:solidFill>
                <a:schemeClr val="tx1"/>
              </a:solidFill>
            </a:endParaRPr>
          </a:p>
          <a:p>
            <a:pPr algn="just"/>
            <a:r>
              <a:rPr lang="en-US" altLang="en-US" sz="2300" dirty="0">
                <a:solidFill>
                  <a:schemeClr val="tx1"/>
                </a:solidFill>
              </a:rPr>
              <a:t>Subjek pajak dalam transaksi internasional meliputi:</a:t>
            </a:r>
          </a:p>
          <a:p>
            <a:pPr marL="457200" indent="-457200" algn="just">
              <a:buAutoNum type="arabicPeriod"/>
            </a:pPr>
            <a:r>
              <a:rPr lang="en-US" altLang="en-US" sz="2300" dirty="0">
                <a:solidFill>
                  <a:schemeClr val="tx1"/>
                </a:solidFill>
              </a:rPr>
              <a:t>Wajib Pajak Dalam Negeri (WPDN) yang memperoleh penghasilan dari luar negeri.</a:t>
            </a:r>
          </a:p>
          <a:p>
            <a:pPr marL="457200" indent="-457200" algn="just">
              <a:buAutoNum type="arabicPeriod"/>
            </a:pPr>
            <a:r>
              <a:rPr lang="en-US" altLang="en-US" sz="2300" dirty="0">
                <a:solidFill>
                  <a:schemeClr val="tx1"/>
                </a:solidFill>
              </a:rPr>
              <a:t>Wajib Pajak Luar Negeri (WPLN) yang memperoleh penghasilan dari Indonesia.</a:t>
            </a:r>
          </a:p>
          <a:p>
            <a:pPr marL="457200" indent="-457200" algn="just">
              <a:buAutoNum type="arabicPeriod"/>
            </a:pPr>
            <a:r>
              <a:rPr lang="en-US" altLang="en-US" sz="2300" dirty="0">
                <a:solidFill>
                  <a:schemeClr val="tx1"/>
                </a:solidFill>
              </a:rPr>
              <a:t>Badan usaha multinasional (multinational enterprises).</a:t>
            </a:r>
          </a:p>
          <a:p>
            <a:pPr algn="just"/>
            <a:endParaRPr lang="en-US" altLang="en-US" sz="2300" dirty="0">
              <a:solidFill>
                <a:schemeClr val="tx1"/>
              </a:solidFill>
            </a:endParaRPr>
          </a:p>
          <a:p>
            <a:pPr algn="just"/>
            <a:r>
              <a:rPr lang="en-US" altLang="en-US" sz="2300" dirty="0">
                <a:solidFill>
                  <a:schemeClr val="tx1"/>
                </a:solidFill>
              </a:rPr>
              <a:t>Penentuan status subjek pajak sangat menentukan kewajiban pajak dan jenis pajak yang dikenakan.</a:t>
            </a:r>
          </a:p>
          <a:p>
            <a:pPr algn="just"/>
            <a:endParaRPr lang="en-US" altLang="en-US" sz="2300" dirty="0">
              <a:solidFill>
                <a:schemeClr val="tx1"/>
              </a:solidFill>
            </a:endParaRPr>
          </a:p>
          <a:p>
            <a:pPr algn="just"/>
            <a:r>
              <a:rPr lang="en-US" altLang="en-US" sz="2300" dirty="0">
                <a:solidFill>
                  <a:schemeClr val="tx1"/>
                </a:solidFill>
              </a:rPr>
              <a:t>Dasar hukum: Pasal 2 UU Pajak Penghasilan (UU No. 7 Tahun 1983 jo. UU No. 7 Tahun 2021 tentang HPP).</a:t>
            </a: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719455"/>
            <a:ext cx="8319135" cy="5318760"/>
          </a:xfrm>
        </p:spPr>
        <p:txBody>
          <a:bodyPr>
            <a:normAutofit/>
          </a:bodyPr>
          <a:lstStyle/>
          <a:p>
            <a:pPr algn="ctr"/>
            <a:r>
              <a:rPr lang="en-US" altLang="en-US" sz="2400" dirty="0">
                <a:solidFill>
                  <a:schemeClr val="tx1"/>
                </a:solidFill>
              </a:rPr>
              <a:t>Objek Pajak dalam Transaksi Internasional</a:t>
            </a:r>
          </a:p>
          <a:p>
            <a:pPr algn="just"/>
            <a:endParaRPr lang="en-US" altLang="en-US" sz="2400" dirty="0">
              <a:solidFill>
                <a:schemeClr val="tx1"/>
              </a:solidFill>
            </a:endParaRPr>
          </a:p>
          <a:p>
            <a:pPr algn="just"/>
            <a:r>
              <a:rPr lang="en-US" altLang="en-US" sz="2400" dirty="0">
                <a:solidFill>
                  <a:schemeClr val="tx1"/>
                </a:solidFill>
              </a:rPr>
              <a:t>Objek pajak internasional adalah penghasilan yang bersumber dari kegiatan lintas negara, antara lain:</a:t>
            </a:r>
          </a:p>
          <a:p>
            <a:pPr marL="342900" indent="-342900" algn="just">
              <a:buFont typeface="Arial" panose="020B0604020202020204" pitchFamily="34" charset="0"/>
              <a:buChar char="•"/>
            </a:pPr>
            <a:r>
              <a:rPr lang="en-US" altLang="en-US" sz="2400" dirty="0">
                <a:solidFill>
                  <a:schemeClr val="tx1"/>
                </a:solidFill>
              </a:rPr>
              <a:t>Dividen dari investasi luar negeri.</a:t>
            </a:r>
          </a:p>
          <a:p>
            <a:pPr marL="342900" indent="-342900" algn="just">
              <a:buFont typeface="Arial" panose="020B0604020202020204" pitchFamily="34" charset="0"/>
              <a:buChar char="•"/>
            </a:pPr>
            <a:r>
              <a:rPr lang="en-US" altLang="en-US" sz="2400" dirty="0">
                <a:solidFill>
                  <a:schemeClr val="tx1"/>
                </a:solidFill>
              </a:rPr>
              <a:t>Bunga atas pinjaman internasional.</a:t>
            </a:r>
          </a:p>
          <a:p>
            <a:pPr marL="342900" indent="-342900" algn="just">
              <a:buFont typeface="Arial" panose="020B0604020202020204" pitchFamily="34" charset="0"/>
              <a:buChar char="•"/>
            </a:pPr>
            <a:r>
              <a:rPr lang="en-US" altLang="en-US" sz="2400" dirty="0">
                <a:solidFill>
                  <a:schemeClr val="tx1"/>
                </a:solidFill>
              </a:rPr>
              <a:t>Royalti penggunaan hak cipta, paten, atau merek.</a:t>
            </a:r>
          </a:p>
          <a:p>
            <a:pPr marL="342900" indent="-342900" algn="just">
              <a:buFont typeface="Arial" panose="020B0604020202020204" pitchFamily="34" charset="0"/>
              <a:buChar char="•"/>
            </a:pPr>
            <a:r>
              <a:rPr lang="en-US" altLang="en-US" sz="2400" dirty="0">
                <a:solidFill>
                  <a:schemeClr val="tx1"/>
                </a:solidFill>
              </a:rPr>
              <a:t>Imbalan jasa teknik, manajemen, dan konsultansi.</a:t>
            </a:r>
          </a:p>
          <a:p>
            <a:pPr marL="342900" indent="-342900" algn="just">
              <a:buFont typeface="Arial" panose="020B0604020202020204" pitchFamily="34" charset="0"/>
              <a:buChar char="•"/>
            </a:pPr>
            <a:r>
              <a:rPr lang="en-US" altLang="en-US" sz="2400" dirty="0">
                <a:solidFill>
                  <a:schemeClr val="tx1"/>
                </a:solidFill>
              </a:rPr>
              <a:t>Laba usaha dari kegiatan melalui BUT.</a:t>
            </a:r>
          </a:p>
          <a:p>
            <a:pPr algn="just"/>
            <a:endParaRPr lang="en-US" altLang="en-US" sz="2400" dirty="0">
              <a:solidFill>
                <a:schemeClr val="tx1"/>
              </a:solidFill>
            </a:endParaRPr>
          </a:p>
          <a:p>
            <a:pPr algn="just"/>
            <a:r>
              <a:rPr lang="en-US" altLang="en-US" sz="2400" dirty="0">
                <a:solidFill>
                  <a:schemeClr val="tx1"/>
                </a:solidFill>
              </a:rPr>
              <a:t>Objek pajak ditentukan berdasarkan sumber penghasilan (source principle).</a:t>
            </a: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251520" y="548680"/>
            <a:ext cx="8577138" cy="5760640"/>
          </a:xfrm>
        </p:spPr>
        <p:txBody>
          <a:bodyPr>
            <a:noAutofit/>
          </a:bodyPr>
          <a:lstStyle/>
          <a:p>
            <a:pPr algn="ctr">
              <a:lnSpc>
                <a:spcPct val="150000"/>
              </a:lnSpc>
            </a:pPr>
            <a:r>
              <a:rPr lang="en-US" altLang="en-US" sz="2300" dirty="0">
                <a:solidFill>
                  <a:schemeClr val="tx1"/>
                </a:solidFill>
              </a:rPr>
              <a:t>Prinsip Pemajakan Internasional</a:t>
            </a:r>
          </a:p>
          <a:p>
            <a:pPr algn="just">
              <a:lnSpc>
                <a:spcPct val="150000"/>
              </a:lnSpc>
            </a:pPr>
            <a:r>
              <a:rPr lang="en-US" altLang="en-US" sz="2300" dirty="0">
                <a:solidFill>
                  <a:schemeClr val="tx1"/>
                </a:solidFill>
              </a:rPr>
              <a:t>Terdapat dua prinsip utama dalam perpajakan internasional:</a:t>
            </a:r>
          </a:p>
          <a:p>
            <a:pPr marL="457200" indent="-457200" algn="just">
              <a:lnSpc>
                <a:spcPct val="150000"/>
              </a:lnSpc>
              <a:buAutoNum type="arabicPeriod"/>
            </a:pPr>
            <a:r>
              <a:rPr lang="en-US" altLang="en-US" sz="2300" dirty="0">
                <a:solidFill>
                  <a:schemeClr val="tx1"/>
                </a:solidFill>
              </a:rPr>
              <a:t>Prinsip Domisili (Residence Principle): Negara berhak memajaki seluruh penghasilan wajib pajak yang berdomisili di wilayahnya, baik dari dalam maupun luar negeri.</a:t>
            </a:r>
          </a:p>
          <a:p>
            <a:pPr marL="457200" indent="-457200" algn="just">
              <a:lnSpc>
                <a:spcPct val="150000"/>
              </a:lnSpc>
              <a:buAutoNum type="arabicPeriod"/>
            </a:pPr>
            <a:r>
              <a:rPr lang="en-US" altLang="en-US" sz="2300" dirty="0">
                <a:solidFill>
                  <a:schemeClr val="tx1"/>
                </a:solidFill>
              </a:rPr>
              <a:t>Prinsip Sumber (Source Principle): Negara berhak memajaki penghasilan yang bersumber dari wilayahnya, meskipun diperoleh oleh subjek pajak luar negeri.</a:t>
            </a:r>
          </a:p>
          <a:p>
            <a:pPr algn="just">
              <a:lnSpc>
                <a:spcPct val="150000"/>
              </a:lnSpc>
            </a:pPr>
            <a:r>
              <a:rPr lang="en-US" altLang="en-US" sz="2300" dirty="0">
                <a:solidFill>
                  <a:schemeClr val="tx1"/>
                </a:solidFill>
              </a:rPr>
              <a:t>Konflik kedua prinsip ini sering menimbulkan pajak berganda internasional.</a:t>
            </a: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251520" y="620435"/>
            <a:ext cx="8568952" cy="5688632"/>
          </a:xfrm>
        </p:spPr>
        <p:txBody>
          <a:bodyPr>
            <a:noAutofit/>
          </a:bodyPr>
          <a:lstStyle/>
          <a:p>
            <a:pPr algn="ctr"/>
            <a:r>
              <a:rPr lang="en-US" altLang="en-US" sz="2200" dirty="0">
                <a:solidFill>
                  <a:schemeClr val="tx1"/>
                </a:solidFill>
              </a:rPr>
              <a:t>Pajak Berganda Internasional</a:t>
            </a:r>
          </a:p>
          <a:p>
            <a:pPr algn="just"/>
            <a:endParaRPr lang="en-US" altLang="en-US" sz="2200" dirty="0">
              <a:solidFill>
                <a:schemeClr val="tx1"/>
              </a:solidFill>
            </a:endParaRPr>
          </a:p>
          <a:p>
            <a:pPr algn="just"/>
            <a:r>
              <a:rPr lang="en-US" altLang="en-US" sz="2200" dirty="0">
                <a:solidFill>
                  <a:schemeClr val="tx1"/>
                </a:solidFill>
              </a:rPr>
              <a:t>Pajak berganda internasional terjadi ketika dua negara atau lebih mengenakan pajak atas objek dan subjek pajak yang sama untuk periode yang sama.</a:t>
            </a:r>
          </a:p>
          <a:p>
            <a:pPr algn="just"/>
            <a:endParaRPr lang="en-US" altLang="en-US" sz="2200" dirty="0">
              <a:solidFill>
                <a:schemeClr val="tx1"/>
              </a:solidFill>
            </a:endParaRPr>
          </a:p>
          <a:p>
            <a:pPr algn="just"/>
            <a:r>
              <a:rPr lang="en-US" altLang="en-US" sz="2200" dirty="0">
                <a:solidFill>
                  <a:schemeClr val="tx1"/>
                </a:solidFill>
              </a:rPr>
              <a:t>Jenis pajak berganda:</a:t>
            </a:r>
          </a:p>
          <a:p>
            <a:pPr marL="457200" indent="-457200" algn="just">
              <a:buAutoNum type="arabicPeriod"/>
            </a:pPr>
            <a:r>
              <a:rPr lang="en-US" altLang="en-US" sz="2200" dirty="0">
                <a:solidFill>
                  <a:schemeClr val="tx1"/>
                </a:solidFill>
              </a:rPr>
              <a:t>Pajak berganda yuridis (dua negara memajaki subjek dan objek yang sama).</a:t>
            </a:r>
          </a:p>
          <a:p>
            <a:pPr marL="457200" indent="-457200" algn="just">
              <a:buAutoNum type="arabicPeriod"/>
            </a:pPr>
            <a:r>
              <a:rPr lang="en-US" altLang="en-US" sz="2200" dirty="0">
                <a:solidFill>
                  <a:schemeClr val="tx1"/>
                </a:solidFill>
              </a:rPr>
              <a:t>Pajak berganda ekonomis (penghasilan yang sama dipajaki dua kali pada subjek berbeda).</a:t>
            </a:r>
          </a:p>
          <a:p>
            <a:pPr algn="just"/>
            <a:endParaRPr lang="en-US" altLang="en-US" sz="2200" dirty="0">
              <a:solidFill>
                <a:schemeClr val="tx1"/>
              </a:solidFill>
            </a:endParaRPr>
          </a:p>
          <a:p>
            <a:pPr algn="just"/>
            <a:r>
              <a:rPr lang="en-US" altLang="en-US" sz="2200" dirty="0">
                <a:solidFill>
                  <a:schemeClr val="tx1"/>
                </a:solidFill>
              </a:rPr>
              <a:t>Dampaknya adalah meningkatnya beban pajak dan menurunnya daya saing usaha.</a:t>
            </a: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719455"/>
            <a:ext cx="8319135" cy="5318760"/>
          </a:xfrm>
        </p:spPr>
        <p:txBody>
          <a:bodyPr>
            <a:normAutofit/>
          </a:bodyPr>
          <a:lstStyle/>
          <a:p>
            <a:pPr algn="ctr"/>
            <a:r>
              <a:rPr lang="en-US" altLang="en-US" sz="2400" dirty="0">
                <a:solidFill>
                  <a:schemeClr val="tx1"/>
                </a:solidFill>
              </a:rPr>
              <a:t>Upaya Penghindaran Pajak Berganda</a:t>
            </a:r>
          </a:p>
          <a:p>
            <a:pPr algn="just"/>
            <a:endParaRPr lang="en-US" altLang="en-US" sz="2400" dirty="0">
              <a:solidFill>
                <a:schemeClr val="tx1"/>
              </a:solidFill>
            </a:endParaRPr>
          </a:p>
          <a:p>
            <a:pPr algn="just"/>
            <a:r>
              <a:rPr lang="en-US" altLang="en-US" sz="2400" dirty="0">
                <a:solidFill>
                  <a:schemeClr val="tx1"/>
                </a:solidFill>
              </a:rPr>
              <a:t>Upaya yang dilakukan untuk menghindari pajak berganda internasional meliputi:</a:t>
            </a:r>
          </a:p>
          <a:p>
            <a:pPr marL="457200" indent="-457200" algn="just">
              <a:buAutoNum type="arabicPeriod"/>
            </a:pPr>
            <a:r>
              <a:rPr lang="en-US" altLang="en-US" sz="2400" dirty="0">
                <a:solidFill>
                  <a:schemeClr val="tx1"/>
                </a:solidFill>
              </a:rPr>
              <a:t>Pemberian kredit pajak luar negeri (foreign tax credit).</a:t>
            </a:r>
          </a:p>
          <a:p>
            <a:pPr marL="457200" indent="-457200" algn="just">
              <a:buAutoNum type="arabicPeriod"/>
            </a:pPr>
            <a:r>
              <a:rPr lang="en-US" altLang="en-US" sz="2400" dirty="0">
                <a:solidFill>
                  <a:schemeClr val="tx1"/>
                </a:solidFill>
              </a:rPr>
              <a:t>Metode pembebasan pajak (exemption method).</a:t>
            </a:r>
          </a:p>
          <a:p>
            <a:pPr marL="457200" indent="-457200" algn="just">
              <a:buAutoNum type="arabicPeriod"/>
            </a:pPr>
            <a:r>
              <a:rPr lang="en-US" altLang="en-US" sz="2400" dirty="0">
                <a:solidFill>
                  <a:schemeClr val="tx1"/>
                </a:solidFill>
              </a:rPr>
              <a:t>Perjanjian Penghindaran Pajak Berganda (P3B).</a:t>
            </a:r>
          </a:p>
          <a:p>
            <a:pPr algn="just"/>
            <a:endParaRPr lang="en-US" altLang="en-US" sz="2400" dirty="0">
              <a:solidFill>
                <a:schemeClr val="tx1"/>
              </a:solidFill>
            </a:endParaRPr>
          </a:p>
          <a:p>
            <a:pPr algn="just"/>
            <a:r>
              <a:rPr lang="en-US" altLang="en-US" sz="2400" dirty="0">
                <a:solidFill>
                  <a:schemeClr val="tx1"/>
                </a:solidFill>
              </a:rPr>
              <a:t>Di Indonesia, kredit pajak luar negeri diatur dalam Pasal 24 UU PPh.</a:t>
            </a: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318760"/>
          </a:xfrm>
        </p:spPr>
        <p:txBody>
          <a:bodyPr>
            <a:normAutofit/>
          </a:bodyPr>
          <a:lstStyle/>
          <a:p>
            <a:pPr algn="ctr"/>
            <a:r>
              <a:rPr lang="en-US" altLang="en-US" sz="2500" dirty="0">
                <a:solidFill>
                  <a:schemeClr val="tx1"/>
                </a:solidFill>
              </a:rPr>
              <a:t>Perjanjian Penghindaran Pajak Berganda (P3B)</a:t>
            </a:r>
          </a:p>
          <a:p>
            <a:pPr algn="just"/>
            <a:endParaRPr lang="en-US" altLang="en-US" sz="2500" dirty="0">
              <a:solidFill>
                <a:schemeClr val="tx1"/>
              </a:solidFill>
            </a:endParaRPr>
          </a:p>
          <a:p>
            <a:pPr algn="just"/>
            <a:r>
              <a:rPr lang="en-US" altLang="en-US" sz="2500" dirty="0">
                <a:solidFill>
                  <a:schemeClr val="tx1"/>
                </a:solidFill>
              </a:rPr>
              <a:t>P3B adalah perjanjian antara dua negara untuk mengatur pembagian hak pemajakan atas penghasilan lintas negara.</a:t>
            </a:r>
          </a:p>
          <a:p>
            <a:pPr algn="just"/>
            <a:endParaRPr lang="en-US" altLang="en-US" sz="2500" dirty="0">
              <a:solidFill>
                <a:schemeClr val="tx1"/>
              </a:solidFill>
            </a:endParaRPr>
          </a:p>
          <a:p>
            <a:pPr algn="just"/>
            <a:r>
              <a:rPr lang="en-US" altLang="en-US" sz="2500" dirty="0">
                <a:solidFill>
                  <a:schemeClr val="tx1"/>
                </a:solidFill>
              </a:rPr>
              <a:t>Tujuan P3B:</a:t>
            </a:r>
          </a:p>
          <a:p>
            <a:pPr marL="457200" indent="-457200" algn="just">
              <a:buAutoNum type="arabicPeriod"/>
            </a:pPr>
            <a:r>
              <a:rPr lang="en-US" altLang="en-US" sz="2500" dirty="0">
                <a:solidFill>
                  <a:schemeClr val="tx1"/>
                </a:solidFill>
              </a:rPr>
              <a:t>Menghindari pajak berganda.</a:t>
            </a:r>
          </a:p>
          <a:p>
            <a:pPr marL="457200" indent="-457200" algn="just">
              <a:buAutoNum type="arabicPeriod"/>
            </a:pPr>
            <a:r>
              <a:rPr lang="en-US" altLang="en-US" sz="2500" dirty="0">
                <a:solidFill>
                  <a:schemeClr val="tx1"/>
                </a:solidFill>
              </a:rPr>
              <a:t>Mencegah penghindaran pajak.</a:t>
            </a:r>
          </a:p>
          <a:p>
            <a:pPr marL="457200" indent="-457200" algn="just">
              <a:buAutoNum type="arabicPeriod"/>
            </a:pPr>
            <a:r>
              <a:rPr lang="en-US" altLang="en-US" sz="2500" dirty="0">
                <a:solidFill>
                  <a:schemeClr val="tx1"/>
                </a:solidFill>
              </a:rPr>
              <a:t>Memberikan kepastian hukum bagi investor.</a:t>
            </a:r>
          </a:p>
          <a:p>
            <a:pPr marL="457200" indent="-457200" algn="just">
              <a:buAutoNum type="arabicPeriod"/>
            </a:pPr>
            <a:r>
              <a:rPr lang="en-US" altLang="en-US" sz="2500" dirty="0">
                <a:solidFill>
                  <a:schemeClr val="tx1"/>
                </a:solidFill>
              </a:rPr>
              <a:t>Indonesia telah memiliki P3B dengan lebih dari 70 negara.</a:t>
            </a: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647700"/>
            <a:ext cx="8319135" cy="5877138"/>
          </a:xfrm>
        </p:spPr>
        <p:txBody>
          <a:bodyPr>
            <a:noAutofit/>
          </a:bodyPr>
          <a:lstStyle/>
          <a:p>
            <a:pPr algn="ctr"/>
            <a:r>
              <a:rPr lang="en-US" altLang="en-US" sz="2400" dirty="0">
                <a:solidFill>
                  <a:schemeClr val="tx1"/>
                </a:solidFill>
              </a:rPr>
              <a:t>Bentuk Usaha Tetap (BUT)</a:t>
            </a:r>
          </a:p>
          <a:p>
            <a:pPr algn="just"/>
            <a:endParaRPr lang="en-US" altLang="en-US" sz="2400" dirty="0">
              <a:solidFill>
                <a:schemeClr val="tx1"/>
              </a:solidFill>
            </a:endParaRPr>
          </a:p>
          <a:p>
            <a:pPr algn="just"/>
            <a:r>
              <a:rPr lang="en-US" altLang="en-US" sz="2400" dirty="0">
                <a:solidFill>
                  <a:schemeClr val="tx1"/>
                </a:solidFill>
              </a:rPr>
              <a:t>Bentuk Usaha Tetap (BUT) adalah bentuk usaha yang digunakan oleh Wajib Pajak Luar Negeri untuk menjalankan kegiatan usaha di Indonesia.</a:t>
            </a:r>
          </a:p>
          <a:p>
            <a:pPr algn="just"/>
            <a:r>
              <a:rPr lang="en-US" altLang="en-US" sz="2400" dirty="0">
                <a:solidFill>
                  <a:schemeClr val="tx1"/>
                </a:solidFill>
              </a:rPr>
              <a:t>Contoh BUT:</a:t>
            </a:r>
          </a:p>
          <a:p>
            <a:pPr marL="342900" indent="-342900" algn="just">
              <a:buFont typeface="Arial" panose="020B0604020202020204" pitchFamily="34" charset="0"/>
              <a:buChar char="•"/>
            </a:pPr>
            <a:r>
              <a:rPr lang="en-US" altLang="en-US" sz="2400" dirty="0">
                <a:solidFill>
                  <a:schemeClr val="tx1"/>
                </a:solidFill>
              </a:rPr>
              <a:t>Kantor cabang.</a:t>
            </a:r>
          </a:p>
          <a:p>
            <a:pPr marL="342900" indent="-342900" algn="just">
              <a:buFont typeface="Arial" panose="020B0604020202020204" pitchFamily="34" charset="0"/>
              <a:buChar char="•"/>
            </a:pPr>
            <a:r>
              <a:rPr lang="en-US" altLang="en-US" sz="2400" dirty="0">
                <a:solidFill>
                  <a:schemeClr val="tx1"/>
                </a:solidFill>
              </a:rPr>
              <a:t>Pabrik.</a:t>
            </a:r>
          </a:p>
          <a:p>
            <a:pPr marL="342900" indent="-342900" algn="just">
              <a:buFont typeface="Arial" panose="020B0604020202020204" pitchFamily="34" charset="0"/>
              <a:buChar char="•"/>
            </a:pPr>
            <a:r>
              <a:rPr lang="en-US" altLang="en-US" sz="2400" dirty="0">
                <a:solidFill>
                  <a:schemeClr val="tx1"/>
                </a:solidFill>
              </a:rPr>
              <a:t>Gudang.</a:t>
            </a:r>
          </a:p>
          <a:p>
            <a:pPr marL="342900" indent="-342900" algn="just">
              <a:buFont typeface="Arial" panose="020B0604020202020204" pitchFamily="34" charset="0"/>
              <a:buChar char="•"/>
            </a:pPr>
            <a:r>
              <a:rPr lang="en-US" altLang="en-US" sz="2400" dirty="0">
                <a:solidFill>
                  <a:schemeClr val="tx1"/>
                </a:solidFill>
              </a:rPr>
              <a:t>Proyek konstruksi.</a:t>
            </a:r>
          </a:p>
          <a:p>
            <a:pPr algn="just"/>
            <a:r>
              <a:rPr lang="en-US" altLang="en-US" sz="2400" dirty="0">
                <a:solidFill>
                  <a:schemeClr val="tx1"/>
                </a:solidFill>
              </a:rPr>
              <a:t>Jika WPLN memiliki BUT di Indonesia, maka penghasilannya dikenakan pajak seperti Wajib Pajak Dalam Negeri.</a:t>
            </a:r>
          </a:p>
          <a:p>
            <a:pPr algn="just"/>
            <a:r>
              <a:rPr lang="en-US" altLang="en-US" sz="2400" dirty="0">
                <a:solidFill>
                  <a:schemeClr val="tx1"/>
                </a:solidFill>
              </a:rPr>
              <a:t>Dasar hukum: Pasal 2 ayat (5) UU PPh.</a:t>
            </a: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179512" y="548680"/>
            <a:ext cx="8784976" cy="5904656"/>
          </a:xfrm>
        </p:spPr>
        <p:txBody>
          <a:bodyPr>
            <a:noAutofit/>
          </a:bodyPr>
          <a:lstStyle/>
          <a:p>
            <a:pPr algn="ctr"/>
            <a:r>
              <a:rPr lang="en-US" altLang="en-US" sz="2300" dirty="0">
                <a:solidFill>
                  <a:schemeClr val="tx1"/>
                </a:solidFill>
              </a:rPr>
              <a:t>Pengertian Pajak Perdagangan Elektronik (E-Commerce)</a:t>
            </a:r>
          </a:p>
          <a:p>
            <a:pPr algn="just"/>
            <a:endParaRPr lang="en-US" altLang="en-US" sz="2300" dirty="0">
              <a:solidFill>
                <a:schemeClr val="tx1"/>
              </a:solidFill>
            </a:endParaRPr>
          </a:p>
          <a:p>
            <a:pPr algn="just"/>
            <a:r>
              <a:rPr lang="en-US" altLang="en-US" sz="2300" dirty="0">
                <a:solidFill>
                  <a:schemeClr val="tx1"/>
                </a:solidFill>
              </a:rPr>
              <a:t>Pajak e-commerce adalah pemajakan atas transaksi perdagangan yang dilakukan melalui sistem elektronik, baik dalam negeri maupun lintas negara.</a:t>
            </a:r>
          </a:p>
          <a:p>
            <a:pPr algn="just"/>
            <a:endParaRPr lang="en-US" altLang="en-US" sz="2300" dirty="0">
              <a:solidFill>
                <a:schemeClr val="tx1"/>
              </a:solidFill>
            </a:endParaRPr>
          </a:p>
          <a:p>
            <a:pPr algn="just"/>
            <a:r>
              <a:rPr lang="en-US" altLang="en-US" sz="2300" dirty="0">
                <a:solidFill>
                  <a:schemeClr val="tx1"/>
                </a:solidFill>
              </a:rPr>
              <a:t>E-commerce mencakup transaksi:</a:t>
            </a:r>
          </a:p>
          <a:p>
            <a:pPr marL="342900" indent="-342900" algn="just">
              <a:buFont typeface="Arial" panose="020B0604020202020204" pitchFamily="34" charset="0"/>
              <a:buChar char="•"/>
            </a:pPr>
            <a:r>
              <a:rPr lang="en-US" altLang="en-US" sz="2300" dirty="0">
                <a:solidFill>
                  <a:schemeClr val="tx1"/>
                </a:solidFill>
              </a:rPr>
              <a:t>Business to Business (B2B).</a:t>
            </a:r>
          </a:p>
          <a:p>
            <a:pPr marL="342900" indent="-342900" algn="just">
              <a:buFont typeface="Arial" panose="020B0604020202020204" pitchFamily="34" charset="0"/>
              <a:buChar char="•"/>
            </a:pPr>
            <a:r>
              <a:rPr lang="en-US" altLang="en-US" sz="2300" dirty="0">
                <a:solidFill>
                  <a:schemeClr val="tx1"/>
                </a:solidFill>
              </a:rPr>
              <a:t>Business to Consumer (B2C).</a:t>
            </a:r>
          </a:p>
          <a:p>
            <a:pPr marL="342900" indent="-342900" algn="just">
              <a:buFont typeface="Arial" panose="020B0604020202020204" pitchFamily="34" charset="0"/>
              <a:buChar char="•"/>
            </a:pPr>
            <a:r>
              <a:rPr lang="en-US" altLang="en-US" sz="2300" dirty="0">
                <a:solidFill>
                  <a:schemeClr val="tx1"/>
                </a:solidFill>
              </a:rPr>
              <a:t>Consumer to Consumer (C2C).</a:t>
            </a:r>
          </a:p>
          <a:p>
            <a:pPr algn="just"/>
            <a:endParaRPr lang="en-US" altLang="en-US" sz="2300" dirty="0">
              <a:solidFill>
                <a:schemeClr val="tx1"/>
              </a:solidFill>
            </a:endParaRPr>
          </a:p>
          <a:p>
            <a:pPr algn="just"/>
            <a:r>
              <a:rPr lang="en-US" altLang="en-US" sz="2300" dirty="0">
                <a:solidFill>
                  <a:schemeClr val="tx1"/>
                </a:solidFill>
              </a:rPr>
              <a:t>Karakteristik e-commerce menimbulkan tantangan baru dalam perpajakan internasional.</a:t>
            </a: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647700"/>
            <a:ext cx="8525510" cy="5601970"/>
          </a:xfrm>
        </p:spPr>
        <p:txBody>
          <a:bodyPr>
            <a:noAutofit/>
          </a:bodyPr>
          <a:lstStyle/>
          <a:p>
            <a:pPr algn="ctr"/>
            <a:r>
              <a:rPr lang="en-US" altLang="en-US" sz="2400" dirty="0">
                <a:solidFill>
                  <a:schemeClr val="tx1"/>
                </a:solidFill>
              </a:rPr>
              <a:t>Tantangan Perpajakan E-Commerce Internasional</a:t>
            </a:r>
          </a:p>
          <a:p>
            <a:pPr algn="just"/>
            <a:endParaRPr lang="en-US" altLang="en-US" sz="2400" dirty="0">
              <a:solidFill>
                <a:schemeClr val="tx1"/>
              </a:solidFill>
            </a:endParaRPr>
          </a:p>
          <a:p>
            <a:pPr algn="just"/>
            <a:r>
              <a:rPr lang="en-US" altLang="en-US" sz="2400" dirty="0">
                <a:solidFill>
                  <a:schemeClr val="tx1"/>
                </a:solidFill>
              </a:rPr>
              <a:t>Tantangan utama perpajakan e-commerce internasional meliputi:</a:t>
            </a:r>
          </a:p>
          <a:p>
            <a:pPr marL="457200" indent="-457200" algn="just">
              <a:buAutoNum type="arabicPeriod"/>
            </a:pPr>
            <a:r>
              <a:rPr lang="en-US" altLang="en-US" sz="2400" dirty="0">
                <a:solidFill>
                  <a:schemeClr val="tx1"/>
                </a:solidFill>
              </a:rPr>
              <a:t>Tidak adanya kehadiran fisik (physical presence).</a:t>
            </a:r>
          </a:p>
          <a:p>
            <a:pPr marL="457200" indent="-457200" algn="just">
              <a:buAutoNum type="arabicPeriod"/>
            </a:pPr>
            <a:r>
              <a:rPr lang="en-US" altLang="en-US" sz="2400" dirty="0">
                <a:solidFill>
                  <a:schemeClr val="tx1"/>
                </a:solidFill>
              </a:rPr>
              <a:t>Kesulitan menentukan sumber penghasilan.</a:t>
            </a:r>
          </a:p>
          <a:p>
            <a:pPr marL="457200" indent="-457200" algn="just">
              <a:buAutoNum type="arabicPeriod"/>
            </a:pPr>
            <a:r>
              <a:rPr lang="en-US" altLang="en-US" sz="2400" dirty="0">
                <a:solidFill>
                  <a:schemeClr val="tx1"/>
                </a:solidFill>
              </a:rPr>
              <a:t>Mobilitas data dan aset tidak berwujud.</a:t>
            </a:r>
          </a:p>
          <a:p>
            <a:pPr marL="457200" indent="-457200" algn="just">
              <a:buAutoNum type="arabicPeriod"/>
            </a:pPr>
            <a:r>
              <a:rPr lang="en-US" altLang="en-US" sz="2400" dirty="0">
                <a:solidFill>
                  <a:schemeClr val="tx1"/>
                </a:solidFill>
              </a:rPr>
              <a:t>Praktik base erosion and profit shifting (BEPS).</a:t>
            </a:r>
          </a:p>
          <a:p>
            <a:pPr algn="just"/>
            <a:endParaRPr lang="en-US" altLang="en-US" sz="2400" dirty="0">
              <a:solidFill>
                <a:schemeClr val="tx1"/>
              </a:solidFill>
            </a:endParaRPr>
          </a:p>
          <a:p>
            <a:pPr algn="just"/>
            <a:r>
              <a:rPr lang="en-US" altLang="en-US" sz="2400" dirty="0">
                <a:solidFill>
                  <a:schemeClr val="tx1"/>
                </a:solidFill>
              </a:rPr>
              <a:t>Tantangan ini mendorong reformasi kebijakan pajak global.</a:t>
            </a: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01625" y="647700"/>
            <a:ext cx="8404860" cy="5949146"/>
          </a:xfrm>
        </p:spPr>
        <p:txBody>
          <a:bodyPr>
            <a:noAutofit/>
          </a:bodyPr>
          <a:lstStyle/>
          <a:p>
            <a:pPr algn="ctr"/>
            <a:r>
              <a:rPr lang="en-US" altLang="en-US" sz="2300" dirty="0">
                <a:solidFill>
                  <a:schemeClr val="tx1"/>
                </a:solidFill>
              </a:rPr>
              <a:t>Kebijakan Indonesia atas Pajak E-Commerce</a:t>
            </a:r>
          </a:p>
          <a:p>
            <a:pPr algn="just"/>
            <a:endParaRPr lang="en-US" altLang="en-US" sz="2300" dirty="0">
              <a:solidFill>
                <a:schemeClr val="tx1"/>
              </a:solidFill>
            </a:endParaRPr>
          </a:p>
          <a:p>
            <a:pPr algn="just"/>
            <a:r>
              <a:rPr lang="en-US" altLang="en-US" sz="2300" dirty="0">
                <a:solidFill>
                  <a:schemeClr val="tx1"/>
                </a:solidFill>
              </a:rPr>
              <a:t>Indonesia menerapkan kebijakan pajak e-commerce melalui:</a:t>
            </a:r>
          </a:p>
          <a:p>
            <a:pPr marL="342900" indent="-342900" algn="just">
              <a:buFont typeface="Arial" panose="020B0604020202020204" pitchFamily="34" charset="0"/>
              <a:buChar char="•"/>
            </a:pPr>
            <a:r>
              <a:rPr lang="en-US" altLang="en-US" sz="2300" dirty="0">
                <a:solidFill>
                  <a:schemeClr val="tx1"/>
                </a:solidFill>
              </a:rPr>
              <a:t>Pemungutan PPN atas PMSE (Perdagangan Melalui Sistem Elektronik).</a:t>
            </a:r>
          </a:p>
          <a:p>
            <a:pPr marL="342900" indent="-342900" algn="just">
              <a:buFont typeface="Arial" panose="020B0604020202020204" pitchFamily="34" charset="0"/>
              <a:buChar char="•"/>
            </a:pPr>
            <a:r>
              <a:rPr lang="en-US" altLang="en-US" sz="2300" dirty="0">
                <a:solidFill>
                  <a:schemeClr val="tx1"/>
                </a:solidFill>
              </a:rPr>
              <a:t>Penunjukan pelaku usaha digital asing sebagai pemungut PPN.</a:t>
            </a:r>
          </a:p>
          <a:p>
            <a:pPr algn="just"/>
            <a:endParaRPr lang="en-US" altLang="en-US" sz="2300" dirty="0">
              <a:solidFill>
                <a:schemeClr val="tx1"/>
              </a:solidFill>
            </a:endParaRPr>
          </a:p>
          <a:p>
            <a:pPr algn="just"/>
            <a:r>
              <a:rPr lang="en-US" altLang="en-US" sz="2300" dirty="0">
                <a:solidFill>
                  <a:schemeClr val="tx1"/>
                </a:solidFill>
              </a:rPr>
              <a:t>Dasar hukum:</a:t>
            </a:r>
          </a:p>
          <a:p>
            <a:pPr marL="342900" indent="-342900" algn="just">
              <a:buFont typeface="Arial" panose="020B0604020202020204" pitchFamily="34" charset="0"/>
              <a:buChar char="•"/>
            </a:pPr>
            <a:r>
              <a:rPr lang="en-US" altLang="en-US" sz="2300" dirty="0">
                <a:solidFill>
                  <a:schemeClr val="tx1"/>
                </a:solidFill>
              </a:rPr>
              <a:t>UU No. 7 Tahun 2021 tentang Harmonisasi Peraturan Perpajakan.</a:t>
            </a:r>
          </a:p>
          <a:p>
            <a:pPr marL="342900" indent="-342900" algn="just">
              <a:buFont typeface="Arial" panose="020B0604020202020204" pitchFamily="34" charset="0"/>
              <a:buChar char="•"/>
            </a:pPr>
            <a:r>
              <a:rPr lang="en-US" altLang="en-US" sz="2300" dirty="0">
                <a:solidFill>
                  <a:schemeClr val="tx1"/>
                </a:solidFill>
              </a:rPr>
              <a:t>PMK No. 60/PMK.03/2022.</a:t>
            </a: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318760"/>
          </a:xfrm>
        </p:spPr>
        <p:txBody>
          <a:bodyPr>
            <a:noAutofit/>
          </a:bodyPr>
          <a:lstStyle/>
          <a:p>
            <a:pPr algn="ctr"/>
            <a:r>
              <a:rPr lang="en-US" altLang="en-US" sz="2400" dirty="0">
                <a:solidFill>
                  <a:schemeClr val="tx1"/>
                </a:solidFill>
              </a:rPr>
              <a:t>Contoh Transaksi Pajak Internasional</a:t>
            </a:r>
          </a:p>
          <a:p>
            <a:pPr algn="just"/>
            <a:endParaRPr lang="en-US" altLang="en-US" sz="2400" dirty="0">
              <a:solidFill>
                <a:schemeClr val="tx1"/>
              </a:solidFill>
            </a:endParaRPr>
          </a:p>
          <a:p>
            <a:pPr algn="just"/>
            <a:r>
              <a:rPr lang="en-US" altLang="en-US" sz="2400" dirty="0">
                <a:solidFill>
                  <a:schemeClr val="tx1"/>
                </a:solidFill>
              </a:rPr>
              <a:t>Contoh: Perusahaan Indonesia membayar royalti kepada perusahaan Jepang atas penggunaan teknologi.</a:t>
            </a:r>
          </a:p>
          <a:p>
            <a:pPr algn="just"/>
            <a:endParaRPr lang="en-US" altLang="en-US" sz="2400" dirty="0">
              <a:solidFill>
                <a:schemeClr val="tx1"/>
              </a:solidFill>
            </a:endParaRPr>
          </a:p>
          <a:p>
            <a:pPr algn="just"/>
            <a:r>
              <a:rPr lang="en-US" altLang="en-US" sz="2400" dirty="0">
                <a:solidFill>
                  <a:schemeClr val="tx1"/>
                </a:solidFill>
              </a:rPr>
              <a:t>Konsekuensi pajak:</a:t>
            </a:r>
          </a:p>
          <a:p>
            <a:pPr marL="342900" indent="-342900" algn="just">
              <a:buFont typeface="Arial" panose="020B0604020202020204" pitchFamily="34" charset="0"/>
              <a:buChar char="•"/>
            </a:pPr>
            <a:r>
              <a:rPr lang="en-US" altLang="en-US" sz="2400" dirty="0">
                <a:solidFill>
                  <a:schemeClr val="tx1"/>
                </a:solidFill>
              </a:rPr>
              <a:t>Royalti merupakan objek PPh Pasal 26.</a:t>
            </a:r>
          </a:p>
          <a:p>
            <a:pPr marL="342900" indent="-342900" algn="just">
              <a:buFont typeface="Arial" panose="020B0604020202020204" pitchFamily="34" charset="0"/>
              <a:buChar char="•"/>
            </a:pPr>
            <a:r>
              <a:rPr lang="en-US" altLang="en-US" sz="2400" dirty="0">
                <a:solidFill>
                  <a:schemeClr val="tx1"/>
                </a:solidFill>
              </a:rPr>
              <a:t>Tarif PPh 26 sebesar 20% atau lebih rendah sesuai P3B Indonesia–Jepang.</a:t>
            </a:r>
          </a:p>
          <a:p>
            <a:pPr algn="just"/>
            <a:endParaRPr lang="en-US" altLang="en-US" sz="2400" dirty="0">
              <a:solidFill>
                <a:schemeClr val="tx1"/>
              </a:solidFill>
            </a:endParaRPr>
          </a:p>
          <a:p>
            <a:pPr algn="just"/>
            <a:r>
              <a:rPr lang="en-US" altLang="en-US" sz="2400" dirty="0">
                <a:solidFill>
                  <a:schemeClr val="tx1"/>
                </a:solidFill>
              </a:rPr>
              <a:t>Hal ini menunjukkan peran penting tax treaty.</a:t>
            </a: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23850" y="575945"/>
            <a:ext cx="8319135" cy="5518150"/>
          </a:xfrm>
        </p:spPr>
        <p:txBody>
          <a:bodyPr>
            <a:noAutofit/>
          </a:bodyPr>
          <a:lstStyle/>
          <a:p>
            <a:pPr algn="ctr"/>
            <a:r>
              <a:rPr lang="en-US" altLang="en-US" sz="2200" dirty="0">
                <a:solidFill>
                  <a:schemeClr val="tx1"/>
                </a:solidFill>
              </a:rPr>
              <a:t>Contoh Pajak E-Commerce Internasional</a:t>
            </a:r>
          </a:p>
          <a:p>
            <a:pPr algn="just"/>
            <a:endParaRPr lang="en-US" altLang="en-US" sz="2200" dirty="0">
              <a:solidFill>
                <a:schemeClr val="tx1"/>
              </a:solidFill>
            </a:endParaRPr>
          </a:p>
          <a:p>
            <a:pPr algn="just"/>
            <a:r>
              <a:rPr lang="en-US" altLang="en-US" sz="2200" dirty="0">
                <a:solidFill>
                  <a:schemeClr val="tx1"/>
                </a:solidFill>
              </a:rPr>
              <a:t>Contoh: Konsumen Indonesia berlangganan layanan streaming dari perusahaan digital luar negeri.</a:t>
            </a:r>
          </a:p>
          <a:p>
            <a:pPr algn="just"/>
            <a:endParaRPr lang="en-US" altLang="en-US" sz="2200" dirty="0">
              <a:solidFill>
                <a:schemeClr val="tx1"/>
              </a:solidFill>
            </a:endParaRPr>
          </a:p>
          <a:p>
            <a:pPr algn="just"/>
            <a:r>
              <a:rPr lang="en-US" altLang="en-US" sz="2200" dirty="0">
                <a:solidFill>
                  <a:schemeClr val="tx1"/>
                </a:solidFill>
              </a:rPr>
              <a:t>Konsekuensi pajak:</a:t>
            </a:r>
          </a:p>
          <a:p>
            <a:pPr marL="342900" indent="-342900" algn="just">
              <a:buFont typeface="Arial" panose="020B0604020202020204" pitchFamily="34" charset="0"/>
              <a:buChar char="•"/>
            </a:pPr>
            <a:r>
              <a:rPr lang="en-US" altLang="en-US" sz="2200" dirty="0">
                <a:solidFill>
                  <a:schemeClr val="tx1"/>
                </a:solidFill>
              </a:rPr>
              <a:t>Dikenakan PPN PMSE sebesar 11%.</a:t>
            </a:r>
          </a:p>
          <a:p>
            <a:pPr marL="342900" indent="-342900" algn="just">
              <a:buFont typeface="Arial" panose="020B0604020202020204" pitchFamily="34" charset="0"/>
              <a:buChar char="•"/>
            </a:pPr>
            <a:r>
              <a:rPr lang="en-US" altLang="en-US" sz="2200" dirty="0">
                <a:solidFill>
                  <a:schemeClr val="tx1"/>
                </a:solidFill>
              </a:rPr>
              <a:t>Perusahaan digital asing ditunjuk sebagai pemungut PPN.</a:t>
            </a:r>
          </a:p>
          <a:p>
            <a:pPr algn="just"/>
            <a:endParaRPr lang="en-US" altLang="en-US" sz="2200" dirty="0">
              <a:solidFill>
                <a:schemeClr val="tx1"/>
              </a:solidFill>
            </a:endParaRPr>
          </a:p>
          <a:p>
            <a:pPr algn="just"/>
            <a:r>
              <a:rPr lang="en-US" altLang="en-US" sz="2200" dirty="0">
                <a:solidFill>
                  <a:schemeClr val="tx1"/>
                </a:solidFill>
              </a:rPr>
              <a:t>Pemajakan ini bertujuan menciptakan keadilan dengan pelaku usaha dalam negeri.</a:t>
            </a: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517515"/>
          </a:xfrm>
        </p:spPr>
        <p:txBody>
          <a:bodyPr>
            <a:noAutofit/>
          </a:bodyPr>
          <a:lstStyle/>
          <a:p>
            <a:pPr algn="ctr"/>
            <a:r>
              <a:rPr lang="en-US" altLang="en-US" sz="2300" dirty="0">
                <a:solidFill>
                  <a:schemeClr val="tx1"/>
                </a:solidFill>
              </a:rPr>
              <a:t>Kesimpulan</a:t>
            </a:r>
          </a:p>
          <a:p>
            <a:pPr algn="ctr"/>
            <a:endParaRPr lang="en-US" altLang="en-US" sz="2300" dirty="0">
              <a:solidFill>
                <a:schemeClr val="tx1"/>
              </a:solidFill>
            </a:endParaRPr>
          </a:p>
          <a:p>
            <a:pPr algn="just"/>
            <a:r>
              <a:rPr lang="en-US" altLang="en-US" sz="2300" dirty="0">
                <a:solidFill>
                  <a:schemeClr val="tx1"/>
                </a:solidFill>
              </a:rPr>
              <a:t>Perpajakan dalam transaksi internasional dan e-commerce merupakan aspek penting dalam sistem pajak modern. Globalisasi dan digitalisasi menuntut negara untuk menyesuaikan kebijakan pajaknya agar tetap adil, efektif, dan berkelanjutan.</a:t>
            </a:r>
          </a:p>
          <a:p>
            <a:pPr algn="just"/>
            <a:endParaRPr lang="en-US" altLang="en-US" sz="2300" dirty="0">
              <a:solidFill>
                <a:schemeClr val="tx1"/>
              </a:solidFill>
            </a:endParaRPr>
          </a:p>
          <a:p>
            <a:pPr algn="just"/>
            <a:r>
              <a:rPr lang="en-US" altLang="en-US" sz="2300" dirty="0">
                <a:solidFill>
                  <a:schemeClr val="tx1"/>
                </a:solidFill>
              </a:rPr>
              <a:t>Penerapan prinsip pajak internasional, P3B, serta kebijakan pajak digital menjadi instrumen utama dalam menjaga penerimaan negara sekaligus mendukung iklim investasi yang sehat.</a:t>
            </a: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a:t>	</a:t>
            </a:r>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cSld>
  <p:clrMapOvr>
    <a:masterClrMapping/>
  </p:clrMapOvr>
  <p:transition spd="slow">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3172</TotalTime>
  <Words>1129</Words>
  <Application>Microsoft Office PowerPoint</Application>
  <PresentationFormat>On-screen Show (4:3)</PresentationFormat>
  <Paragraphs>138</Paragraphs>
  <Slides>17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Cambria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IBI Darmajaya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Intan Meitasari</cp:lastModifiedBy>
  <cp:revision>532</cp:revision>
  <cp:lastPrinted>2017-08-29T02:54:00Z</cp:lastPrinted>
  <dcterms:created xsi:type="dcterms:W3CDTF">2010-04-18T12:06:00Z</dcterms:created>
  <dcterms:modified xsi:type="dcterms:W3CDTF">2025-12-20T08:34:14Z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63FF5585FBAC497AA5C1E1856302071D_12</vt:lpwstr>
  </property>
  <property fmtid="{D5CDD505-2E9C-101B-9397-08002B2CF9AE}" pid="3" name="KSOProductBuildVer">
    <vt:lpwstr>1033-12.2.0.23155</vt:lpwstr>
  </property>
</Properties>
</file>