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426" r:id="rId3"/>
    <p:sldId id="414" r:id="rId4"/>
    <p:sldId id="415" r:id="rId5"/>
    <p:sldId id="416" r:id="rId6"/>
    <p:sldId id="417" r:id="rId7"/>
    <p:sldId id="419" r:id="rId8"/>
    <p:sldId id="420" r:id="rId9"/>
    <p:sldId id="421" r:id="rId10"/>
    <p:sldId id="422" r:id="rId11"/>
    <p:sldId id="429" r:id="rId12"/>
    <p:sldId id="430" r:id="rId13"/>
    <p:sldId id="431" r:id="rId14"/>
    <p:sldId id="432" r:id="rId15"/>
    <p:sldId id="433" r:id="rId16"/>
    <p:sldId id="43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1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122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891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en-US" dirty="0"/>
              <a:t>KESIMPULAN</a:t>
            </a:r>
          </a:p>
          <a:p>
            <a:r>
              <a:rPr lang="en-US" altLang="en-US" dirty="0"/>
              <a:t>• AI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/>
              <a:t>faktor</a:t>
            </a:r>
            <a:r>
              <a:rPr lang="en-US" altLang="en-US" dirty="0"/>
              <a:t> </a:t>
            </a:r>
            <a:r>
              <a:rPr lang="en-US" altLang="en-US" dirty="0" err="1"/>
              <a:t>utama</a:t>
            </a:r>
            <a:r>
              <a:rPr lang="en-US" altLang="en-US" dirty="0"/>
              <a:t> </a:t>
            </a:r>
            <a:r>
              <a:rPr lang="en-US" altLang="en-US" dirty="0" err="1"/>
              <a:t>pembentuk</a:t>
            </a:r>
            <a:r>
              <a:rPr lang="en-US" altLang="en-US" dirty="0"/>
              <a:t> </a:t>
            </a:r>
            <a:r>
              <a:rPr lang="en-US" altLang="en-US" dirty="0" err="1"/>
              <a:t>struktur</a:t>
            </a:r>
            <a:r>
              <a:rPr lang="en-US" altLang="en-US" dirty="0"/>
              <a:t> </a:t>
            </a:r>
            <a:r>
              <a:rPr lang="en-US" altLang="en-US" dirty="0" err="1"/>
              <a:t>baru</a:t>
            </a:r>
            <a:r>
              <a:rPr lang="en-US" altLang="en-US" dirty="0"/>
              <a:t> </a:t>
            </a:r>
            <a:r>
              <a:rPr lang="en-US" altLang="en-US" dirty="0" err="1"/>
              <a:t>industri</a:t>
            </a:r>
            <a:r>
              <a:rPr lang="en-US" altLang="en-US" dirty="0"/>
              <a:t> </a:t>
            </a:r>
            <a:r>
              <a:rPr lang="en-US" altLang="en-US" dirty="0" err="1"/>
              <a:t>keuangan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• </a:t>
            </a:r>
            <a:r>
              <a:rPr lang="en-US" altLang="en-US" dirty="0" err="1"/>
              <a:t>Mengubah</a:t>
            </a:r>
            <a:r>
              <a:rPr lang="en-US" altLang="en-US" dirty="0"/>
              <a:t>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r>
              <a:rPr lang="en-US" altLang="en-US" dirty="0"/>
              <a:t>, </a:t>
            </a:r>
            <a:r>
              <a:rPr lang="en-US" altLang="en-US" dirty="0" err="1"/>
              <a:t>menciptakan</a:t>
            </a:r>
            <a:r>
              <a:rPr lang="en-US" altLang="en-US" dirty="0"/>
              <a:t> </a:t>
            </a:r>
            <a:r>
              <a:rPr lang="en-US" altLang="en-US" dirty="0" err="1"/>
              <a:t>peluang</a:t>
            </a:r>
            <a:r>
              <a:rPr lang="en-US" altLang="en-US" dirty="0"/>
              <a:t> dan </a:t>
            </a:r>
            <a:r>
              <a:rPr lang="en-US" altLang="en-US" dirty="0" err="1"/>
              <a:t>risiko</a:t>
            </a:r>
            <a:r>
              <a:rPr lang="en-US" altLang="en-US" dirty="0"/>
              <a:t> </a:t>
            </a:r>
            <a:r>
              <a:rPr lang="en-US" altLang="en-US" dirty="0" err="1"/>
              <a:t>baru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• </a:t>
            </a:r>
            <a:r>
              <a:rPr lang="en-US" altLang="en-US" dirty="0" err="1"/>
              <a:t>Menimbulkan</a:t>
            </a:r>
            <a:r>
              <a:rPr lang="en-US" altLang="en-US" dirty="0"/>
              <a:t> </a:t>
            </a:r>
            <a:r>
              <a:rPr lang="en-US" altLang="en-US" dirty="0" err="1"/>
              <a:t>konsekuensi</a:t>
            </a:r>
            <a:r>
              <a:rPr lang="en-US" altLang="en-US" dirty="0"/>
              <a:t> </a:t>
            </a:r>
            <a:r>
              <a:rPr lang="en-US" altLang="en-US" dirty="0" err="1"/>
              <a:t>sosial</a:t>
            </a:r>
            <a:r>
              <a:rPr lang="en-US" altLang="en-US" dirty="0"/>
              <a:t> dan </a:t>
            </a:r>
            <a:r>
              <a:rPr lang="en-US" altLang="en-US" dirty="0" err="1"/>
              <a:t>hukum</a:t>
            </a:r>
            <a:r>
              <a:rPr lang="en-US" altLang="en-US" dirty="0"/>
              <a:t> yang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diantisipasi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• Fintech dan bank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saling</a:t>
            </a:r>
            <a:r>
              <a:rPr lang="en-US" altLang="en-US" dirty="0"/>
              <a:t> </a:t>
            </a:r>
            <a:r>
              <a:rPr lang="en-US" altLang="en-US" dirty="0" err="1"/>
              <a:t>menggantikan</a:t>
            </a:r>
            <a:r>
              <a:rPr lang="en-US" altLang="en-US" dirty="0"/>
              <a:t>—</a:t>
            </a:r>
            <a:r>
              <a:rPr lang="en-US" altLang="en-US" dirty="0" err="1"/>
              <a:t>mereka</a:t>
            </a:r>
            <a:r>
              <a:rPr lang="en-US" altLang="en-US" dirty="0"/>
              <a:t> </a:t>
            </a:r>
            <a:r>
              <a:rPr lang="en-US" altLang="en-US" dirty="0" err="1"/>
              <a:t>saling</a:t>
            </a:r>
            <a:r>
              <a:rPr lang="en-US" altLang="en-US" dirty="0"/>
              <a:t> </a:t>
            </a:r>
            <a:r>
              <a:rPr lang="en-US" altLang="en-US" dirty="0" err="1"/>
              <a:t>melengkapi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ekosistem</a:t>
            </a:r>
            <a:r>
              <a:rPr lang="en-US" altLang="en-US" dirty="0"/>
              <a:t> </a:t>
            </a:r>
            <a:r>
              <a:rPr lang="en-US" altLang="en-US" dirty="0" err="1"/>
              <a:t>keuangan</a:t>
            </a:r>
            <a:r>
              <a:rPr lang="en-US" altLang="en-US" dirty="0"/>
              <a:t> digital.</a:t>
            </a:r>
          </a:p>
          <a:p>
            <a:r>
              <a:rPr lang="en-US" altLang="en-US" dirty="0"/>
              <a:t>• </a:t>
            </a:r>
            <a:r>
              <a:rPr lang="en-US" altLang="en-US" dirty="0" err="1"/>
              <a:t>Regulasi</a:t>
            </a:r>
            <a:r>
              <a:rPr lang="en-US" altLang="en-US" dirty="0"/>
              <a:t> </a:t>
            </a:r>
            <a:r>
              <a:rPr lang="en-US" altLang="en-US" dirty="0" err="1"/>
              <a:t>adaptif</a:t>
            </a:r>
            <a:r>
              <a:rPr lang="en-US" altLang="en-US" dirty="0"/>
              <a:t>, </a:t>
            </a:r>
            <a:r>
              <a:rPr lang="en-US" altLang="en-US" dirty="0" err="1"/>
              <a:t>literasi</a:t>
            </a:r>
            <a:r>
              <a:rPr lang="en-US" altLang="en-US" dirty="0"/>
              <a:t> digital, dan tata </a:t>
            </a:r>
            <a:r>
              <a:rPr lang="en-US" altLang="en-US" dirty="0" err="1"/>
              <a:t>kelola</a:t>
            </a:r>
            <a:r>
              <a:rPr lang="en-US" altLang="en-US" dirty="0"/>
              <a:t> AI </a:t>
            </a:r>
            <a:r>
              <a:rPr lang="en-US" altLang="en-US" dirty="0" err="1"/>
              <a:t>menentukan</a:t>
            </a:r>
            <a:r>
              <a:rPr lang="en-US" altLang="en-US" dirty="0"/>
              <a:t> </a:t>
            </a:r>
            <a:r>
              <a:rPr lang="en-US" altLang="en-US" dirty="0" err="1"/>
              <a:t>keberlanjutan</a:t>
            </a:r>
            <a:r>
              <a:rPr lang="en-US" altLang="en-US" dirty="0"/>
              <a:t> </a:t>
            </a:r>
            <a:r>
              <a:rPr lang="en-US" altLang="en-US" dirty="0" err="1"/>
              <a:t>ekosistem</a:t>
            </a:r>
            <a:r>
              <a:rPr lang="en-US" altLang="en-US" dirty="0"/>
              <a:t> fintech.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40454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HKB24229 - Hukum Teknologi Finansial dan Cryptocurrency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76872"/>
            <a:ext cx="9144000" cy="15068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Cybersecurity Industry Update</a:t>
            </a: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12          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CONTOH KASUS: PHISHING (SKENARIO + MITIGASI)</a:t>
            </a:r>
          </a:p>
          <a:p>
            <a:pPr algn="just">
              <a:buFont typeface="Arial" panose="020B0604020202020204" pitchFamily="34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Pengertian: Phishing adalah penipuan digital untuk mencuri kredensial (password/OTP) lewat pesan yang tampak resmi.</a:t>
            </a:r>
          </a:p>
          <a:p>
            <a:pPr algn="just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Skenario umum: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email/WA “akun Anda bermasalah, klik link”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korban login di web palsu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akun email/bank diambil alih</a:t>
            </a:r>
          </a:p>
          <a:p>
            <a:pPr algn="just">
              <a:buFont typeface="Arial" panose="020B0604020202020204" pitchFamily="34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Mitigasi yang mudah diterapkan: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MFA/2FA wajib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biasakan cek domain/alamat pengirim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jangan pernah bagikan OTP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tombol “report phishing” dan edukasi berkala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CONTOH KASUS: RANSOMWARE (SKENARIO + MITIGASI)</a:t>
            </a: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Pengertian: Ransomware adalah malware yang mengenkripsi data sehingga korban tidak bisa akses, lalu diminta tebusan.</a:t>
            </a: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Dampak: layanan berhenti, data hilang, reputasi rusak, potensi kebocoran data.</a:t>
            </a: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Mitigasi kunci: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backup 3-2-1 (3 salinan, 2 media, 1 offsite/offline)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uji restore backup (bukan sekadar “punya backup”)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segmentasi jaringan</a:t>
            </a: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EDR/antivirus + patch rutin + least privilege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30505" y="577215"/>
            <a:ext cx="863727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PENGEMBANGAN CYBERSECURITY: ROADMAP PRAKTIS</a:t>
            </a: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Pengertian: Roadmap cybersecurity adalah rencana bertahap untuk menaikkan tingkat keamanan dari dasar sampai matang.</a:t>
            </a: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Tahap yang realistis: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Inventaris aset &amp; data penting (apa yang harus dilindungi)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Quick wins: MFA, patch prioritas, backup &amp; uji restore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Bangun monitoring log &amp; alert dasar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Bentuk SOP insiden + latihan tabletop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Audit/pentest berkala + perbaikan berulang</a:t>
            </a: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Contoh: kampus mulai dari MFA email dan backup server akademik dulu (data paling kritis).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TREN INDUSTRI: ZERO TRUST, CLOUD, DEVSECOPS, AI</a:t>
            </a: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Pengertian singkat tiap tren: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Zero Trust: “jangan percaya siapa pun secara otomatis”, selalu verifikasi akses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Cloud Security: pengamanan IAM, konfigurasi, secret/key, dan monitoring cloud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DevSecOps: security dimasukkan sejak proses pengembangan aplikasi (CI/CD)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AI Security: AI dipakai untuk deteksi ancaman, tapi penyerang juga pakai AI untuk penipuan lebih meyakinkan</a:t>
            </a: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Contoh: akses sistem akademik harus MFA + device trust + role-based access (Zero Trust).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05460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DASAR HUKUM UTAMA : UU PDP (DATA PRIBADI)</a:t>
            </a: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Pengertian: Data pribadi adalah data tentang orang yang dapat mengidentifikasi seseorang (langsung/tidak langsung).</a:t>
            </a: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UU No. 27 Tahun 2022 tentang Pelindungan Data Pribadi mengatur: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prinsip pemrosesan data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hak subjek data (misal akses, koreksi)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kewajiban pengendali/pemroses data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sanksi jika terjadi pelanggaran </a:t>
            </a: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 penerapan: kampus/perusahaan harus membatasi akses data NIK/alamat, punya prosedur jika terjadi kebocoran.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8160" y="653757"/>
            <a:ext cx="7919085" cy="5583555"/>
          </a:xfrm>
        </p:spPr>
        <p:txBody>
          <a:bodyPr>
            <a:noAutofit/>
          </a:bodyPr>
          <a:lstStyle/>
          <a:p>
            <a:pPr algn="ctr"/>
            <a:r>
              <a:rPr lang="en-US" altLang="en-US" sz="2100">
                <a:solidFill>
                  <a:schemeClr val="tx1"/>
                </a:solidFill>
              </a:rPr>
              <a:t>DASAR HUKUM UTAMA 2: PSE, KEAMANAN SISTEM, &amp; IIV</a:t>
            </a: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Pengertian: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PSE (Penyelenggara Sistem Elektronik): pihak yang menyediakan/menjalankan sistem elektronik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IIV (Infrastruktur Informasi Vital): sistem/layanan yang sangat penting; jika terganggu berdampak serius pada publik/ekonomi/keamanan</a:t>
            </a: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Regulasi penting: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PP No. 71 Tahun 2019 (PSTE): mewajibkan PSE menjaga kerahasiaan, keutuhan, ketersediaan, dll.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Perpres No. 82 Tahun 2022 (Pelindungan IIV): kerangka perlindungan infrastruktur informasi vital </a:t>
            </a: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Contoh: layanan pembayaran, kesehatan, atau sistem pemerintahan yang down karena serangan bisa berdampak luas.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8160" y="505460"/>
            <a:ext cx="7919085" cy="5583555"/>
          </a:xfrm>
        </p:spPr>
        <p:txBody>
          <a:bodyPr>
            <a:noAutofit/>
          </a:bodyPr>
          <a:lstStyle/>
          <a:p>
            <a:pPr algn="ctr"/>
            <a:r>
              <a:rPr lang="en-US" altLang="en-US" sz="2100" dirty="0">
                <a:solidFill>
                  <a:schemeClr val="tx1"/>
                </a:solidFill>
              </a:rPr>
              <a:t>DASAR HUKUM UTAMA : UU ITE  </a:t>
            </a:r>
          </a:p>
          <a:p>
            <a:pPr algn="just"/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Pengertian: UU ITE adalah payung hukum aktivitas informasi &amp; transaksi elektronik, termasuk tanggung jawab dalam penyelenggaraan sistem elektronik.</a:t>
            </a:r>
          </a:p>
          <a:p>
            <a:pPr algn="just"/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UU No. 11/2008 tentang ITE jo. UU No. 19/2016 jo. UU No. 1/2024 (Perubahan Kedua) </a:t>
            </a:r>
          </a:p>
          <a:p>
            <a:pPr algn="just"/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Kesimpulan (bahasa mahasiswa):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Serangan siber itu nyata dan sering terjadi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Tantangan utama Indonesia: manusia, sistem, tata kelola, dan SDM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Solusinya harus lengkap: cegah, deteksi, respon, pulih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Regulasi makin kuat: UU PDP, PP PSTE, Perpres IIV, dan UU ITE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6740" y="699770"/>
            <a:ext cx="7905115" cy="536321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2500" dirty="0">
                <a:solidFill>
                  <a:schemeClr val="tx1"/>
                </a:solidFill>
              </a:rPr>
              <a:t>TUJUAN UTAMA CYBERSECURITY (CIA TRIAD)</a:t>
            </a:r>
          </a:p>
          <a:p>
            <a:pPr algn="just"/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</a:rPr>
              <a:t>Pengertian: keamanan informasi biasanya ditargetkan pada 3 hal: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 dirty="0">
                <a:solidFill>
                  <a:schemeClr val="tx1"/>
                </a:solidFill>
              </a:rPr>
              <a:t>Kerahasiaan (Confidentiality): data tidak boleh diakses orang yang tidak berhak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 dirty="0">
                <a:solidFill>
                  <a:schemeClr val="tx1"/>
                </a:solidFill>
              </a:rPr>
              <a:t>Keutuhan (Integrity): data tidak boleh diubah tanpa izin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 dirty="0">
                <a:solidFill>
                  <a:schemeClr val="tx1"/>
                </a:solidFill>
              </a:rPr>
              <a:t>Ketersediaan (Availability): layanan tetap bisa dipakai saat dibutuhkan</a:t>
            </a:r>
          </a:p>
          <a:p>
            <a:pPr algn="just"/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</a:rPr>
              <a:t>Contoh: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00" dirty="0">
                <a:solidFill>
                  <a:schemeClr val="tx1"/>
                </a:solidFill>
              </a:rPr>
              <a:t>Kerahasiaan: NIK/nomor HP tidak bocor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00" dirty="0">
                <a:solidFill>
                  <a:schemeClr val="tx1"/>
                </a:solidFill>
              </a:rPr>
              <a:t>Keutuhan: nilai/transkrip tidak bisa diubah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00" dirty="0">
                <a:solidFill>
                  <a:schemeClr val="tx1"/>
                </a:solidFill>
              </a:rPr>
              <a:t>Ketersediaan: website kampus tidak down saat KRS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Autofit/>
          </a:bodyPr>
          <a:lstStyle/>
          <a:p>
            <a:pPr algn="ctr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ISTILAH DASAR YANG WAJIB PAHAM</a:t>
            </a: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Pengertian: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Ancaman (threat): hal yang bisa menyerang sistem (misal hacker, malware)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Celah (vulnerability): kelemahan sistem (misal password lemah, aplikasi belum dipatch)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Risiko (risk): kemungkinan ancaman memanfaatkan celah + dampaknya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Insiden (incident): kejadian keamanan (misal kebocoran data)</a:t>
            </a: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 sederhana:</a:t>
            </a: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Celah = password “123456” → ancaman = brute force → risiko = akun diambil alih → insiden = email dibajak.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lstStyle/>
          <a:p>
            <a:pPr algn="ctr"/>
            <a:r>
              <a:rPr lang="en-US" altLang="en-US" sz="2300" dirty="0">
                <a:solidFill>
                  <a:schemeClr val="tx1"/>
                </a:solidFill>
              </a:rPr>
              <a:t>GAMBARAN ANCAMAN YANG SERING TERJADI</a:t>
            </a: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Pengertian: serangan siber adalah tindakan menyerang sistem digital untuk mencuri data, mengganggu layanan, atau mengambil keuntungan.</a:t>
            </a: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Jenis yang sering ditemui: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Phishing (tipu daya mencuri OTP/password)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Malware/Spyware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Ransomware (mengunci data minta tebusan)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DDoS (membanjiri trafik agar down)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Web attack (SQL injection, deface)</a:t>
            </a:r>
          </a:p>
          <a:p>
            <a:pPr algn="just"/>
            <a:endParaRPr lang="en-US" altLang="en-US" sz="23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300" dirty="0">
                <a:solidFill>
                  <a:schemeClr val="tx1"/>
                </a:solidFill>
              </a:rPr>
              <a:t>Contoh: link “paket tertahan” → korban isi data → akun e-wallet dibobol.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2445">
                <a:solidFill>
                  <a:schemeClr val="tx1"/>
                </a:solidFill>
              </a:rPr>
              <a:t>TANTANGAN INDONESIA: FAKTOR MANUSIA</a:t>
            </a: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Pengertian: Human factor adalah risiko yang muncul karena perilaku pengguna (lalai/kurang paham).</a:t>
            </a: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Masalah umum: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mudah klik tautan &amp; login halaman palsu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membagikan OTP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password dipakai ulang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445">
                <a:solidFill>
                  <a:schemeClr val="tx1"/>
                </a:solidFill>
              </a:rPr>
              <a:t>perangkat pribadi dipakai kerja tanpa pengamanan</a:t>
            </a:r>
          </a:p>
          <a:p>
            <a:pPr algn="just"/>
            <a:endParaRPr lang="en-US" altLang="en-US" sz="2445">
              <a:solidFill>
                <a:schemeClr val="tx1"/>
              </a:solidFill>
            </a:endParaRP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Contoh: staf keuangan menerima email “invoice” palsu → transfer ke rekening penipu.</a:t>
            </a:r>
          </a:p>
          <a:p>
            <a:pPr algn="just"/>
            <a:r>
              <a:rPr lang="en-US" altLang="en-US" sz="2445">
                <a:solidFill>
                  <a:schemeClr val="tx1"/>
                </a:solidFill>
              </a:rPr>
              <a:t>Solusi praktis: edukasi rutin, simulasi phishing, budaya “cek dulu sebelum klik”.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469630" cy="575437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TANTANGAN : TEKNOLOGI &amp; SISTEM LEGACY</a:t>
            </a: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Pengertian: Legacy system adalah sistem lama yang masih dipakai, tapi sulit diperbarui dan sering tidak sesuai standar keamanan modern.</a:t>
            </a: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Risiko yang muncul: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patch telat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aplikasi dibuat tanpa secure coding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server/config cloud salah (terbuka ke publik)</a:t>
            </a: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Contoh: database terbuka tanpa autentikasi → data pelanggan diunduh massal.</a:t>
            </a: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Solusi: patch management, hardening server, review konfigurasi cloud, uji keamanan aplikasi.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2260" y="648970"/>
            <a:ext cx="863727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TANTANGAN : TATA KELOLA (GOVERNANCE) LEMAH</a:t>
            </a: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Pengertian: Governance adalah cara organisasi mengatur peran, aturan, dan keputusan keamanan (bukan urusan IT saja).</a:t>
            </a: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Masalah umum: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tidak ada kebijakan keamanan tertulis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tidak ada pemetaan aset &amp; data penting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tidak ada SOP insiden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keamanan dianggap “biaya”, bukan manajemen risiko</a:t>
            </a: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Contoh: saat terjadi kebocoran data, organisasi bingung: siapa bicara ke publik? siapa isolasi sistem? siapa koordinasi vendor?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17220"/>
            <a:ext cx="8469630" cy="563181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TANTANGAN: SDM &amp; SKILL GAP</a:t>
            </a: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Pengertian: Skill gap adalah jarak antara kebutuhan kemampuan keamanan siber di industri dengan kemampuan SDM yang tersedia.</a:t>
            </a: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Peran yang dibutuhkan: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SOC analyst (monitoring serangan)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incident responder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forensik digital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GRC (Governance, Risk, Compliance)</a:t>
            </a: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Contoh: ada alert serangan, tetapi tidak ada tim yang bisa menganalisis log → serangan dibiarkan berhari-hari.</a:t>
            </a: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Solusi: pelatihan bertahap, sertifikasi, magang, dan SOP/playbook.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KONSEP PENGAMANAN: PREVENT–DETECT–RESPOND–RECOVER</a:t>
            </a: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Pengertian: keamanan modern tidak cukup “mencegah”, tapi harus lengkap sampai pemulihan: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Prevent (pencegahan): MFA, patch, firewall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Detect (deteksi): monitoring log, SIEM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Respond (respon): isolasi, investigasi, komunikasi insiden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300" dirty="0">
                <a:solidFill>
                  <a:schemeClr val="tx1"/>
                </a:solidFill>
              </a:rPr>
              <a:t>Recover (pulih): restore backup, DRP/BCP</a:t>
            </a: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Contoh: ransomware → bukan hanya blokir, tapi harus bisa pulih dari backup.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1327</Words>
  <Application>Microsoft Office PowerPoint</Application>
  <PresentationFormat>On-screen Show (4:3)</PresentationFormat>
  <Paragraphs>169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542</cp:revision>
  <cp:lastPrinted>2017-08-29T02:54:00Z</cp:lastPrinted>
  <dcterms:created xsi:type="dcterms:W3CDTF">2010-04-18T12:06:00Z</dcterms:created>
  <dcterms:modified xsi:type="dcterms:W3CDTF">2025-12-18T01:54:42Z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