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256" r:id="rId3"/>
    <p:sldId id="426" r:id="rId5"/>
    <p:sldId id="414" r:id="rId6"/>
    <p:sldId id="415" r:id="rId7"/>
    <p:sldId id="416" r:id="rId8"/>
    <p:sldId id="417" r:id="rId9"/>
    <p:sldId id="419" r:id="rId10"/>
    <p:sldId id="420" r:id="rId11"/>
    <p:sldId id="421" r:id="rId12"/>
    <p:sldId id="422" r:id="rId13"/>
    <p:sldId id="429" r:id="rId14"/>
    <p:sldId id="430" r:id="rId15"/>
    <p:sldId id="431" r:id="rId16"/>
    <p:sldId id="432" r:id="rId17"/>
    <p:sldId id="433" r:id="rId18"/>
    <p:sldId id="300" r:id="rId19"/>
  </p:sldIdLst>
  <p:sldSz cx="9144000" cy="6858000" type="screen4x3"/>
  <p:notesSz cx="7045325" cy="9345295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122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891"/>
        <p:guide pos="2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gs" Target="tags/tag2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40454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HKB24229 - Hukum Teknologi Finansial dan Cryptocurrency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5068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Cybersecurity Industry Update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13           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UU Perlindungan Data Pribadi (UU PDP)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Data pribadi (pengertian: data yang mengidentifikasi seseorang langsung/tidak langsung—mis. NIK, email, biometrik)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Subjek data (pengertian: orang pemilik data pribadi)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Pengendali data (pengertian: pihak yang menentukan tujuan &amp; kendali pemrosesan data)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Prosesor data (pengertian: pihak yang memproses data atas perintah pengendali)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100" dirty="0">
                <a:solidFill>
                  <a:schemeClr val="tx1"/>
                </a:solidFill>
              </a:rPr>
              <a:t>Pelaporan kebocoran (pengertian: kewajiban memberi tahu pihak terkait saat terjadi insiden)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Dasar hukum: UU No. 27 Tahun 2022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100" dirty="0">
                <a:solidFill>
                  <a:schemeClr val="tx1"/>
                </a:solidFill>
              </a:rPr>
              <a:t>Contoh: aplikasi wajib punya kebijakan privasi (pengertian: dokumen penjelasan pemrosesan data pengguna)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05460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Peran BSSN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BSSN (pengertian: lembaga pemerintah yang mengoordinasikan keamanan siber dan persandian nasional)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Deteksi &amp; respons insiden (pengertian: identifikasi serangan dan tindakan pemulihan cepat)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Standarisasi keamanan (pengertian: penyusunan pedoman/ketentuan teknis keamanan)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Perlindungan infrastruktur informasi vital (pengertian: pengamanan sistem yang berdampak besar pada layanan publik)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Contoh: koordinasi penanganan serangan nasional (pengertian: menghubungkan instansi terdampak dengan prosedur respons)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30505" y="577215"/>
            <a:ext cx="863727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Peran Kementerian Kominfo/Komdigi (pengelolaan PSE)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PSE (pengertian: penyelenggara sistem elektronik—platform/aplikasi/instansi yang mengelola sistem digital)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Pengawasan (pengertian: pemantauan kepatuhan PSE terhadap aturan)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Kebijakan keamanan (pengertian: pedoman resmi untuk perlindungan sistem &amp; data)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Sanksi administratif (pengertian: sanksi nonpidana seperti teguran, denda, pembatasan layanan)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Contoh: pemutusan akses (pengertian: pemblokiran layanan karena pelanggaran aturan tertentu)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Tanggung Jawab Hukum PSE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Sistem andal (pengertian: sistem bekerja sesuai fungsi dan minim kegagalan) dan aman (pengertian: terlindungi dari akses tidak sah/serangan)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SOP keamanan (pengertian: prosedur operasional standar untuk pencegahan &amp; respons insiden)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Manajemen akses (pengertian: pengaturan akun/izin agar hanya pihak berwenang yang bisa masuk)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Audit keamanan (pengertian: pemeriksaan berkala terhadap celah keamanan dan kepatuhan)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Contoh: kelalaian patching (pengertian: tidak memperbarui sistem sehingga celah keamanan tetap terbuka) → risiko tuntutan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05460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Tantangan Penegakan Hukum Siber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Borderless crime (pengertian: kejahatan lintas negara karena pelaku/servers bisa di luar yurisdiksi)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Bukti digital (pengertian: data log, jejak akses, file, metadata yang digunakan untuk pembuktian)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Keterbatasan SDM (pengertian: kurangnya ahli forensik, analis, penyidik siber)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Perkembangan teknologi cepat (pengertian: teknik serangan berubah lebih cepat dari pembaruan regulasi)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Contoh: pelaku pakai VPN (pengertian: menyamarkan lokasi/identitas jaringan)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74955" y="438785"/>
            <a:ext cx="8417560" cy="5583555"/>
          </a:xfrm>
        </p:spPr>
        <p:txBody>
          <a:bodyPr>
            <a:noAutofit/>
          </a:bodyPr>
          <a:lstStyle/>
          <a:p>
            <a:pPr algn="ctr"/>
            <a:r>
              <a:rPr lang="en-US" altLang="en-US" sz="2100">
                <a:solidFill>
                  <a:schemeClr val="tx1"/>
                </a:solidFill>
              </a:rPr>
              <a:t>Kesimpulan dan Arah Kebijakan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Keamanan jaringan sebagai fondasi pembangunan digital (pengertian: jaringan aman → layanan publik &amp; ekonomi digital berjalan stabil)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Regulasi memberi kepastian hukum (pengertian: aturan jelas tentang kewajiban, hak, dan sanksi)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Sinergi teknologi–hukum–kelembagaan (pengertian: kolaborasi teknis + norma + institusi untuk hasil efektif)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Literasi mahasiswa (pengertian: kemampuan memahami risiko siber, etika digital, dan kepatuhan aturan)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Contoh aksi sederhana: MFA (pengertian: verifikasi berlapis—password + OTP/aplikasi) dan backup (pengertian: salinan data untuk pemulihan)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08305" y="771525"/>
            <a:ext cx="8318500" cy="5363210"/>
          </a:xfrm>
        </p:spPr>
        <p:txBody>
          <a:bodyPr>
            <a:normAutofit fontScale="90000" lnSpcReduction="20000"/>
          </a:bodyPr>
          <a:lstStyle/>
          <a:p>
            <a:pPr algn="ctr"/>
            <a:r>
              <a:rPr lang="en-US" altLang="en-US" sz="2500" dirty="0">
                <a:solidFill>
                  <a:schemeClr val="tx1"/>
                </a:solidFill>
              </a:rPr>
              <a:t>Latar Belakang Industry Update Cybersecurity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</a:rPr>
              <a:t>Digitalisasi meningkat (pengertian: digitalisasi = pemindahan proses/layanan ke sistem digital berbasis jaringan)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</a:rPr>
              <a:t>Ketergantungan jaringan → risiko kebocoran data (pengertian: kebocoran data = akses/penyebaran data tanpa izin)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</a:rPr>
              <a:t>Negara hadir melalui regulasi (pengertian: regulasi = aturan resmi pemerintah untuk mengatur perilaku/standar) untuk melindungi publik</a:t>
            </a:r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endParaRPr lang="en-US" altLang="en-US" sz="25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500" dirty="0">
                <a:solidFill>
                  <a:schemeClr val="tx1"/>
                </a:solidFill>
              </a:rPr>
              <a:t>Contoh: ransomware melumpuhkan layanan (pengertian: ransomware = malware yang mengenkripsi data lalu meminta tebusan)</a:t>
            </a:r>
            <a:endParaRPr lang="en-US" altLang="en-US" sz="2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lstStyle/>
          <a:p>
            <a:pPr algn="ctr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Pengertian Cybersecurity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Cybersecurity (pengertian: perlindungan sistem, jaringan, perangkat, dan data dari ancaman digital)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Mencakup aspek teknologi (pengertian: alat/teknik keamanan seperti enkripsi &amp; firewall), manusia (pengertian: pengguna/SDM sebagai faktor risiko &amp; pengendali), dan kebijakan hukum (pengertian: aturan &amp; mekanisme penegakan)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Tujuan CIA Triad (pengertian: Confidentiality=kerahasiaan, Integrity=keutuhan data, Availability=ketersediaan layanan)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Contoh: enkripsi data (pengertian: mengubah data jadi sandi agar hanya pihak berwenang bisa membaca)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Konsep Keamanan Jaringan (Network Security)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Keamanan jaringan (pengertian: upaya melindungi jalur komunikasi data dan perangkat yang terhubung dalam jaringan)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Autentikasi (pengertian: proses membuktikan identitas pengguna/perangkat)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Kontrol akses (pengertian: aturan siapa boleh akses apa, kapan, dan sejauh mana)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Monitoring trafik (pengertian: pemantauan lalu lintas data untuk mendeteksi anomali/serangan)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Contoh: segmentasi jaringan (pengertian: memisahkan jaringan agar serangan tidak menyebar)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494665"/>
            <a:ext cx="8310880" cy="5604510"/>
          </a:xfrm>
        </p:spPr>
        <p:txBody>
          <a:bodyPr>
            <a:noAutofit/>
          </a:bodyPr>
          <a:lstStyle/>
          <a:p>
            <a:pPr algn="ctr"/>
            <a:r>
              <a:rPr lang="en-US" altLang="en-US" sz="2400">
                <a:solidFill>
                  <a:schemeClr val="tx1"/>
                </a:solidFill>
              </a:rPr>
              <a:t>Ancaman Siber Terkini (Industry Update)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Malware (pengertian: perangkat lunak berbahaya yang merusak/mencuri data)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Ransomware (pengertian: malware yang mengunci data dan menuntut tebusan)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Phishing (pengertian: penipuan untuk mencuri kredensial lewat pesan/tautan palsu)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Social engineering (pengertian: manipulasi psikologis agar korban memberi akses/data)</a:t>
            </a:r>
            <a:endParaRPr lang="en-US" altLang="en-US" sz="21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>
                <a:solidFill>
                  <a:schemeClr val="tx1"/>
                </a:solidFill>
              </a:rPr>
              <a:t>Serangan infrastruktur kritis (pengertian: serangan pada sistem vital seperti energi, bank, transportasi)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/>
            <a:endParaRPr lang="en-US" altLang="en-US" sz="2100">
              <a:solidFill>
                <a:schemeClr val="tx1"/>
              </a:solidFill>
            </a:endParaRPr>
          </a:p>
          <a:p>
            <a:pPr algn="just"/>
            <a:r>
              <a:rPr lang="en-US" altLang="en-US" sz="2100">
                <a:solidFill>
                  <a:schemeClr val="tx1"/>
                </a:solidFill>
              </a:rPr>
              <a:t>Dampak: kerugian finansial (pengertian: biaya pemulihan/tebusan/downtime) &amp; reputasi (pengertian: turunnya kepercayaan publik)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469630" cy="575437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Urgensi Regulasi Keamanan Siber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Teknologi saja tidak cukup (pengertian: kontrol teknis perlu didukung aturan tanggung jawab &amp; sanksi)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Standar perlindungan data (pengertian: ukuran minimal pengamanan yang wajib dipenuhi organisasi)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Tanggung jawab PSE (pengertian: kewajiban penyelenggara sistem elektronik menjaga sistem andal &amp; aman)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Penegakan hukum (pengertian: proses penyelidikan–pembuktian–sanksi terhadap pelanggaran)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Contoh: kewajiban pelaporan insiden (pengertian: pemberitahuan resmi saat terjadi insiden/kebocoran)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2260" y="648970"/>
            <a:ext cx="863727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Perspektif Hukum Pembangunan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>
                <a:solidFill>
                  <a:schemeClr val="tx1"/>
                </a:solidFill>
              </a:rPr>
              <a:t>Hukum sebagai rekayasa sosial (pengertian: hukum mengarahkan perilaku masyarakat agar sesuai tujuan negara)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>
                <a:solidFill>
                  <a:schemeClr val="tx1"/>
                </a:solidFill>
              </a:rPr>
              <a:t>Kepercayaan publik (pengertian: keyakinan masyarakat bahwa layanan digital aman &amp; dapat diandalkan)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>
                <a:solidFill>
                  <a:schemeClr val="tx1"/>
                </a:solidFill>
              </a:rPr>
              <a:t>Iklim investasi digital (pengertian: kondisi yang membuat investor yakin berbisnis karena ada kepastian hukum)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>
                <a:solidFill>
                  <a:schemeClr val="tx1"/>
                </a:solidFill>
              </a:rPr>
              <a:t>Ekonomi digital berkelanjutan (pengertian: pertumbuhan digital yang stabil karena risiko dikelola)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Contoh: standar keamanan → layanan stabil (pengertian: kepatuhan standar menekan risiko gangguan layanan)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17220"/>
            <a:ext cx="8469630" cy="563181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Kerangka Regulasi Cybersecurity di Indonesia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Pendekatan preventif (pengertian: pencegahan sebelum insiden terjadi—standar, audit, edukasi)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Pendekatan represif (pengertian: penindakan setelah pelanggaran—penyidikan, sanksi, pemulihan)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Peran negara: regulator (pengertian: pembuat aturan), fasilitator (pengertian: pembina/pendorong kapasitas), penegak (pengertian: aparat/otoritas yang menindak)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Sinergi lembaga (pengertian: koordinasi antarlembaga agar respon insiden cepat &amp; jelas)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77215"/>
            <a:ext cx="8469630" cy="552831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UU ITE sebagai Dasar Hukum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UU ITE (pengertian: undang-undang yang mengatur aktivitas elektronik dan tindak pidana terkait TI)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Akses ilegal (pengertian: masuk ke sistem tanpa hak/izin)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Intersepsi ilegal (pengertian: penyadapan/penangkapan komunikasi data tanpa hak)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Manipulasi data (pengertian: mengubah/merusak data elektronik agar menipu/merugikan)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Dasar hukum: UU No. 11/2008 jo. UU No. 19/2016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Contoh: deface website (pengertian: mengubah tampilan situs tanpa izin)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7454</Words>
  <Application>WPS Presentation</Application>
  <PresentationFormat>On-screen Show (4:3)</PresentationFormat>
  <Paragraphs>148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546</cp:revision>
  <cp:lastPrinted>2017-08-29T02:54:00Z</cp:lastPrinted>
  <dcterms:created xsi:type="dcterms:W3CDTF">2010-04-18T12:06:00Z</dcterms:created>
  <dcterms:modified xsi:type="dcterms:W3CDTF">2025-12-22T04:26:54Z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