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handoutMasterIdLst>
    <p:handoutMasterId r:id="rId20"/>
  </p:handoutMasterIdLst>
  <p:sldIdLst>
    <p:sldId id="256" r:id="rId2"/>
    <p:sldId id="391" r:id="rId3"/>
    <p:sldId id="446" r:id="rId4"/>
    <p:sldId id="480" r:id="rId5"/>
    <p:sldId id="453" r:id="rId6"/>
    <p:sldId id="454" r:id="rId7"/>
    <p:sldId id="455" r:id="rId8"/>
    <p:sldId id="456" r:id="rId9"/>
    <p:sldId id="476" r:id="rId10"/>
    <p:sldId id="477" r:id="rId11"/>
    <p:sldId id="457" r:id="rId12"/>
    <p:sldId id="458" r:id="rId13"/>
    <p:sldId id="478" r:id="rId14"/>
    <p:sldId id="459" r:id="rId15"/>
    <p:sldId id="479" r:id="rId16"/>
    <p:sldId id="460" r:id="rId17"/>
    <p:sldId id="300" r:id="rId18"/>
  </p:sldIdLst>
  <p:sldSz cx="9144000" cy="6858000" type="screen4x3"/>
  <p:notesSz cx="7045325" cy="9345613"/>
  <p:custDataLst>
    <p:tags r:id="rId21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43" userDrawn="1">
          <p15:clr>
            <a:srgbClr val="A4A3A4"/>
          </p15:clr>
        </p15:guide>
        <p15:guide id="2" pos="221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userId="Ray" providerId="None"/>
      </p:ext>
    </p:extLst>
  </p:cmAuthor>
  <p:cmAuthor id="2" name="user" initials="u" lastIdx="1" clrIdx="1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816" autoAdjust="0"/>
    <p:restoredTop sz="94580" autoAdjust="0"/>
  </p:normalViewPr>
  <p:slideViewPr>
    <p:cSldViewPr>
      <p:cViewPr varScale="1">
        <p:scale>
          <a:sx n="68" d="100"/>
          <a:sy n="68" d="100"/>
        </p:scale>
        <p:origin x="135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946" y="-96"/>
      </p:cViewPr>
      <p:guideLst>
        <p:guide orient="horz" pos="2943"/>
        <p:guide pos="221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tags" Target="tags/tag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commentAuthors" Target="commentAuthor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1-04-30T14:37:44.232" idx="1">
    <p:pos x="10" y="10"/>
    <p:text/>
    <p:extLst>
      <p:ext uri="{C676402C-5697-4E1C-873F-D02D1690AC5C}">
        <p15:threadingInfo xmlns:p15="http://schemas.microsoft.com/office/powerpoint/2012/main" timeZoneBias="-420"/>
      </p:ext>
    </p:extLst>
  </p:cm>
</p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7450" y="701675"/>
            <a:ext cx="4670425" cy="3503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56" tIns="46278" rIns="92556" bIns="462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4533" y="4439167"/>
            <a:ext cx="5636260" cy="4205526"/>
          </a:xfrm>
          <a:prstGeom prst="rect">
            <a:avLst/>
          </a:prstGeom>
        </p:spPr>
        <p:txBody>
          <a:bodyPr vert="horz" lIns="92556" tIns="46278" rIns="92556" bIns="4627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597153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ES" sz="1200" b="1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Nisbah</a:t>
            </a:r>
            <a:r>
              <a:rPr lang="es-ES" sz="1200" b="1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ES" sz="1200" b="1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adalah</a:t>
            </a:r>
            <a:r>
              <a:rPr lang="es-E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r>
              <a:rPr lang="es-ES" dirty="0" err="1"/>
              <a:t>rasio</a:t>
            </a:r>
            <a:r>
              <a:rPr lang="es-ES" dirty="0"/>
              <a:t> </a:t>
            </a:r>
            <a:r>
              <a:rPr lang="es-ES" dirty="0" err="1"/>
              <a:t>atau</a:t>
            </a:r>
            <a:r>
              <a:rPr lang="es-ES" dirty="0"/>
              <a:t> </a:t>
            </a:r>
            <a:r>
              <a:rPr lang="es-ES" dirty="0" err="1"/>
              <a:t>persentase</a:t>
            </a:r>
            <a:r>
              <a:rPr lang="es-ES" dirty="0"/>
              <a:t> </a:t>
            </a:r>
            <a:r>
              <a:rPr lang="es-ES" dirty="0" err="1"/>
              <a:t>pembagian</a:t>
            </a:r>
            <a:r>
              <a:rPr lang="es-ES" dirty="0"/>
              <a:t> </a:t>
            </a:r>
            <a:r>
              <a:rPr lang="es-ES" dirty="0" err="1"/>
              <a:t>keuntungan</a:t>
            </a:r>
            <a:r>
              <a:rPr lang="es-ES" dirty="0"/>
              <a:t> antara </a:t>
            </a:r>
            <a:r>
              <a:rPr lang="es-ES" dirty="0" err="1"/>
              <a:t>bank</a:t>
            </a:r>
            <a:r>
              <a:rPr lang="es-ES" dirty="0"/>
              <a:t> </a:t>
            </a:r>
            <a:r>
              <a:rPr lang="es-ES" dirty="0" err="1"/>
              <a:t>syariah</a:t>
            </a:r>
            <a:r>
              <a:rPr lang="es-ES" dirty="0"/>
              <a:t> dan </a:t>
            </a:r>
            <a:r>
              <a:rPr lang="es-ES" dirty="0" err="1"/>
              <a:t>nasabah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658991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699751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511046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894746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15594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648759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endParaRPr lang="en-ID" sz="18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461836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752478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257973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743600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027656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938863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8252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en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HKB23407:</a:t>
            </a: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HUKUM PERIKATAN – HUKUM PERIKATAN ISLAM</a:t>
            </a: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en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HKB23407:</a:t>
            </a: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HUKUM PERIKATAN – HUKUM PERIKATAN ISLAM</a:t>
            </a: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7E5F97AF-CD45-40DE-9BCE-3C60148170F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4BD782C2-0B6B-41B6-B032-B4AAE7AFA99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1605E9BE-0D9A-4E76-8D6C-56DE4E94803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0" r:id="rId3"/>
    <p:sldLayoutId id="2147483652" r:id="rId4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6" Type="http://schemas.openxmlformats.org/officeDocument/2006/relationships/comments" Target="../comments/comment1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2571744"/>
            <a:ext cx="9144000" cy="124649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900" b="1" dirty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HUKUM PERIKATAN ISLAM</a:t>
            </a:r>
            <a:endParaRPr lang="id-ID" sz="3900" b="1" dirty="0"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ctr"/>
            <a:r>
              <a:rPr lang="id-ID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PERTEMUAN KE </a:t>
            </a:r>
            <a:r>
              <a:rPr lang="en-US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13</a:t>
            </a:r>
            <a:endParaRPr lang="en-US" sz="360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pic>
        <p:nvPicPr>
          <p:cNvPr id="5" name="Picture 4" descr="D:\!!!DATA RETNO_QAC\ARSIP Internal Memo\LOGO IM.png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9" t="15303" r="72530" b="16026"/>
          <a:stretch>
            <a:fillRect/>
          </a:stretch>
        </p:blipFill>
        <p:spPr bwMode="auto">
          <a:xfrm>
            <a:off x="7812360" y="60608"/>
            <a:ext cx="1276350" cy="128016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 thruBlk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Rukun yang Membentuk Akad</a:t>
            </a: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l">
              <a:buFont typeface="+mj-lt"/>
              <a:buAutoNum type="arabicPeriod" startAt="3"/>
            </a:pPr>
            <a:r>
              <a:rPr lang="en-US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Para </a:t>
            </a:r>
            <a:r>
              <a:rPr lang="en-US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</a:t>
            </a:r>
            <a:r>
              <a:rPr lang="en-US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Melaksanakan</a:t>
            </a:r>
            <a:r>
              <a:rPr lang="en-US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Kontrak</a:t>
            </a:r>
            <a:endParaRPr lang="en-US" sz="24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Subjek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berupa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manusia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badan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Islam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semua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orang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melaksanakan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sendiri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kewajibannya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yaitu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orang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yg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cakap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</a:t>
            </a:r>
          </a:p>
          <a:p>
            <a:pPr marL="457200" indent="-457200" algn="l">
              <a:buAutoNum type="alphaLcPeriod"/>
            </a:pP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Anak yang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belum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dewasa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/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masih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dibawah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umur</a:t>
            </a:r>
            <a:endParaRPr lang="en-US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l">
              <a:buAutoNum type="alphaLcPeriod"/>
            </a:pP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Orang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yg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tdk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sehat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akalnya</a:t>
            </a:r>
            <a:endParaRPr lang="en-US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l">
              <a:buAutoNum type="alphaLcPeriod"/>
            </a:pP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Orang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yg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selalu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membuat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mubazir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hidupnya</a:t>
            </a:r>
            <a:endParaRPr lang="en-US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7126195"/>
      </p:ext>
    </p:extLst>
  </p:cSld>
  <p:clrMapOvr>
    <a:masterClrMapping/>
  </p:clrMapOvr>
  <p:transition spd="slow">
    <p:fade thruBlk="1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Asas-asas Hukum Perikatan Islam</a:t>
            </a: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AutoNum type="arabicPeriod"/>
            </a:pP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Kebebasan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: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sama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freedom of contract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Tanpa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adanya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paksaan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ancaman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kekhilafan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tetap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mematuhi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ketentuan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syariat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islam</a:t>
            </a:r>
            <a:endParaRPr lang="en-US" sz="20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l">
              <a:buAutoNum type="arabicPeriod"/>
            </a:pPr>
            <a:r>
              <a:rPr lang="en-ID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Persamaan</a:t>
            </a:r>
            <a:r>
              <a:rPr lang="en-ID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ID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Kesetaraan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: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adanya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kedudukan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yg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seimbang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antara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para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Sehingga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menentukan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term and condition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suatu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akad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/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perjanjian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para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mempunyai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pendapat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seimbang</a:t>
            </a:r>
            <a:endParaRPr lang="en-ID" sz="20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l">
              <a:buAutoNum type="arabicPeriod"/>
            </a:pPr>
            <a:r>
              <a:rPr lang="en-ID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Keadilan</a:t>
            </a:r>
            <a:r>
              <a:rPr lang="en-ID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menuntut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kepada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para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utk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berlaku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adil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antar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sesame</a:t>
            </a:r>
          </a:p>
          <a:p>
            <a:pPr marL="457200" indent="-457200" algn="l">
              <a:buAutoNum type="arabicPeriod"/>
            </a:pPr>
            <a:r>
              <a:rPr lang="en-ID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Kerelaan</a:t>
            </a:r>
            <a:r>
              <a:rPr lang="en-ID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dimaksudkan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sebagai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kesepakatan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para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bebas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unsur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paksaan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ancaman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maupun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penipuan</a:t>
            </a:r>
            <a:endParaRPr lang="en-ID" sz="20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l">
              <a:buAutoNum type="arabicPeriod"/>
            </a:pPr>
            <a:r>
              <a:rPr lang="en-ID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Kebenaran</a:t>
            </a:r>
            <a:r>
              <a:rPr lang="en-ID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ID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Kejujuran</a:t>
            </a:r>
            <a:r>
              <a:rPr lang="en-ID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Setiap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ketidakjujuran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kebohongan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terjadi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suatu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perjanjian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memberikan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hak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kepada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lainnya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menghentikan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ataupun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membatalkan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perjanjian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tersebut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457200" indent="-457200" algn="l">
              <a:buAutoNum type="arabicPeriod"/>
            </a:pPr>
            <a:r>
              <a:rPr lang="en-ID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Tertulis</a:t>
            </a:r>
            <a:r>
              <a:rPr lang="en-ID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setiap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perjanjian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hendaknya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dibuat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secara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tertulis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adalah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berkaitan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kepentingan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pembuktian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jika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terjadi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sengketa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kemudian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hari</a:t>
            </a:r>
            <a:endParaRPr lang="en-ID" sz="20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29903252"/>
      </p:ext>
    </p:extLst>
  </p:cSld>
  <p:clrMapOvr>
    <a:masterClrMapping/>
  </p:clrMapOvr>
  <p:transition spd="slow">
    <p:fade thruBlk="1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Perikatan Islam Menurut Bentuk Transaksinya</a:t>
            </a: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AutoNum type="arabicPeriod"/>
            </a:pP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Jual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beli</a:t>
            </a:r>
            <a:endParaRPr lang="en-US" sz="20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l">
              <a:buAutoNum type="arabicPeriod"/>
            </a:pPr>
            <a:r>
              <a:rPr lang="en-US" sz="2000" b="1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Syirkah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sv-SE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kerjasama antara dua orang atau lebih dalam bentuk barang modal/jasa</a:t>
            </a:r>
            <a:endParaRPr lang="en-US" sz="2000" i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l">
              <a:buAutoNum type="arabicPeriod"/>
            </a:pPr>
            <a:r>
              <a:rPr lang="en-US" sz="2000" b="1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Mudharabah</a:t>
            </a:r>
            <a:r>
              <a:rPr lang="en-US" sz="2000" b="1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sv-SE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kerjasama dengan pembagian keuntungan berdasarkan nisbah yg diisepakati</a:t>
            </a:r>
            <a:endParaRPr lang="en-US" sz="2000" i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l">
              <a:buAutoNum type="arabicPeriod"/>
            </a:pPr>
            <a:r>
              <a:rPr lang="en-US" sz="2000" b="1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Muzaraah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kerjasama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memanfaatkan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lahan</a:t>
            </a:r>
            <a:endParaRPr lang="en-US" sz="2000" i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l">
              <a:buAutoNum type="arabicPeriod"/>
            </a:pPr>
            <a:r>
              <a:rPr lang="en-US" sz="2000" b="1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Murabahah</a:t>
            </a:r>
            <a:r>
              <a:rPr lang="en-US" sz="20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pembiayaan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dgn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menetapkan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harga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produksi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keuntungan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ditetapkan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bersama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pengembaliannya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dilakukan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secara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tunai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angsur</a:t>
            </a:r>
            <a:endParaRPr lang="en-US" sz="2000" i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l">
              <a:buAutoNum type="arabicPeriod"/>
            </a:pPr>
            <a:r>
              <a:rPr lang="en-US" sz="2000" b="1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Ijarah 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sv-SE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sewa barang dalam jangka waktu tertentu dengan pembayaran</a:t>
            </a:r>
          </a:p>
          <a:p>
            <a:pPr marL="457200" indent="-457200" algn="l">
              <a:buAutoNum type="arabicPeriod"/>
            </a:pPr>
            <a:r>
              <a:rPr lang="sv-SE" sz="2000" b="1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Rahn </a:t>
            </a:r>
            <a:r>
              <a:rPr lang="sv-SE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penguasaan barang milik peminjam oleh pemberi pinjaman sebagai jaminan (gadai)</a:t>
            </a:r>
            <a:endParaRPr lang="en-US" sz="2000" i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l">
              <a:buAutoNum type="arabicPeriod"/>
            </a:pPr>
            <a:endParaRPr lang="en-ID" sz="20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28354749"/>
      </p:ext>
    </p:extLst>
  </p:cSld>
  <p:clrMapOvr>
    <a:masterClrMapping/>
  </p:clrMapOvr>
  <p:transition spd="slow">
    <p:fade thruBlk="1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Perikatan Islam Menurut Bentuk Transaksinya</a:t>
            </a: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Font typeface="+mj-lt"/>
              <a:buAutoNum type="arabicPeriod" startAt="8"/>
            </a:pPr>
            <a:r>
              <a:rPr lang="en-US" sz="2000" b="1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Istisna</a:t>
            </a:r>
            <a:r>
              <a:rPr lang="en-US" sz="2000" b="1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: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jual-beli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barang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jasa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bentuk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pemesanan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kriteria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persyaratan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tertentu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disepakati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</a:p>
          <a:p>
            <a:pPr marL="457200" indent="-457200" algn="l">
              <a:buFont typeface="+mj-lt"/>
              <a:buAutoNum type="arabicPeriod" startAt="8"/>
            </a:pPr>
            <a:r>
              <a:rPr lang="en-US" sz="2000" b="1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Kafalah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j</a:t>
            </a:r>
            <a:r>
              <a:rPr lang="sv-SE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aminan atau garansi yang diberikan oleh penjamin kepada pihak ketiga/pemberi pinjaman untuk memenuhi kewajiban pihak kedua/peminjam</a:t>
            </a:r>
            <a:endParaRPr lang="en-US" sz="2000" i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l">
              <a:buAutoNum type="arabicPeriod" startAt="8"/>
            </a:pPr>
            <a:r>
              <a:rPr lang="en-US" sz="2000" b="1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Hawalah</a:t>
            </a:r>
            <a:r>
              <a:rPr lang="en-US" sz="2000" b="1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sv-SE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pengalihan utang</a:t>
            </a:r>
            <a:endParaRPr lang="en-US" sz="2000" i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l">
              <a:buAutoNum type="arabicPeriod" startAt="8"/>
            </a:pPr>
            <a:r>
              <a:rPr lang="en-US" sz="2000" b="1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Wadi’ah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penitipan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dana</a:t>
            </a:r>
            <a:endParaRPr lang="en-US" sz="2000" i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l">
              <a:buAutoNum type="arabicPeriod" startAt="8"/>
            </a:pPr>
            <a:r>
              <a:rPr lang="en-US" sz="2000" b="1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Wakalah</a:t>
            </a:r>
            <a:r>
              <a:rPr lang="en-US" sz="2000" b="1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pemberian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kuasa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utk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mengerjakan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sesuatu</a:t>
            </a:r>
            <a:endParaRPr lang="en-ID" sz="20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60026176"/>
      </p:ext>
    </p:extLst>
  </p:cSld>
  <p:clrMapOvr>
    <a:masterClrMapping/>
  </p:clrMapOvr>
  <p:transition spd="slow">
    <p:fade thruBlk="1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Berakhirnya Perikatan dalam Islam</a:t>
            </a: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Suatu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akad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dianggap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berakhir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apabila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telah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tercapai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tujuannya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.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Selain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itu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ada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sebab-sebab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lain (</a:t>
            </a:r>
            <a:r>
              <a:rPr lang="en-US" sz="2000" i="1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fasakh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):</a:t>
            </a:r>
          </a:p>
          <a:p>
            <a:pPr marL="457200" indent="-457200" algn="l">
              <a:buAutoNum type="arabicPeriod"/>
            </a:pP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Adanya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hal-hal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dilarang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cth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objek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akad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diketahui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hasil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yg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tdk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halal</a:t>
            </a:r>
          </a:p>
          <a:p>
            <a:pPr marL="457200" indent="-457200" algn="l">
              <a:buAutoNum type="arabicPeriod"/>
            </a:pPr>
            <a:r>
              <a:rPr lang="sv-SE" sz="20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Pembeli memilih untuk membatalkan jual beli karena sebab-sebab tertentu dalam, spt ditemukan ada yg tdk sesuai pd barang yg dibeli (barang cacat)</a:t>
            </a:r>
          </a:p>
          <a:p>
            <a:pPr marL="457200" indent="-457200" algn="l">
              <a:buAutoNum type="arabicPeriod"/>
            </a:pP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Salah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satu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pihak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membatalkan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akad</a:t>
            </a:r>
            <a:endParaRPr lang="en-ID" sz="2000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l">
              <a:buAutoNum type="arabicPeriod"/>
            </a:pP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Kewajiban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ditimbulkan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oleh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adanya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akad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dipenuhi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oleh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pihak-pihak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bersangkutan</a:t>
            </a:r>
            <a:endParaRPr lang="en-ID" sz="2000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l">
              <a:buAutoNum type="arabicPeriod"/>
            </a:pP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Habis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jangka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waktunya</a:t>
            </a:r>
            <a:endParaRPr lang="en-ID" sz="2000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65090058"/>
      </p:ext>
    </p:extLst>
  </p:cSld>
  <p:clrMapOvr>
    <a:masterClrMapping/>
  </p:clrMapOvr>
  <p:transition spd="slow">
    <p:fade thruBlk="1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Berakhirnya Perikatan dalam Islam</a:t>
            </a: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Suatu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akad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dianggap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berakhir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apabila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telah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tercapai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tujuannya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.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Selain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itu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ada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sebab-sebab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lain :</a:t>
            </a:r>
          </a:p>
          <a:p>
            <a:pPr marL="457200" indent="-457200" algn="l">
              <a:buFont typeface="+mj-lt"/>
              <a:buAutoNum type="arabicPeriod" startAt="6"/>
            </a:pP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mendapat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izin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pihak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berwenang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457200" indent="-457200" algn="l">
              <a:buFont typeface="+mj-lt"/>
              <a:buAutoNum type="arabicPeriod" startAt="6"/>
            </a:pP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Kematian</a:t>
            </a:r>
            <a:endParaRPr lang="en-ID" sz="2000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l">
              <a:buFont typeface="+mj-lt"/>
              <a:buAutoNum type="arabicPeriod" startAt="6"/>
            </a:pP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Adanya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pembayaran</a:t>
            </a:r>
            <a:endParaRPr lang="en-ID" sz="2000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l">
              <a:buFont typeface="+mj-lt"/>
              <a:buAutoNum type="arabicPeriod" startAt="6"/>
            </a:pP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Hapusnya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hilangnya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barang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dimaksudkan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akad</a:t>
            </a:r>
            <a:endParaRPr lang="en-ID" sz="2000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89855164"/>
      </p:ext>
    </p:extLst>
  </p:cSld>
  <p:clrMapOvr>
    <a:masterClrMapping/>
  </p:clrMapOvr>
  <p:transition spd="slow">
    <p:fade thruBlk="1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Perbedaan Perikatan Islam dengan Perikatan Umum</a:t>
            </a: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fi-FI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Perikatan dalam Islam sangat memperhatikan objek akadnya seperti yang disebutkan sebelumnya, yaitu apakah zat suatu benda itu halal atau haram.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fi-FI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Hal tsb sangat mempengaruhi sahnya suatu perikatan, perjanjian, atau akad.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fi-FI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 hanya zatnya, sumber pendapatan akad tersebut perlu dipertanyakan berasal dari mana. Hal ini jarang terjadi dalam perikatan umum. Kalaupun ada hanya sebatas menanyakan saja, tidak diproses lebih lanjut.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fi-FI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Perbedaan lain yaitu perikatan islam tidak memakai sistem bunga pada suatu transaksi, seperti halnya dalam perikatan umum. 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fi-FI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Bunga = riba. Dalam perikatan Islam, yang dikenal hanyalah keutungan yang disepakati.</a:t>
            </a:r>
          </a:p>
        </p:txBody>
      </p:sp>
    </p:spTree>
    <p:extLst>
      <p:ext uri="{BB962C8B-B14F-4D97-AF65-F5344CB8AC3E}">
        <p14:creationId xmlns:p14="http://schemas.microsoft.com/office/powerpoint/2010/main" val="2576463544"/>
      </p:ext>
    </p:extLst>
  </p:cSld>
  <p:clrMapOvr>
    <a:masterClrMapping/>
  </p:clrMapOvr>
  <p:transition spd="slow">
    <p:fade thruBlk="1"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b="1"/>
              <a:t>	</a:t>
            </a:r>
          </a:p>
          <a:p>
            <a:endParaRPr lang="en-US" sz="4000" b="1"/>
          </a:p>
          <a:p>
            <a:endParaRPr lang="id-ID" sz="2400" b="1">
              <a:sym typeface="Wingdings" panose="05000000000000000000" pitchFamily="2" charset="2"/>
            </a:endParaRPr>
          </a:p>
          <a:p>
            <a:r>
              <a:rPr lang="id-ID" sz="4000" b="1">
                <a:sym typeface="Wingdings" panose="05000000000000000000" pitchFamily="2" charset="2"/>
              </a:rPr>
              <a:t> </a:t>
            </a:r>
            <a:r>
              <a:rPr lang="en-US" sz="4000" b="1"/>
              <a:t>END</a:t>
            </a:r>
            <a:r>
              <a:rPr lang="id-ID" sz="4000" b="1"/>
              <a:t> </a:t>
            </a:r>
            <a:r>
              <a:rPr lang="id-ID" sz="4000" b="1">
                <a:sym typeface="Wingdings" panose="05000000000000000000" pitchFamily="2" charset="2"/>
              </a:rPr>
              <a:t></a:t>
            </a: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383296963"/>
      </p:ext>
    </p:extLst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Indonesia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mengenal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3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macam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sistem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mengatur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masalah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perjanjian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yaitu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</a:t>
            </a:r>
          </a:p>
          <a:p>
            <a:pPr marL="457200" indent="-457200" algn="l">
              <a:buAutoNum type="alphaLcPeriod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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mendasarkan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pada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perasaan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kekeluargaan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kerukunan</a:t>
            </a:r>
            <a:endParaRPr lang="en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l">
              <a:buAutoNum type="alphaLcPeriod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perdata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barat 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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mendasarkan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pada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prinsip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kebebasan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berkontrak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/ freedom of contract </a:t>
            </a:r>
          </a:p>
          <a:p>
            <a:pPr marL="457200" indent="-457200" algn="l">
              <a:buAutoNum type="alphaLcPeriod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islam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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memegang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peranan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penting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bagi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masyarakat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Indonesia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yg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mayoritas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beragama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Islam</a:t>
            </a:r>
            <a:endParaRPr lang="en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endParaRPr lang="en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Ketiganya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berlaku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masyarakat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beriringan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en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0146010"/>
      </p:ext>
    </p:extLst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endParaRPr kumimoji="0" lang="id-ID" sz="3200" b="1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196752"/>
            <a:ext cx="8229600" cy="492941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ID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KARAKTERISTIK PERIKATAN ISLAM</a:t>
            </a:r>
          </a:p>
          <a:p>
            <a:pPr algn="just"/>
            <a:r>
              <a:rPr lang="en-ID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Ciri</a:t>
            </a:r>
            <a:r>
              <a:rPr lang="en-ID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utama</a:t>
            </a:r>
            <a:r>
              <a:rPr lang="en-ID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perikatan</a:t>
            </a:r>
            <a:r>
              <a:rPr lang="en-ID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Islam </a:t>
            </a:r>
            <a:r>
              <a:rPr lang="en-ID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adalah</a:t>
            </a:r>
            <a:r>
              <a:rPr lang="en-ID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sifat</a:t>
            </a:r>
            <a:r>
              <a:rPr lang="en-ID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religius</a:t>
            </a:r>
            <a:r>
              <a:rPr lang="en-ID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–</a:t>
            </a:r>
            <a:r>
              <a:rPr lang="en-ID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transendental</a:t>
            </a:r>
            <a:r>
              <a:rPr lang="en-ID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yaitu</a:t>
            </a:r>
            <a:r>
              <a:rPr lang="en-ID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</a:t>
            </a:r>
          </a:p>
          <a:p>
            <a:pPr marL="457200" indent="-457200" algn="just">
              <a:buAutoNum type="arabicPeriod"/>
            </a:pPr>
            <a:r>
              <a:rPr lang="en-ID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ID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hanya</a:t>
            </a:r>
            <a:r>
              <a:rPr lang="en-ID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mengatur</a:t>
            </a:r>
            <a:r>
              <a:rPr lang="en-ID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aspek</a:t>
            </a:r>
            <a:r>
              <a:rPr lang="en-ID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keperdataan</a:t>
            </a:r>
            <a:endParaRPr lang="en-ID" sz="24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just">
              <a:buAutoNum type="arabicPeriod"/>
            </a:pPr>
            <a:r>
              <a:rPr lang="en-ID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Mengandung</a:t>
            </a:r>
            <a:r>
              <a:rPr lang="en-ID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unsur</a:t>
            </a:r>
            <a:r>
              <a:rPr lang="en-ID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kepatuhan</a:t>
            </a:r>
            <a:r>
              <a:rPr lang="en-ID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menjalankan</a:t>
            </a:r>
            <a:r>
              <a:rPr lang="en-ID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syariat</a:t>
            </a:r>
            <a:r>
              <a:rPr lang="en-ID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Islam</a:t>
            </a:r>
          </a:p>
          <a:p>
            <a:pPr marL="457200" indent="-457200" algn="just">
              <a:buAutoNum type="arabicPeriod"/>
            </a:pPr>
            <a:r>
              <a:rPr lang="en-ID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Bertujuan</a:t>
            </a:r>
            <a:r>
              <a:rPr lang="en-ID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mencapai</a:t>
            </a:r>
            <a:r>
              <a:rPr lang="en-ID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keadilan</a:t>
            </a:r>
            <a:r>
              <a:rPr lang="en-ID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dunia dan </a:t>
            </a:r>
            <a:r>
              <a:rPr lang="en-ID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akhirat</a:t>
            </a:r>
            <a:endParaRPr lang="en-ID" sz="24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just"/>
            <a:endParaRPr lang="en-ID" sz="24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just"/>
            <a:r>
              <a:rPr lang="en-ID" sz="2400" b="1" dirty="0">
                <a:solidFill>
                  <a:srgbClr val="FF0000"/>
                </a:solidFill>
                <a:highlight>
                  <a:srgbClr val="FFFF00"/>
                </a:highlight>
                <a:latin typeface="Cambria" panose="02040503050406030204" pitchFamily="18" charset="0"/>
                <a:cs typeface="Arial" panose="020B0604020202020204" pitchFamily="34" charset="0"/>
              </a:rPr>
              <a:t>➡ </a:t>
            </a:r>
            <a:r>
              <a:rPr lang="en-ID" sz="2400" b="1" dirty="0" err="1">
                <a:solidFill>
                  <a:srgbClr val="FF0000"/>
                </a:solidFill>
                <a:highlight>
                  <a:srgbClr val="FFFF00"/>
                </a:highlight>
                <a:latin typeface="Cambria" panose="02040503050406030204" pitchFamily="18" charset="0"/>
                <a:cs typeface="Arial" panose="020B0604020202020204" pitchFamily="34" charset="0"/>
              </a:rPr>
              <a:t>Substansi</a:t>
            </a:r>
            <a:r>
              <a:rPr lang="en-ID" sz="2400" b="1" dirty="0">
                <a:solidFill>
                  <a:srgbClr val="FF0000"/>
                </a:solidFill>
                <a:highlight>
                  <a:srgbClr val="FFFF00"/>
                </a:highlight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b="1" dirty="0" err="1">
                <a:solidFill>
                  <a:srgbClr val="FF0000"/>
                </a:solidFill>
                <a:highlight>
                  <a:srgbClr val="FFFF00"/>
                </a:highlight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400" b="1" dirty="0">
                <a:solidFill>
                  <a:srgbClr val="FF0000"/>
                </a:solidFill>
                <a:highlight>
                  <a:srgbClr val="FFFF00"/>
                </a:highlight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b="1" dirty="0" err="1">
                <a:solidFill>
                  <a:srgbClr val="FF0000"/>
                </a:solidFill>
                <a:highlight>
                  <a:srgbClr val="FFFF00"/>
                </a:highlight>
                <a:latin typeface="Cambria" panose="02040503050406030204" pitchFamily="18" charset="0"/>
                <a:cs typeface="Arial" panose="020B0604020202020204" pitchFamily="34" charset="0"/>
              </a:rPr>
              <a:t>perikatan</a:t>
            </a:r>
            <a:r>
              <a:rPr lang="en-ID" sz="2400" b="1" dirty="0">
                <a:solidFill>
                  <a:srgbClr val="FF0000"/>
                </a:solidFill>
                <a:highlight>
                  <a:srgbClr val="FFFF00"/>
                </a:highlight>
                <a:latin typeface="Cambria" panose="02040503050406030204" pitchFamily="18" charset="0"/>
                <a:cs typeface="Arial" panose="020B0604020202020204" pitchFamily="34" charset="0"/>
              </a:rPr>
              <a:t> Islam </a:t>
            </a:r>
            <a:r>
              <a:rPr lang="en-ID" sz="2400" b="1" dirty="0" err="1">
                <a:solidFill>
                  <a:srgbClr val="FF0000"/>
                </a:solidFill>
                <a:highlight>
                  <a:srgbClr val="FFFF00"/>
                </a:highlight>
                <a:latin typeface="Cambria" panose="02040503050406030204" pitchFamily="18" charset="0"/>
                <a:cs typeface="Arial" panose="020B0604020202020204" pitchFamily="34" charset="0"/>
              </a:rPr>
              <a:t>lebih</a:t>
            </a:r>
            <a:r>
              <a:rPr lang="en-ID" sz="2400" b="1" dirty="0">
                <a:solidFill>
                  <a:srgbClr val="FF0000"/>
                </a:solidFill>
                <a:highlight>
                  <a:srgbClr val="FFFF00"/>
                </a:highlight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b="1" dirty="0" err="1">
                <a:solidFill>
                  <a:srgbClr val="FF0000"/>
                </a:solidFill>
                <a:highlight>
                  <a:srgbClr val="FFFF00"/>
                </a:highlight>
                <a:latin typeface="Cambria" panose="02040503050406030204" pitchFamily="18" charset="0"/>
                <a:cs typeface="Arial" panose="020B0604020202020204" pitchFamily="34" charset="0"/>
              </a:rPr>
              <a:t>luas</a:t>
            </a:r>
            <a:r>
              <a:rPr lang="en-ID" sz="2400" b="1" dirty="0">
                <a:solidFill>
                  <a:srgbClr val="FF0000"/>
                </a:solidFill>
                <a:highlight>
                  <a:srgbClr val="FFFF00"/>
                </a:highlight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b="1" dirty="0" err="1">
                <a:solidFill>
                  <a:srgbClr val="FF0000"/>
                </a:solidFill>
                <a:highlight>
                  <a:srgbClr val="FFFF00"/>
                </a:highlight>
                <a:latin typeface="Cambria" panose="02040503050406030204" pitchFamily="18" charset="0"/>
                <a:cs typeface="Arial" panose="020B0604020202020204" pitchFamily="34" charset="0"/>
              </a:rPr>
              <a:t>dibanding</a:t>
            </a:r>
            <a:r>
              <a:rPr lang="en-ID" sz="2400" b="1" dirty="0">
                <a:solidFill>
                  <a:srgbClr val="FF0000"/>
                </a:solidFill>
                <a:highlight>
                  <a:srgbClr val="FFFF00"/>
                </a:highlight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b="1" dirty="0" err="1">
                <a:solidFill>
                  <a:srgbClr val="FF0000"/>
                </a:solidFill>
                <a:highlight>
                  <a:srgbClr val="FFFF00"/>
                </a:highlight>
                <a:latin typeface="Cambria" panose="02040503050406030204" pitchFamily="18" charset="0"/>
                <a:cs typeface="Arial" panose="020B0604020202020204" pitchFamily="34" charset="0"/>
              </a:rPr>
              <a:t>perikatan</a:t>
            </a:r>
            <a:r>
              <a:rPr lang="en-ID" sz="2400" b="1" dirty="0">
                <a:solidFill>
                  <a:srgbClr val="FF0000"/>
                </a:solidFill>
                <a:highlight>
                  <a:srgbClr val="FFFF00"/>
                </a:highlight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b="1" dirty="0" err="1">
                <a:solidFill>
                  <a:srgbClr val="FF0000"/>
                </a:solidFill>
                <a:highlight>
                  <a:srgbClr val="FFFF00"/>
                </a:highlight>
                <a:latin typeface="Cambria" panose="02040503050406030204" pitchFamily="18" charset="0"/>
                <a:cs typeface="Arial" panose="020B0604020202020204" pitchFamily="34" charset="0"/>
              </a:rPr>
              <a:t>perdata</a:t>
            </a:r>
            <a:r>
              <a:rPr lang="en-ID" sz="2400" b="1" dirty="0">
                <a:solidFill>
                  <a:srgbClr val="FF0000"/>
                </a:solidFill>
                <a:highlight>
                  <a:srgbClr val="FFFF00"/>
                </a:highlight>
                <a:latin typeface="Cambria" panose="02040503050406030204" pitchFamily="18" charset="0"/>
                <a:cs typeface="Arial" panose="020B0604020202020204" pitchFamily="34" charset="0"/>
              </a:rPr>
              <a:t> Barat.</a:t>
            </a:r>
          </a:p>
        </p:txBody>
      </p:sp>
    </p:spTree>
    <p:extLst>
      <p:ext uri="{BB962C8B-B14F-4D97-AF65-F5344CB8AC3E}">
        <p14:creationId xmlns:p14="http://schemas.microsoft.com/office/powerpoint/2010/main" val="353530025"/>
      </p:ext>
    </p:extLst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DFEA61E0-B284-4ED7-ABB3-1239E73FA38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23528" y="1124744"/>
            <a:ext cx="8712968" cy="4514056"/>
          </a:xfrm>
        </p:spPr>
        <p:txBody>
          <a:bodyPr>
            <a:normAutofit/>
          </a:bodyPr>
          <a:lstStyle/>
          <a:p>
            <a:r>
              <a:rPr lang="en-ID" dirty="0">
                <a:solidFill>
                  <a:schemeClr val="tx1"/>
                </a:solidFill>
              </a:rPr>
              <a:t>PERIKATAN ISLAM DAN AKAD</a:t>
            </a:r>
          </a:p>
          <a:p>
            <a:pPr algn="just"/>
            <a:r>
              <a:rPr lang="en-ID" dirty="0" err="1">
                <a:solidFill>
                  <a:schemeClr val="tx1"/>
                </a:solidFill>
              </a:rPr>
              <a:t>Dalam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perspektif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hukum</a:t>
            </a:r>
            <a:r>
              <a:rPr lang="en-ID" dirty="0">
                <a:solidFill>
                  <a:schemeClr val="tx1"/>
                </a:solidFill>
              </a:rPr>
              <a:t> Islam:</a:t>
            </a:r>
          </a:p>
          <a:p>
            <a:pPr algn="just"/>
            <a:r>
              <a:rPr lang="en-ID" b="1" dirty="0" err="1">
                <a:solidFill>
                  <a:schemeClr val="tx1"/>
                </a:solidFill>
              </a:rPr>
              <a:t>Perikatan</a:t>
            </a:r>
            <a:r>
              <a:rPr lang="en-ID" b="1" dirty="0">
                <a:solidFill>
                  <a:schemeClr val="tx1"/>
                </a:solidFill>
              </a:rPr>
              <a:t> ≈ </a:t>
            </a:r>
            <a:r>
              <a:rPr lang="en-ID" b="1" dirty="0" err="1">
                <a:solidFill>
                  <a:schemeClr val="tx1"/>
                </a:solidFill>
              </a:rPr>
              <a:t>Akad</a:t>
            </a:r>
            <a:endParaRPr lang="en-ID" dirty="0">
              <a:solidFill>
                <a:schemeClr val="tx1"/>
              </a:solidFill>
            </a:endParaRPr>
          </a:p>
          <a:p>
            <a:pPr algn="just"/>
            <a:r>
              <a:rPr lang="en-ID" dirty="0" err="1">
                <a:solidFill>
                  <a:schemeClr val="tx1"/>
                </a:solidFill>
              </a:rPr>
              <a:t>Akad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menimbulkan</a:t>
            </a:r>
            <a:r>
              <a:rPr lang="en-ID" dirty="0">
                <a:solidFill>
                  <a:schemeClr val="tx1"/>
                </a:solidFill>
              </a:rPr>
              <a:t>:</a:t>
            </a:r>
          </a:p>
          <a:p>
            <a:pPr lvl="1" algn="just"/>
            <a:r>
              <a:rPr lang="en-ID" dirty="0" err="1">
                <a:solidFill>
                  <a:schemeClr val="tx1"/>
                </a:solidFill>
              </a:rPr>
              <a:t>Hak</a:t>
            </a:r>
            <a:endParaRPr lang="en-ID" dirty="0">
              <a:solidFill>
                <a:schemeClr val="tx1"/>
              </a:solidFill>
            </a:endParaRPr>
          </a:p>
          <a:p>
            <a:pPr lvl="1" algn="just"/>
            <a:r>
              <a:rPr lang="en-ID" dirty="0" err="1">
                <a:solidFill>
                  <a:schemeClr val="tx1"/>
                </a:solidFill>
              </a:rPr>
              <a:t>Kewajiban</a:t>
            </a:r>
            <a:endParaRPr lang="en-ID" dirty="0">
              <a:solidFill>
                <a:schemeClr val="tx1"/>
              </a:solidFill>
            </a:endParaRPr>
          </a:p>
          <a:p>
            <a:pPr lvl="1" algn="just"/>
            <a:r>
              <a:rPr lang="en-ID" dirty="0" err="1">
                <a:solidFill>
                  <a:schemeClr val="tx1"/>
                </a:solidFill>
              </a:rPr>
              <a:t>Prestasi</a:t>
            </a:r>
            <a:r>
              <a:rPr lang="en-ID" dirty="0">
                <a:solidFill>
                  <a:schemeClr val="tx1"/>
                </a:solidFill>
              </a:rPr>
              <a:t> yang </a:t>
            </a:r>
            <a:r>
              <a:rPr lang="en-ID" dirty="0" err="1">
                <a:solidFill>
                  <a:schemeClr val="tx1"/>
                </a:solidFill>
              </a:rPr>
              <a:t>harus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dipenuhi</a:t>
            </a:r>
            <a:r>
              <a:rPr lang="en-ID" dirty="0">
                <a:solidFill>
                  <a:schemeClr val="tx1"/>
                </a:solidFill>
              </a:rPr>
              <a:t> para </a:t>
            </a:r>
            <a:r>
              <a:rPr lang="en-ID" dirty="0" err="1">
                <a:solidFill>
                  <a:schemeClr val="tx1"/>
                </a:solidFill>
              </a:rPr>
              <a:t>pihak</a:t>
            </a:r>
            <a:endParaRPr lang="en-ID" dirty="0">
              <a:solidFill>
                <a:schemeClr val="tx1"/>
              </a:solidFill>
            </a:endParaRPr>
          </a:p>
          <a:p>
            <a:pPr algn="just"/>
            <a:r>
              <a:rPr lang="en-ID" dirty="0">
                <a:solidFill>
                  <a:schemeClr val="tx1"/>
                </a:solidFill>
              </a:rPr>
              <a:t>➡ </a:t>
            </a:r>
            <a:r>
              <a:rPr lang="en-ID" dirty="0" err="1">
                <a:solidFill>
                  <a:schemeClr val="tx1"/>
                </a:solidFill>
              </a:rPr>
              <a:t>Akad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melibatkan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b="1" dirty="0">
                <a:solidFill>
                  <a:schemeClr val="tx1"/>
                </a:solidFill>
              </a:rPr>
              <a:t>minimal </a:t>
            </a:r>
            <a:r>
              <a:rPr lang="en-ID" b="1" dirty="0" err="1">
                <a:solidFill>
                  <a:schemeClr val="tx1"/>
                </a:solidFill>
              </a:rPr>
              <a:t>dua</a:t>
            </a:r>
            <a:r>
              <a:rPr lang="en-ID" b="1" dirty="0">
                <a:solidFill>
                  <a:schemeClr val="tx1"/>
                </a:solidFill>
              </a:rPr>
              <a:t> </a:t>
            </a:r>
            <a:r>
              <a:rPr lang="en-ID" b="1" dirty="0" err="1">
                <a:solidFill>
                  <a:schemeClr val="tx1"/>
                </a:solidFill>
              </a:rPr>
              <a:t>pihak</a:t>
            </a:r>
            <a:r>
              <a:rPr lang="en-ID" dirty="0">
                <a:solidFill>
                  <a:schemeClr val="tx1"/>
                </a:solidFill>
              </a:rPr>
              <a:t> yang </a:t>
            </a:r>
            <a:r>
              <a:rPr lang="en-ID" dirty="0" err="1">
                <a:solidFill>
                  <a:schemeClr val="tx1"/>
                </a:solidFill>
              </a:rPr>
              <a:t>saling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mengikatkan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diri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secara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sah</a:t>
            </a:r>
            <a:r>
              <a:rPr lang="en-ID" dirty="0">
                <a:solidFill>
                  <a:schemeClr val="tx1"/>
                </a:solidFill>
              </a:rPr>
              <a:t>.</a:t>
            </a:r>
          </a:p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449494390"/>
      </p:ext>
    </p:extLst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n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Akad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adalah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perjanjian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dibuat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oleh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dua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lebih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tujuan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: </a:t>
            </a:r>
          </a:p>
          <a:p>
            <a:pPr marL="514350" indent="-514350" algn="l">
              <a:buFont typeface="+mj-lt"/>
              <a:buAutoNum type="arabicPeriod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Mengikatkan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diri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</a:p>
          <a:p>
            <a:pPr marL="514350" indent="-514350" algn="l">
              <a:buFont typeface="+mj-lt"/>
              <a:buAutoNum type="arabicPeriod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Melakukan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perbuatan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tertentu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</a:p>
          <a:p>
            <a:pPr marL="514350" indent="-514350" algn="l">
              <a:buFont typeface="+mj-lt"/>
              <a:buAutoNum type="arabicPeriod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Berlaku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efektif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sejak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terjadi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ijab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qabul</a:t>
            </a:r>
            <a:endParaRPr lang="en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514350" indent="-514350" algn="l">
              <a:buFont typeface="+mj-lt"/>
              <a:buAutoNum type="arabicPeriod"/>
            </a:pPr>
            <a:endParaRPr lang="en-ID" sz="2400" dirty="0">
              <a:solidFill>
                <a:schemeClr val="tx1"/>
              </a:solidFill>
              <a:highlight>
                <a:srgbClr val="FFFF00"/>
              </a:highlight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r>
              <a:rPr lang="en-ID" sz="2400" dirty="0">
                <a:solidFill>
                  <a:schemeClr val="tx1"/>
                </a:solidFill>
                <a:highlight>
                  <a:srgbClr val="FFFF00"/>
                </a:highlight>
                <a:latin typeface="Cambria" panose="02040503050406030204" pitchFamily="18" charset="0"/>
                <a:cs typeface="Arial" panose="020B0604020202020204" pitchFamily="34" charset="0"/>
              </a:rPr>
              <a:t>➡ </a:t>
            </a:r>
            <a:r>
              <a:rPr lang="en-ID" sz="2400" dirty="0" err="1">
                <a:solidFill>
                  <a:schemeClr val="tx1"/>
                </a:solidFill>
                <a:highlight>
                  <a:srgbClr val="FFFF00"/>
                </a:highlight>
                <a:latin typeface="Cambria" panose="02040503050406030204" pitchFamily="18" charset="0"/>
                <a:cs typeface="Arial" panose="020B0604020202020204" pitchFamily="34" charset="0"/>
              </a:rPr>
              <a:t>Akad</a:t>
            </a:r>
            <a:r>
              <a:rPr lang="en-ID" sz="2400" dirty="0">
                <a:solidFill>
                  <a:schemeClr val="tx1"/>
                </a:solidFill>
                <a:highlight>
                  <a:srgbClr val="FFFF00"/>
                </a:highlight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highlight>
                  <a:srgbClr val="FFFF00"/>
                </a:highlight>
                <a:latin typeface="Cambria" panose="02040503050406030204" pitchFamily="18" charset="0"/>
                <a:cs typeface="Arial" panose="020B0604020202020204" pitchFamily="34" charset="0"/>
              </a:rPr>
              <a:t>harus</a:t>
            </a:r>
            <a:r>
              <a:rPr lang="en-ID" sz="2400" dirty="0">
                <a:solidFill>
                  <a:schemeClr val="tx1"/>
                </a:solidFill>
                <a:highlight>
                  <a:srgbClr val="FFFF00"/>
                </a:highlight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highlight>
                  <a:srgbClr val="FFFF00"/>
                </a:highlight>
                <a:latin typeface="Cambria" panose="02040503050406030204" pitchFamily="18" charset="0"/>
                <a:cs typeface="Arial" panose="020B0604020202020204" pitchFamily="34" charset="0"/>
              </a:rPr>
              <a:t>sesuai</a:t>
            </a:r>
            <a:r>
              <a:rPr lang="en-ID" sz="2400" dirty="0">
                <a:solidFill>
                  <a:schemeClr val="tx1"/>
                </a:solidFill>
                <a:highlight>
                  <a:srgbClr val="FFFF00"/>
                </a:highlight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highlight>
                  <a:srgbClr val="FFFF00"/>
                </a:highlight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ID" sz="2400" dirty="0">
                <a:solidFill>
                  <a:schemeClr val="tx1"/>
                </a:solidFill>
                <a:highlight>
                  <a:srgbClr val="FFFF00"/>
                </a:highlight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highlight>
                  <a:srgbClr val="FFFF00"/>
                </a:highlight>
                <a:latin typeface="Cambria" panose="02040503050406030204" pitchFamily="18" charset="0"/>
                <a:cs typeface="Arial" panose="020B0604020202020204" pitchFamily="34" charset="0"/>
              </a:rPr>
              <a:t>kehendak</a:t>
            </a:r>
            <a:r>
              <a:rPr lang="en-ID" sz="2400" dirty="0">
                <a:solidFill>
                  <a:schemeClr val="tx1"/>
                </a:solidFill>
                <a:highlight>
                  <a:srgbClr val="FFFF00"/>
                </a:highlight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highlight>
                  <a:srgbClr val="FFFF00"/>
                </a:highlight>
                <a:latin typeface="Cambria" panose="02040503050406030204" pitchFamily="18" charset="0"/>
                <a:cs typeface="Arial" panose="020B0604020202020204" pitchFamily="34" charset="0"/>
              </a:rPr>
              <a:t>syariat</a:t>
            </a:r>
            <a:r>
              <a:rPr lang="en-ID" sz="2400" dirty="0">
                <a:solidFill>
                  <a:schemeClr val="tx1"/>
                </a:solidFill>
                <a:highlight>
                  <a:srgbClr val="FFFF00"/>
                </a:highlight>
                <a:latin typeface="Cambria" panose="02040503050406030204" pitchFamily="18" charset="0"/>
                <a:cs typeface="Arial" panose="020B0604020202020204" pitchFamily="34" charset="0"/>
              </a:rPr>
              <a:t> Islam.</a:t>
            </a:r>
          </a:p>
        </p:txBody>
      </p:sp>
    </p:spTree>
    <p:extLst>
      <p:ext uri="{BB962C8B-B14F-4D97-AF65-F5344CB8AC3E}">
        <p14:creationId xmlns:p14="http://schemas.microsoft.com/office/powerpoint/2010/main" val="65153290"/>
      </p:ext>
    </p:extLst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Dasar Hukum Perikatan Islam </a:t>
            </a: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Berasal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tiga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sumber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</a:t>
            </a:r>
          </a:p>
          <a:p>
            <a:pPr marL="457200" indent="-457200" algn="l">
              <a:buAutoNum type="arabicPeriod"/>
            </a:pPr>
            <a:r>
              <a:rPr lang="en-ID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Al Quran dan </a:t>
            </a:r>
            <a:r>
              <a:rPr lang="en-ID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Hadist</a:t>
            </a:r>
            <a:r>
              <a:rPr lang="en-ID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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sumber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utama</a:t>
            </a:r>
            <a:endParaRPr lang="en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  <a:sym typeface="Wingdings" panose="05000000000000000000" pitchFamily="2" charset="2"/>
            </a:endParaRPr>
          </a:p>
          <a:p>
            <a:pPr marL="457200" indent="-457200" algn="l">
              <a:buAutoNum type="arabicPeriod"/>
            </a:pPr>
            <a:r>
              <a:rPr lang="en-ID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Ar</a:t>
            </a:r>
            <a:r>
              <a:rPr lang="en-ID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Ra’yu</a:t>
            </a:r>
            <a:r>
              <a:rPr lang="en-ID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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akal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pikiran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manusia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</a:p>
          <a:p>
            <a:pPr marL="457200" indent="-457200" algn="l">
              <a:buAutoNum type="arabicPeriod"/>
            </a:pPr>
            <a:r>
              <a:rPr lang="en-ID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Kompilasi</a:t>
            </a:r>
            <a:r>
              <a:rPr lang="en-ID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Hukum Islam/</a:t>
            </a:r>
            <a:r>
              <a:rPr lang="en-ID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Kompilasi</a:t>
            </a:r>
            <a:r>
              <a:rPr lang="en-ID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Hukum Ekonomi Syariah 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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berdasarkan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Peraturan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MA 2/2008,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secara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konstitusional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telah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dijamin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oleh system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konstitusi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Indonesia.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Terdiri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atas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4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buku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dan 796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pasal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.</a:t>
            </a:r>
          </a:p>
          <a:p>
            <a:pPr marL="342900" indent="-342900" algn="l">
              <a:buFontTx/>
              <a:buChar char="-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Buku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I: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Subjek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Hukum</a:t>
            </a:r>
          </a:p>
          <a:p>
            <a:pPr marL="342900" indent="-342900" algn="l">
              <a:buFontTx/>
              <a:buChar char="-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Buku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II: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Akad</a:t>
            </a:r>
            <a:endParaRPr lang="en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  <a:sym typeface="Wingdings" panose="05000000000000000000" pitchFamily="2" charset="2"/>
            </a:endParaRPr>
          </a:p>
          <a:p>
            <a:pPr marL="342900" indent="-342900" algn="l">
              <a:buFontTx/>
              <a:buChar char="-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Buku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III: Zakat dan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Hibah</a:t>
            </a:r>
            <a:endParaRPr lang="en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  <a:sym typeface="Wingdings" panose="05000000000000000000" pitchFamily="2" charset="2"/>
            </a:endParaRPr>
          </a:p>
          <a:p>
            <a:pPr marL="342900" indent="-342900" algn="l">
              <a:buFontTx/>
              <a:buChar char="-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Buku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IV: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Akuntansi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Syariah</a:t>
            </a:r>
            <a:endParaRPr lang="en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8503546"/>
      </p:ext>
    </p:extLst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Tujuan Hukum Perikatan Islam</a:t>
            </a: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Seseorang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melakukan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perikatan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akad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pasti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mempunyai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tujuan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tertentu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Tujuan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tersebut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akan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menjadi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sah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apabila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mempunyai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akibat-akibat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dipelukan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syarat-syarat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sebagai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berikut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</a:t>
            </a:r>
          </a:p>
          <a:p>
            <a:pPr marL="457200" indent="-457200" algn="l">
              <a:buAutoNum type="alphaLcPeriod"/>
            </a:pP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Tujuan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akad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bukanlah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merupakan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kewajiban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telah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atas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pihak-pihak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bersangkutan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ketika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akad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belum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diadakan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seperti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perikatan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alami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namun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hendaknya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tujuan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itu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dilaksanakan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awal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akad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457200" indent="-457200" algn="l">
              <a:buAutoNum type="alphaLcPeriod"/>
            </a:pP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Tujuan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harus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berlangsung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hingga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akhir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akad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457200" indent="-457200" algn="l">
              <a:buAutoNum type="alphaLcPeriod"/>
            </a:pP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Tujuan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akad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harus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dibenarkan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oleh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syari’at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Islam.</a:t>
            </a:r>
          </a:p>
          <a:p>
            <a:pPr algn="l"/>
            <a:endParaRPr lang="en-ID" sz="20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Syarat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tujuan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perikatan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Islam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akad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harus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jelas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awal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hingga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akhir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akad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serta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berdasarkan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ketentuan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syari’at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Islam.</a:t>
            </a:r>
          </a:p>
          <a:p>
            <a:pPr marL="514350" indent="-514350" algn="l">
              <a:buFont typeface="Arial" panose="020B0604020202020204" pitchFamily="34" charset="0"/>
              <a:buChar char="•"/>
            </a:pPr>
            <a:endParaRPr lang="en-ID" sz="20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514350" indent="-514350" algn="l">
              <a:buFont typeface="Arial" panose="020B0604020202020204" pitchFamily="34" charset="0"/>
              <a:buChar char="•"/>
            </a:pPr>
            <a:endParaRPr lang="en-ID" sz="20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2310764"/>
      </p:ext>
    </p:extLst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Rukun yang Membentuk Akad</a:t>
            </a: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l">
              <a:buFont typeface="+mj-lt"/>
              <a:buAutoNum type="arabicPeriod"/>
            </a:pPr>
            <a:r>
              <a:rPr lang="en-US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Pernyataan</a:t>
            </a:r>
            <a:r>
              <a:rPr lang="en-US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kehendak</a:t>
            </a:r>
            <a:r>
              <a:rPr lang="en-US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para </a:t>
            </a:r>
            <a:r>
              <a:rPr lang="en-US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</a:t>
            </a:r>
            <a:r>
              <a:rPr lang="en-US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/ </a:t>
            </a:r>
            <a:r>
              <a:rPr lang="en-US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Ijab</a:t>
            </a:r>
            <a:r>
              <a:rPr lang="en-US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Qabul</a:t>
            </a:r>
            <a:endParaRPr lang="en-US" sz="24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Ijab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ungkapan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dr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yg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melakukan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sesuatu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tdk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melakukan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sesuatu</a:t>
            </a:r>
            <a:endParaRPr lang="en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Qabul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pernyataan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yg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menerima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menyetujui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sesuatu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yg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dilakukan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yg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berijab</a:t>
            </a:r>
            <a:endParaRPr lang="en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Proses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menunjukkan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kehendak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para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secara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pasti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keraguan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sedikitpun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berada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bawah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tekanan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paksaan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763115059"/>
      </p:ext>
    </p:extLst>
  </p:cSld>
  <p:clrMapOvr>
    <a:masterClrMapping/>
  </p:clrMapOvr>
  <p:transition spd="slow"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Rukun yang Membentuk Akad</a:t>
            </a: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l">
              <a:buFont typeface="+mj-lt"/>
              <a:buAutoNum type="arabicPeriod" startAt="2"/>
            </a:pPr>
            <a:r>
              <a:rPr lang="en-US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Objek</a:t>
            </a:r>
            <a:r>
              <a:rPr lang="en-US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Kontrak</a:t>
            </a:r>
            <a:endParaRPr lang="en-US" sz="24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Suatu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objek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kontrak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harus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memenuhi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4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syarat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</a:t>
            </a:r>
          </a:p>
          <a:p>
            <a:pPr marL="457200" indent="-457200" algn="l">
              <a:buAutoNum type="alphaLcParenR"/>
            </a:pP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Objek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kontrak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boleh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bertentangan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ketentuan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perikatan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islam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457200" indent="-457200" algn="l">
              <a:buAutoNum type="alphaLcParenR"/>
            </a:pP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Objek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harus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sudah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secara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konkret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Ketika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kontrak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dilangsungkan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diperkirakan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pada masa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akan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datang</a:t>
            </a:r>
            <a:endParaRPr lang="en-US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l">
              <a:buAutoNum type="alphaLcParenR"/>
            </a:pP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Objek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harus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diserahkan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Ketika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terjadi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kontrak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harus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diketahui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oleh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kedua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belah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membuat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kontrak</a:t>
            </a:r>
            <a:endParaRPr lang="en-US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l">
              <a:buAutoNum type="alphaLcParenR"/>
            </a:pPr>
            <a:endParaRPr lang="en-US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0099410"/>
      </p:ext>
    </p:extLst>
  </p:cSld>
  <p:clrMapOvr>
    <a:masterClrMapping/>
  </p:clrMapOvr>
  <p:transition spd="slow">
    <p:fade thruBlk="1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8778</TotalTime>
  <Words>1020</Words>
  <Application>Microsoft Office PowerPoint</Application>
  <PresentationFormat>On-screen Show (4:3)</PresentationFormat>
  <Paragraphs>108</Paragraphs>
  <Slides>17</Slides>
  <Notes>15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2" baseType="lpstr">
      <vt:lpstr>Arial</vt:lpstr>
      <vt:lpstr>Calibri</vt:lpstr>
      <vt:lpstr>Cambria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IBI Darmajaya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Lenovo</cp:lastModifiedBy>
  <cp:revision>545</cp:revision>
  <cp:lastPrinted>2017-08-29T02:54:51Z</cp:lastPrinted>
  <dcterms:created xsi:type="dcterms:W3CDTF">2010-04-18T12:06:30Z</dcterms:created>
  <dcterms:modified xsi:type="dcterms:W3CDTF">2025-12-22T03:28:50Z</dcterms:modified>
</cp:coreProperties>
</file>