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3" r:id="rId3"/>
  </p:sldMasterIdLst>
  <p:notesMasterIdLst>
    <p:notesMasterId r:id="rId5"/>
  </p:notesMasterIdLst>
  <p:handoutMasterIdLst>
    <p:handoutMasterId r:id="rId21"/>
  </p:handoutMasterIdLst>
  <p:sldIdLst>
    <p:sldId id="256" r:id="rId4"/>
    <p:sldId id="398" r:id="rId6"/>
    <p:sldId id="399" r:id="rId7"/>
    <p:sldId id="400" r:id="rId8"/>
    <p:sldId id="401" r:id="rId9"/>
    <p:sldId id="387" r:id="rId10"/>
    <p:sldId id="397" r:id="rId11"/>
    <p:sldId id="388" r:id="rId12"/>
    <p:sldId id="389" r:id="rId13"/>
    <p:sldId id="391" r:id="rId14"/>
    <p:sldId id="402" r:id="rId15"/>
    <p:sldId id="403" r:id="rId16"/>
    <p:sldId id="404" r:id="rId17"/>
    <p:sldId id="405" r:id="rId18"/>
    <p:sldId id="406" r:id="rId19"/>
    <p:sldId id="300" r:id="rId20"/>
  </p:sldIdLst>
  <p:sldSz cx="9144000" cy="6858000" type="screen4x3"/>
  <p:notesSz cx="7045325" cy="9345295"/>
  <p:custDataLst>
    <p:tags r:id="rId2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44" userDrawn="1">
          <p15:clr>
            <a:srgbClr val="A4A3A4"/>
          </p15:clr>
        </p15:guide>
        <p15:guide id="2" pos="2904"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cmAuthor id="2" name="user" initials="u"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816" autoAdjust="0"/>
    <p:restoredTop sz="81339" autoAdjust="0"/>
  </p:normalViewPr>
  <p:slideViewPr>
    <p:cSldViewPr showGuides="1">
      <p:cViewPr varScale="1">
        <p:scale>
          <a:sx n="48" d="100"/>
          <a:sy n="48" d="100"/>
        </p:scale>
        <p:origin x="1644" y="36"/>
      </p:cViewPr>
      <p:guideLst>
        <p:guide orient="horz" pos="2144"/>
        <p:guide pos="2904"/>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46" y="-96"/>
      </p:cViewPr>
      <p:guideLst>
        <p:guide orient="horz" pos="2921"/>
        <p:guide pos="2237"/>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5.xml"/><Relationship Id="rId8" Type="http://schemas.openxmlformats.org/officeDocument/2006/relationships/slide" Target="slides/slide4.xml"/><Relationship Id="rId7" Type="http://schemas.openxmlformats.org/officeDocument/2006/relationships/slide" Target="slides/slide3.xml"/><Relationship Id="rId6" Type="http://schemas.openxmlformats.org/officeDocument/2006/relationships/slide" Target="slides/slide2.xml"/><Relationship Id="rId5" Type="http://schemas.openxmlformats.org/officeDocument/2006/relationships/notesMaster" Target="notesMasters/notesMaster1.xml"/><Relationship Id="rId4" Type="http://schemas.openxmlformats.org/officeDocument/2006/relationships/slide" Target="slides/slide1.xml"/><Relationship Id="rId3" Type="http://schemas.openxmlformats.org/officeDocument/2006/relationships/slideMaster" Target="slideMasters/slideMaster2.xml"/><Relationship Id="rId26" Type="http://schemas.openxmlformats.org/officeDocument/2006/relationships/tags" Target="tags/tag2.xml"/><Relationship Id="rId25" Type="http://schemas.openxmlformats.org/officeDocument/2006/relationships/commentAuthors" Target="commentAuthors.xml"/><Relationship Id="rId24" Type="http://schemas.openxmlformats.org/officeDocument/2006/relationships/tableStyles" Target="tableStyles.xml"/><Relationship Id="rId23" Type="http://schemas.openxmlformats.org/officeDocument/2006/relationships/viewProps" Target="viewProps.xml"/><Relationship Id="rId22" Type="http://schemas.openxmlformats.org/officeDocument/2006/relationships/presProps" Target="presProps.xml"/><Relationship Id="rId21" Type="http://schemas.openxmlformats.org/officeDocument/2006/relationships/handoutMaster" Target="handoutMasters/handoutMaster1.xml"/><Relationship Id="rId20" Type="http://schemas.openxmlformats.org/officeDocument/2006/relationships/slide" Target="slides/slide16.xml"/><Relationship Id="rId2" Type="http://schemas.openxmlformats.org/officeDocument/2006/relationships/theme" Target="theme/theme1.xml"/><Relationship Id="rId19" Type="http://schemas.openxmlformats.org/officeDocument/2006/relationships/slide" Target="slides/slide15.xml"/><Relationship Id="rId18" Type="http://schemas.openxmlformats.org/officeDocument/2006/relationships/slide" Target="slides/slide14.xml"/><Relationship Id="rId17" Type="http://schemas.openxmlformats.org/officeDocument/2006/relationships/slide" Target="slides/slide13.xml"/><Relationship Id="rId16" Type="http://schemas.openxmlformats.org/officeDocument/2006/relationships/slide" Target="slides/slide12.xml"/><Relationship Id="rId15" Type="http://schemas.openxmlformats.org/officeDocument/2006/relationships/slide" Target="slides/slide11.xml"/><Relationship Id="rId14" Type="http://schemas.openxmlformats.org/officeDocument/2006/relationships/slide" Target="slides/slide10.xml"/><Relationship Id="rId13" Type="http://schemas.openxmlformats.org/officeDocument/2006/relationships/slide" Target="slides/slide9.xml"/><Relationship Id="rId12" Type="http://schemas.openxmlformats.org/officeDocument/2006/relationships/slide" Target="slides/slide8.xml"/><Relationship Id="rId11" Type="http://schemas.openxmlformats.org/officeDocument/2006/relationships/slide" Target="slides/slide7.xml"/><Relationship Id="rId10" Type="http://schemas.openxmlformats.org/officeDocument/2006/relationships/slide" Target="slides/slide6.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21-04-30T14:37:44.232" idx="1">
    <p:pos x="10" y="10"/>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sz="quarter"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Footer Placeholder 3"/>
          <p:cNvSpPr>
            <a:spLocks noGrp="1"/>
          </p:cNvSpPr>
          <p:nvPr>
            <p:ph type="ftr" sz="quarter" idx="2"/>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5" name="Slide Number Placeholder 4"/>
          <p:cNvSpPr>
            <a:spLocks noGrp="1"/>
          </p:cNvSpPr>
          <p:nvPr>
            <p:ph type="sldNum" sz="quarter" idx="3"/>
          </p:nvPr>
        </p:nvSpPr>
        <p:spPr>
          <a:xfrm>
            <a:off x="3990721" y="8876711"/>
            <a:ext cx="3052974" cy="467281"/>
          </a:xfrm>
          <a:prstGeom prst="rect">
            <a:avLst/>
          </a:prstGeom>
        </p:spPr>
        <p:txBody>
          <a:bodyPr vert="horz" lIns="92556" tIns="46278" rIns="92556" bIns="46278" rtlCol="0" anchor="b"/>
          <a:lstStyle>
            <a:lvl1pPr algn="r">
              <a:defRPr sz="1200"/>
            </a:lvl1pPr>
          </a:lstStyle>
          <a:p>
            <a:fld id="{8BA5DDAD-591B-4217-B96A-323B84A14E26}" type="slidenum">
              <a:rPr lang="en-US" smtClean="0"/>
            </a:fld>
            <a:endParaRPr lang="en-US"/>
          </a:p>
        </p:txBody>
      </p:sp>
    </p:spTree>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52974" cy="467281"/>
          </a:xfrm>
          <a:prstGeom prst="rect">
            <a:avLst/>
          </a:prstGeom>
        </p:spPr>
        <p:txBody>
          <a:bodyPr vert="horz" lIns="92556" tIns="46278" rIns="92556" bIns="46278" rtlCol="0"/>
          <a:lstStyle>
            <a:lvl1pPr algn="l">
              <a:defRPr sz="1200"/>
            </a:lvl1pPr>
          </a:lstStyle>
          <a:p>
            <a:endParaRPr lang="en-US"/>
          </a:p>
        </p:txBody>
      </p:sp>
      <p:sp>
        <p:nvSpPr>
          <p:cNvPr id="3" name="Date Placeholder 2"/>
          <p:cNvSpPr>
            <a:spLocks noGrp="1"/>
          </p:cNvSpPr>
          <p:nvPr>
            <p:ph type="dt" idx="1"/>
          </p:nvPr>
        </p:nvSpPr>
        <p:spPr>
          <a:xfrm>
            <a:off x="3990721" y="0"/>
            <a:ext cx="3052974" cy="467281"/>
          </a:xfrm>
          <a:prstGeom prst="rect">
            <a:avLst/>
          </a:prstGeom>
        </p:spPr>
        <p:txBody>
          <a:bodyPr vert="horz" lIns="92556" tIns="46278" rIns="92556" bIns="46278" rtlCol="0"/>
          <a:lstStyle>
            <a:lvl1pPr algn="r">
              <a:defRPr sz="1200"/>
            </a:lvl1pPr>
          </a:lstStyle>
          <a:p>
            <a:endParaRPr lang="en-US"/>
          </a:p>
        </p:txBody>
      </p:sp>
      <p:sp>
        <p:nvSpPr>
          <p:cNvPr id="4" name="Slide Image Placeholder 3"/>
          <p:cNvSpPr>
            <a:spLocks noGrp="1" noRot="1" noChangeAspect="1"/>
          </p:cNvSpPr>
          <p:nvPr>
            <p:ph type="sldImg" idx="2"/>
          </p:nvPr>
        </p:nvSpPr>
        <p:spPr>
          <a:xfrm>
            <a:off x="1187450" y="701675"/>
            <a:ext cx="4670425" cy="3503613"/>
          </a:xfrm>
          <a:prstGeom prst="rect">
            <a:avLst/>
          </a:prstGeom>
          <a:noFill/>
          <a:ln w="12700">
            <a:solidFill>
              <a:prstClr val="black"/>
            </a:solidFill>
          </a:ln>
        </p:spPr>
        <p:txBody>
          <a:bodyPr vert="horz" lIns="92556" tIns="46278" rIns="92556" bIns="46278" rtlCol="0" anchor="ctr"/>
          <a:lstStyle/>
          <a:p>
            <a:endParaRPr lang="en-US"/>
          </a:p>
        </p:txBody>
      </p:sp>
      <p:sp>
        <p:nvSpPr>
          <p:cNvPr id="5" name="Notes Placeholder 4"/>
          <p:cNvSpPr>
            <a:spLocks noGrp="1"/>
          </p:cNvSpPr>
          <p:nvPr>
            <p:ph type="body" sz="quarter" idx="3"/>
          </p:nvPr>
        </p:nvSpPr>
        <p:spPr>
          <a:xfrm>
            <a:off x="704533" y="4439167"/>
            <a:ext cx="5636260" cy="4205526"/>
          </a:xfrm>
          <a:prstGeom prst="rect">
            <a:avLst/>
          </a:prstGeom>
        </p:spPr>
        <p:txBody>
          <a:bodyPr vert="horz" lIns="92556" tIns="46278" rIns="92556" bIns="46278" rtlCol="0">
            <a:normAutofit/>
          </a:body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
        <p:nvSpPr>
          <p:cNvPr id="6" name="Footer Placeholder 5"/>
          <p:cNvSpPr>
            <a:spLocks noGrp="1"/>
          </p:cNvSpPr>
          <p:nvPr>
            <p:ph type="ftr" sz="quarter" idx="4"/>
          </p:nvPr>
        </p:nvSpPr>
        <p:spPr>
          <a:xfrm>
            <a:off x="1" y="8876711"/>
            <a:ext cx="3052974" cy="467281"/>
          </a:xfrm>
          <a:prstGeom prst="rect">
            <a:avLst/>
          </a:prstGeom>
        </p:spPr>
        <p:txBody>
          <a:bodyPr vert="horz" lIns="92556" tIns="46278" rIns="92556" bIns="46278" rtlCol="0" anchor="b"/>
          <a:lstStyle>
            <a:lvl1pPr algn="l">
              <a:defRPr sz="1200"/>
            </a:lvl1pPr>
          </a:lstStyle>
          <a:p>
            <a:endParaRPr lang="en-US"/>
          </a:p>
        </p:txBody>
      </p:sp>
      <p:sp>
        <p:nvSpPr>
          <p:cNvPr id="7" name="Slide Number Placeholder 6"/>
          <p:cNvSpPr>
            <a:spLocks noGrp="1"/>
          </p:cNvSpPr>
          <p:nvPr>
            <p:ph type="sldNum" sz="quarter" idx="5"/>
          </p:nvPr>
        </p:nvSpPr>
        <p:spPr>
          <a:xfrm>
            <a:off x="3990721" y="8876711"/>
            <a:ext cx="3052974" cy="467281"/>
          </a:xfrm>
          <a:prstGeom prst="rect">
            <a:avLst/>
          </a:prstGeom>
        </p:spPr>
        <p:txBody>
          <a:bodyPr vert="horz" lIns="92556" tIns="46278" rIns="92556" bIns="46278" rtlCol="0" anchor="b"/>
          <a:lstStyle>
            <a:lvl1pPr algn="r">
              <a:defRPr sz="1200"/>
            </a:lvl1pPr>
          </a:lstStyle>
          <a:p>
            <a:fld id="{C1A58231-9198-4C99-9FBD-A70F6638DE2B}" type="slidenum">
              <a:rPr lang="en-US" smtClean="0"/>
            </a:fld>
            <a:endParaRPr lang="en-US"/>
          </a:p>
        </p:txBody>
      </p:sp>
    </p:spTree>
  </p:cSld>
  <p:clrMap bg1="lt1" tx1="dk1" bg2="lt2" tx2="dk2" accent1="accent1" accent2="accent2" accent3="accent3" accent4="accent4" accent5="accent5" accent6="accent6" hlink="hlink" folHlink="folHlink"/>
  <p:hf sldNum="0"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5" name="Date Placeholder 4"/>
          <p:cNvSpPr>
            <a:spLocks noGrp="1"/>
          </p:cNvSpPr>
          <p:nvPr>
            <p:ph type="dt" idx="10"/>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t>4. </a:t>
            </a:r>
            <a:r>
              <a:rPr lang="en-US" altLang="en-US"/>
              <a:t>Struktur saham campuran berarti perusahaan menggunakan kombinasi beberapa jenis saham untuk mengatur kontrol, pendanaan, dan perlindungan investor dengan lebih fleksibel.</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Dokumen yang sering diminta bank:</a:t>
            </a:r>
            <a:endParaRPr lang="en-US" altLang="en-US" dirty="0"/>
          </a:p>
          <a:p>
            <a:r>
              <a:rPr lang="en-US" altLang="en-US" dirty="0"/>
              <a:t>Legalitas usaha (akta, NIB/OSS, NPWP), rekening koran, laporan keuangan, proyeksi cashflow, kontrak/invoice/PO, daftar aset.</a:t>
            </a:r>
            <a:endParaRPr lang="en-US" altLang="en-US" dirty="0"/>
          </a:p>
          <a:p>
            <a:r>
              <a:rPr lang="en-US" altLang="en-US" dirty="0"/>
              <a:t>Dasar hukum utama: UU Perbankan (UU No. 10 Tahun 1998 perubahan UU No. 7 Tahun 1992).</a:t>
            </a:r>
            <a:endParaRPr lang="en-US" altLang="en-US"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Apa </a:t>
            </a:r>
            <a:r>
              <a:rPr lang="en-US" dirty="0" err="1"/>
              <a:t>itu</a:t>
            </a:r>
            <a:r>
              <a:rPr lang="en-US" dirty="0"/>
              <a:t> </a:t>
            </a:r>
            <a:r>
              <a:rPr lang="en-US" dirty="0" err="1"/>
              <a:t>pkpu</a:t>
            </a:r>
            <a:r>
              <a:rPr lang="en-US" dirty="0"/>
              <a:t> </a:t>
            </a:r>
            <a:endParaRPr lang="en-US" dirty="0"/>
          </a:p>
          <a:p>
            <a:r>
              <a:rPr lang="en-US" dirty="0"/>
              <a:t>- </a:t>
            </a:r>
            <a:r>
              <a:rPr lang="en-ID" dirty="0"/>
              <a:t>Fase </a:t>
            </a:r>
            <a:r>
              <a:rPr lang="en-ID" dirty="0" err="1"/>
              <a:t>bagi</a:t>
            </a:r>
            <a:r>
              <a:rPr lang="en-ID" dirty="0"/>
              <a:t> </a:t>
            </a:r>
            <a:r>
              <a:rPr lang="en-ID" b="1" dirty="0" err="1"/>
              <a:t>debitor</a:t>
            </a:r>
            <a:r>
              <a:rPr lang="en-ID" dirty="0"/>
              <a:t> (</a:t>
            </a:r>
            <a:r>
              <a:rPr lang="en-ID" dirty="0" err="1"/>
              <a:t>pihak</a:t>
            </a:r>
            <a:r>
              <a:rPr lang="en-ID" dirty="0"/>
              <a:t> </a:t>
            </a:r>
            <a:r>
              <a:rPr lang="en-ID" dirty="0" err="1"/>
              <a:t>berutang</a:t>
            </a:r>
            <a:r>
              <a:rPr lang="en-ID" dirty="0"/>
              <a:t>) yang </a:t>
            </a:r>
            <a:r>
              <a:rPr lang="en-ID" dirty="0" err="1"/>
              <a:t>kesulitan</a:t>
            </a:r>
            <a:r>
              <a:rPr lang="en-ID" dirty="0"/>
              <a:t> </a:t>
            </a:r>
            <a:r>
              <a:rPr lang="en-ID" dirty="0" err="1"/>
              <a:t>membayar</a:t>
            </a:r>
            <a:r>
              <a:rPr lang="en-ID" dirty="0"/>
              <a:t> utang.</a:t>
            </a:r>
            <a:endParaRPr lang="en-ID" dirty="0"/>
          </a:p>
          <a:p>
            <a:r>
              <a:rPr lang="en-ID" dirty="0"/>
              <a:t>- </a:t>
            </a:r>
            <a:r>
              <a:rPr lang="en-ID" dirty="0" err="1"/>
              <a:t>Diberi</a:t>
            </a:r>
            <a:r>
              <a:rPr lang="en-ID" dirty="0"/>
              <a:t> </a:t>
            </a:r>
            <a:r>
              <a:rPr lang="en-ID" dirty="0" err="1"/>
              <a:t>kesempatan</a:t>
            </a:r>
            <a:r>
              <a:rPr lang="en-ID" dirty="0"/>
              <a:t> </a:t>
            </a:r>
            <a:r>
              <a:rPr lang="en-ID" dirty="0" err="1"/>
              <a:t>bernegosiasi</a:t>
            </a:r>
            <a:r>
              <a:rPr lang="en-ID" dirty="0"/>
              <a:t> </a:t>
            </a:r>
            <a:r>
              <a:rPr lang="en-ID" dirty="0" err="1"/>
              <a:t>dengan</a:t>
            </a:r>
            <a:r>
              <a:rPr lang="en-ID" dirty="0"/>
              <a:t> </a:t>
            </a:r>
            <a:r>
              <a:rPr lang="en-ID" b="1" dirty="0" err="1"/>
              <a:t>kreditor</a:t>
            </a:r>
            <a:r>
              <a:rPr lang="en-ID" dirty="0"/>
              <a:t> (</a:t>
            </a:r>
            <a:r>
              <a:rPr lang="en-ID" dirty="0" err="1"/>
              <a:t>pihak</a:t>
            </a:r>
            <a:r>
              <a:rPr lang="en-ID" dirty="0"/>
              <a:t> </a:t>
            </a:r>
            <a:r>
              <a:rPr lang="en-ID" dirty="0" err="1"/>
              <a:t>pemberi</a:t>
            </a:r>
            <a:r>
              <a:rPr lang="en-ID" dirty="0"/>
              <a:t> </a:t>
            </a:r>
            <a:r>
              <a:rPr lang="en-ID" dirty="0" err="1"/>
              <a:t>piutang</a:t>
            </a:r>
            <a:r>
              <a:rPr lang="en-ID" dirty="0"/>
              <a:t>).</a:t>
            </a:r>
            <a:endParaRPr lang="en-ID" dirty="0"/>
          </a:p>
          <a:p>
            <a:r>
              <a:rPr lang="en-ID" b="1" dirty="0"/>
              <a:t>- Tujuan </a:t>
            </a:r>
            <a:r>
              <a:rPr lang="en-ID" b="1" dirty="0" err="1"/>
              <a:t>utama</a:t>
            </a:r>
            <a:r>
              <a:rPr lang="en-ID" dirty="0"/>
              <a:t>: </a:t>
            </a:r>
            <a:r>
              <a:rPr lang="en-ID" dirty="0" err="1"/>
              <a:t>Menghindari</a:t>
            </a:r>
            <a:r>
              <a:rPr lang="en-ID" dirty="0"/>
              <a:t> </a:t>
            </a:r>
            <a:r>
              <a:rPr lang="en-ID" dirty="0" err="1"/>
              <a:t>kepailitan</a:t>
            </a:r>
            <a:r>
              <a:rPr lang="en-ID" dirty="0"/>
              <a:t> </a:t>
            </a:r>
            <a:r>
              <a:rPr lang="en-ID" dirty="0" err="1"/>
              <a:t>debitor</a:t>
            </a:r>
            <a:r>
              <a:rPr lang="en-ID" dirty="0"/>
              <a:t>.</a:t>
            </a:r>
            <a:endParaRPr lang="en-ID" dirty="0"/>
          </a:p>
          <a:p>
            <a:endParaRPr lang="en-ID"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dirty="0"/>
              <a:t>Venture adalah suatu usaha atau proyek bisnis yang memiliki risiko tinggi tetapi menawarkan potensi keuntungan besar.</a:t>
            </a:r>
            <a:endParaRPr lang="en-US" altLang="en-US" dirty="0"/>
          </a:p>
          <a:p>
            <a:r>
              <a:rPr lang="en-US" altLang="en-US" dirty="0"/>
              <a:t>Umumnya digunakan untuk menggambarkan usaha rintisan (startup), kerja sama bisnis (joint venture), atau kegiatan investasi berisiko seperti pendanaan oleh venture capital.</a:t>
            </a:r>
            <a:endParaRPr lang="en-US" altLang="en-US" dirty="0"/>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Contoh kasus:</a:t>
            </a:r>
            <a:endParaRPr lang="en-US" altLang="en-US"/>
          </a:p>
          <a:p>
            <a:r>
              <a:rPr lang="en-US" altLang="en-US"/>
              <a:t>Startup F&amp;B halal membeli mesin packaging melalui murabahah; margin disepakati di awal sehingga cicilan lebih pasti.</a:t>
            </a:r>
            <a:endParaRPr lang="en-US" altLang="en-US"/>
          </a:p>
          <a:p>
            <a:r>
              <a:rPr lang="en-US" altLang="en-US"/>
              <a:t>Catatan penting:</a:t>
            </a:r>
            <a:endParaRPr lang="en-US" altLang="en-US"/>
          </a:p>
          <a:p>
            <a:r>
              <a:rPr lang="en-US" altLang="en-US"/>
              <a:t>Pastikan akad tertulis jelas: objek, harga, margin, jadwal pembayaran, konsekuensi keterlambatan.</a:t>
            </a:r>
            <a:endParaRPr lang="en-US" altLang="en-US"/>
          </a:p>
          <a:p>
            <a:r>
              <a:rPr lang="en-US" altLang="en-US"/>
              <a:t>Lakukan pencatatan akuntansi sesuai standar yang dianjurkan (dan konsultasikan dengan auditor/akuntan).</a:t>
            </a:r>
            <a:endParaRPr lang="en-US" altLang="en-US"/>
          </a:p>
          <a:p>
            <a:r>
              <a:rPr lang="en-US" altLang="en-US"/>
              <a:t>Dasar hukum: UU No. 21 Tahun 2008 tentang Perbankan Syariah.</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lstStyle/>
          <a:p>
            <a:r>
              <a:rPr lang="en-US" altLang="en-US"/>
              <a:t>Tip praktis untuk startup:</a:t>
            </a:r>
            <a:endParaRPr lang="en-US" altLang="en-US"/>
          </a:p>
          <a:p>
            <a:r>
              <a:rPr lang="en-US" altLang="en-US"/>
              <a:t>Rapikan kontrak pelanggan dan invoice agar bisa menjadi dasar pembiayaan piutang.</a:t>
            </a:r>
            <a:endParaRPr lang="en-US" altLang="en-US"/>
          </a:p>
          <a:p>
            <a:r>
              <a:rPr lang="en-US" altLang="en-US"/>
              <a:t>Gunakan asuransi aset bila menjadi syarat bank.</a:t>
            </a:r>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Text Placeholder 2"/>
          <p:cNvSpPr>
            <a:spLocks noGrp="1"/>
          </p:cNvSpPr>
          <p:nvPr>
            <p:ph type="body" idx="3"/>
          </p:nvPr>
        </p:nvSpPr>
        <p:spPr/>
        <p:txBody>
          <a:bodyPr>
            <a:normAutofit fontScale="92500" lnSpcReduction="20000"/>
          </a:bodyPr>
          <a:lstStyle/>
          <a:p>
            <a:endParaRPr lang="en-US" altLang="en-US"/>
          </a:p>
        </p:txBody>
      </p:sp>
      <p:sp>
        <p:nvSpPr>
          <p:cNvPr id="4" name="Date Placeholder 3"/>
          <p:cNvSpPr>
            <a:spLocks noGrp="1"/>
          </p:cNvSpPr>
          <p:nvPr>
            <p:ph type="dt"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showMasterSp="0"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showMasterSp="0" userDrawn="1">
  <p:cSld name="1_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a:p>
        </p:txBody>
      </p:sp>
      <p:sp>
        <p:nvSpPr>
          <p:cNvPr id="4" name="Rectangle 1"/>
          <p:cNvSpPr>
            <a:spLocks noChangeArrowheads="1"/>
          </p:cNvSpPr>
          <p:nvPr userDrawn="1"/>
        </p:nvSpPr>
        <p:spPr bwMode="auto">
          <a:xfrm>
            <a:off x="899592" y="287700"/>
            <a:ext cx="7632848"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5"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showMasterSp="0"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Rectangle 1"/>
          <p:cNvSpPr>
            <a:spLocks noChangeArrowheads="1"/>
          </p:cNvSpPr>
          <p:nvPr userDrawn="1"/>
        </p:nvSpPr>
        <p:spPr bwMode="auto">
          <a:xfrm>
            <a:off x="899592" y="287700"/>
            <a:ext cx="7704856" cy="26035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2865120" algn="ctr"/>
                <a:tab pos="5730875" algn="r"/>
              </a:tabLst>
              <a:defRPr/>
            </a:pPr>
            <a:r>
              <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HKB24228 - Legal Startup </a:t>
            </a:r>
            <a:endParaRPr kumimoji="0" lang="en-US" altLang="en-US"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endParaRPr>
          </a:p>
        </p:txBody>
      </p:sp>
      <p:sp>
        <p:nvSpPr>
          <p:cNvPr id="6"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Ovr>
    <a:masterClrMapping/>
  </p:clrMapOvr>
  <p:transition spd="slow">
    <p:fade thruBlk="1"/>
  </p:transition>
  <p:hf sldNum="0"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endParaRPr lang="en-US"/>
          </a:p>
          <a:p>
            <a:pPr lvl="1"/>
            <a:r>
              <a:rPr lang="en-US"/>
              <a:t>Second level</a:t>
            </a:r>
            <a:endParaRPr lang="en-US"/>
          </a:p>
          <a:p>
            <a:pPr lvl="2"/>
            <a:r>
              <a:rPr lang="en-US"/>
              <a:t>Third level</a:t>
            </a:r>
            <a:endParaRPr lang="en-US"/>
          </a:p>
          <a:p>
            <a:pPr lvl="3"/>
            <a:r>
              <a:rPr lang="en-US"/>
              <a:t>Fourth level</a:t>
            </a:r>
            <a:endParaRPr lang="en-US"/>
          </a:p>
          <a:p>
            <a:pPr lvl="4"/>
            <a:r>
              <a:rPr lang="en-US"/>
              <a:t>Fifth level</a:t>
            </a:r>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6" Type="http://schemas.openxmlformats.org/officeDocument/2006/relationships/theme" Target="../theme/theme1.xml"/><Relationship Id="rId5" Type="http://schemas.openxmlformats.org/officeDocument/2006/relationships/image" Target="../media/image1.jpeg"/><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6" Type="http://schemas.openxmlformats.org/officeDocument/2006/relationships/theme" Target="../theme/theme2.xml"/><Relationship Id="rId5" Type="http://schemas.openxmlformats.org/officeDocument/2006/relationships/image" Target="../media/image1.jpeg"/><Relationship Id="rId4" Type="http://schemas.openxmlformats.org/officeDocument/2006/relationships/slideLayout" Target="../slideLayouts/slideLayout8.xml"/><Relationship Id="rId3" Type="http://schemas.openxmlformats.org/officeDocument/2006/relationships/slideLayout" Target="../slideLayouts/slideLayout7.xml"/><Relationship Id="rId2" Type="http://schemas.openxmlformats.org/officeDocument/2006/relationships/slideLayout" Target="../slideLayouts/slideLayout6.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5"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endParaRPr lang="en-US" dirty="0"/>
          </a:p>
          <a:p>
            <a:pPr lvl="1"/>
            <a:r>
              <a:rPr lang="en-US" dirty="0"/>
              <a:t>Second level</a:t>
            </a:r>
            <a:endParaRPr lang="en-US" dirty="0"/>
          </a:p>
          <a:p>
            <a:pPr lvl="2"/>
            <a:r>
              <a:rPr lang="en-US" dirty="0"/>
              <a:t>Third level</a:t>
            </a:r>
            <a:endParaRPr lang="en-US" dirty="0"/>
          </a:p>
          <a:p>
            <a:pPr lvl="3"/>
            <a:r>
              <a:rPr lang="en-US" dirty="0"/>
              <a:t>Fourth level</a:t>
            </a:r>
            <a:endParaRPr lang="en-US" dirty="0"/>
          </a:p>
          <a:p>
            <a:pPr lvl="4"/>
            <a:r>
              <a:rPr lang="en-US" dirty="0"/>
              <a:t>Fifth level</a:t>
            </a:r>
            <a:endParaRPr lang="en-US" dirty="0"/>
          </a:p>
        </p:txBody>
      </p:sp>
      <p:sp>
        <p:nvSpPr>
          <p:cNvPr id="6" name="Rectangle 1"/>
          <p:cNvSpPr>
            <a:spLocks noChangeArrowheads="1"/>
          </p:cNvSpPr>
          <p:nvPr userDrawn="1"/>
        </p:nvSpPr>
        <p:spPr bwMode="auto">
          <a:xfrm>
            <a:off x="899592" y="287070"/>
            <a:ext cx="7704856" cy="261610"/>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1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KDMK – MK : SITIAKMA – PEMROGRAMAN  (Edit dari “VIEW-SLIDE MASTER” , jika sudah “CLOSE MSTER VIEW”) </a:t>
            </a:r>
            <a:endParaRPr kumimoji="0" lang="id-ID" sz="11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8" name="Rectangle 1"/>
          <p:cNvSpPr>
            <a:spLocks noChangeArrowheads="1"/>
          </p:cNvSpPr>
          <p:nvPr userDrawn="1"/>
        </p:nvSpPr>
        <p:spPr bwMode="auto">
          <a:xfrm>
            <a:off x="179512" y="6327411"/>
            <a:ext cx="8640960" cy="276999"/>
          </a:xfrm>
          <a:prstGeom prst="rect">
            <a:avLst/>
          </a:prstGeom>
          <a:noFill/>
          <a:ln w="9525">
            <a:noFill/>
            <a:miter lim="800000"/>
          </a:ln>
          <a:effectLst/>
        </p:spPr>
        <p:txBody>
          <a:bodyPr vert="horz" wrap="square" lIns="91440" tIns="45720" rIns="91440" bIns="45720" numCol="1" anchor="ctr" anchorCtr="0" compatLnSpc="1">
            <a:spAutoFit/>
          </a:bodyPr>
          <a:lstStyle/>
          <a:p>
            <a:pPr marL="0" marR="0" lvl="0" indent="0" algn="just" defTabSz="914400" rtl="0" eaLnBrk="1" fontAlgn="base" latinLnBrk="0" hangingPunct="1">
              <a:lnSpc>
                <a:spcPct val="100000"/>
              </a:lnSpc>
              <a:spcBef>
                <a:spcPct val="0"/>
              </a:spcBef>
              <a:spcAft>
                <a:spcPct val="0"/>
              </a:spcAft>
              <a:buClrTx/>
              <a:buSzTx/>
              <a:buFontTx/>
              <a:buNone/>
              <a:tabLst>
                <a:tab pos="2865120" algn="ctr"/>
                <a:tab pos="5730875" algn="r"/>
              </a:tabLst>
            </a:pP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No.</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Dokumen</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4FM-DP40101                             </a:t>
            </a:r>
            <a:r>
              <a:rPr kumimoji="0" lang="en-US"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Rev</a:t>
            </a:r>
            <a:r>
              <a:rPr kumimoji="0" lang="en-US" sz="1200" b="0" i="0" u="none" strike="noStrike" cap="none" normalizeH="0" baseline="0" dirty="0" err="1">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isi</a:t>
            </a:r>
            <a:r>
              <a:rPr kumimoji="0" lang="id-ID" sz="12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 00                                     Tanggal Berlaku : </a:t>
            </a:r>
            <a:r>
              <a:rPr lang="en-US" sz="1200" dirty="0">
                <a:latin typeface="Arial" panose="020B0604020202020204" pitchFamily="34" charset="0"/>
                <a:ea typeface="Calibri" panose="020F0502020204030204" pitchFamily="34" charset="0"/>
                <a:cs typeface="Times New Roman" panose="02020603050405020304" pitchFamily="18" charset="0"/>
              </a:rPr>
              <a:t>07 April 2021</a:t>
            </a:r>
            <a:endParaRPr kumimoji="0" lang="id-ID"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Lst>
  <p:transition spd="slow">
    <p:fade thruBlk="1"/>
  </p:transition>
  <p:hf sldNum="0" hdr="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6" Type="http://schemas.openxmlformats.org/officeDocument/2006/relationships/comments" Target="../comments/comment1.xml"/><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image" Target="../media/image3.png"/><Relationship Id="rId2" Type="http://schemas.openxmlformats.org/officeDocument/2006/relationships/tags" Target="../tags/tag1.xml"/><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cstate="print">
            <a:lum/>
          </a:blip>
          <a:srcRect/>
          <a:stretch>
            <a:fillRect/>
          </a:stretch>
        </a:blipFill>
        <a:effectLst/>
      </p:bgPr>
    </p:bg>
    <p:spTree>
      <p:nvGrpSpPr>
        <p:cNvPr id="1" name=""/>
        <p:cNvGrpSpPr/>
        <p:nvPr/>
      </p:nvGrpSpPr>
      <p:grpSpPr>
        <a:xfrm>
          <a:off x="0" y="0"/>
          <a:ext cx="0" cy="0"/>
          <a:chOff x="0" y="0"/>
          <a:chExt cx="0" cy="0"/>
        </a:xfrm>
      </p:grpSpPr>
      <p:sp>
        <p:nvSpPr>
          <p:cNvPr id="6" name="Rectangle 5"/>
          <p:cNvSpPr/>
          <p:nvPr>
            <p:custDataLst>
              <p:tags r:id="rId2"/>
            </p:custDataLst>
          </p:nvPr>
        </p:nvSpPr>
        <p:spPr>
          <a:xfrm>
            <a:off x="-78105" y="2204720"/>
            <a:ext cx="9144000" cy="1861185"/>
          </a:xfrm>
          <a:prstGeom prst="rect">
            <a:avLst/>
          </a:prstGeom>
          <a:noFill/>
        </p:spPr>
        <p:txBody>
          <a:bodyPr wrap="square" lIns="91440" tIns="45720" rIns="91440" bIns="45720">
            <a:noAutofit/>
          </a:bodyPr>
          <a:lstStyle/>
          <a:p>
            <a:pPr algn="ctr"/>
            <a:r>
              <a:rPr lang="en-US" altLang="en-US" sz="4000" b="1" dirty="0" err="1">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rPr>
              <a:t>Aspek Hukum Mitra Strategis </a:t>
            </a:r>
            <a:endParaRPr lang="en-US" altLang="en-US" sz="4000" b="1" dirty="0" err="1">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a:p>
            <a:pPr algn="ctr"/>
            <a:r>
              <a:rPr lang="en-US" altLang="en-US" sz="4000" b="1" dirty="0" err="1">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rPr>
              <a:t>(</a:t>
            </a:r>
            <a:r>
              <a:rPr lang="en-US" altLang="en-US" sz="4000" b="1" dirty="0" err="1">
                <a:ln w="9525">
                  <a:solidFill>
                    <a:schemeClr val="bg1"/>
                  </a:solidFill>
                  <a:prstDash val="solid"/>
                </a:ln>
                <a:solidFill>
                  <a:schemeClr val="tx1"/>
                </a:solidFill>
                <a:effectLst>
                  <a:outerShdw blurRad="50800" dist="38100" algn="l" rotWithShape="0">
                    <a:prstClr val="black">
                      <a:alpha val="40000"/>
                    </a:prst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rPr>
              <a:t>strategic </a:t>
            </a:r>
            <a:r>
              <a:rPr lang="en-US" altLang="en-US" sz="4000" b="1" dirty="0" err="1">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rPr>
              <a:t>partner)</a:t>
            </a:r>
            <a:endParaRPr lang="en-US" altLang="en-US" sz="4000" b="1" dirty="0" err="1">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a:p>
            <a:pPr algn="ctr"/>
            <a:r>
              <a:rPr lang="en-US" altLang="en-US" sz="4000" b="1" dirty="0" err="1">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rPr>
              <a:t>Pertemuan</a:t>
            </a:r>
            <a:r>
              <a:rPr lang="en-US" altLang="en-US" sz="4000" b="1" dirty="0">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rPr>
              <a:t> Ke </a:t>
            </a:r>
            <a:r>
              <a:rPr lang="en-US" altLang="en-US" sz="4000" b="1">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rPr>
              <a:t>- 13</a:t>
            </a:r>
            <a:endParaRPr lang="en-US" altLang="en-US" sz="4000" b="1" dirty="0">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a:p>
            <a:pPr algn="ctr"/>
            <a:endParaRPr lang="en-US" altLang="en-US" sz="4000" b="1" dirty="0">
              <a:ln w="9525">
                <a:solidFill>
                  <a:schemeClr val="bg1"/>
                </a:solidFill>
                <a:prstDash val="solid"/>
              </a:ln>
              <a:solidFill>
                <a:schemeClr val="tx1"/>
              </a:solidFill>
              <a:effectLst>
                <a:outerShdw blurRad="12700" dist="38100" dir="2700000" algn="tl" rotWithShape="0">
                  <a:schemeClr val="bg1">
                    <a:lumMod val="50000"/>
                  </a:schemeClr>
                </a:outerShdw>
                <a:reflection blurRad="6350" stA="55000" endA="300" endPos="45500" dir="5400000" sy="-100000" algn="bl" rotWithShape="0"/>
              </a:effectLst>
              <a:latin typeface="Times New Roman" panose="02020603050405020304" pitchFamily="18" charset="0"/>
              <a:cs typeface="Times New Roman" panose="02020603050405020304" pitchFamily="18" charset="0"/>
            </a:endParaRPr>
          </a:p>
        </p:txBody>
      </p:sp>
      <p:pic>
        <p:nvPicPr>
          <p:cNvPr id="5" name="Picture 4" descr="D:\!!!DATA RETNO_QAC\ARSIP Internal Memo\LOGO IM.png"/>
          <p:cNvPicPr/>
          <p:nvPr/>
        </p:nvPicPr>
        <p:blipFill>
          <a:blip r:embed="rId3">
            <a:extLst>
              <a:ext uri="{28A0092B-C50C-407E-A947-70E740481C1C}">
                <a14:useLocalDpi xmlns:a14="http://schemas.microsoft.com/office/drawing/2010/main" val="0"/>
              </a:ext>
            </a:extLst>
          </a:blip>
          <a:srcRect l="4669" t="15303" r="72530" b="16026"/>
          <a:stretch>
            <a:fillRect/>
          </a:stretch>
        </p:blipFill>
        <p:spPr bwMode="auto">
          <a:xfrm>
            <a:off x="7812360" y="60608"/>
            <a:ext cx="1276350" cy="1280160"/>
          </a:xfrm>
          <a:prstGeom prst="rect">
            <a:avLst/>
          </a:prstGeom>
          <a:noFill/>
          <a:ln>
            <a:noFill/>
          </a:ln>
        </p:spPr>
      </p:pic>
    </p:spTree>
  </p:cSld>
  <p:clrMapOvr>
    <a:masterClrMapping/>
  </p:clrMapOvr>
  <p:transition spd="slow">
    <p:fade thruBlk="1"/>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11455" y="692785"/>
            <a:ext cx="8630285" cy="5494655"/>
          </a:xfrm>
        </p:spPr>
        <p:txBody>
          <a:bodyPr>
            <a:noAutofit/>
          </a:bodyPr>
          <a:lstStyle/>
          <a:p>
            <a:pPr algn="ctr"/>
            <a:r>
              <a:rPr lang="en-US" altLang="en-US" sz="2400" dirty="0">
                <a:solidFill>
                  <a:schemeClr val="tx1"/>
                </a:solidFill>
              </a:rPr>
              <a:t>Model Konvensi: Konversi Utang menjadi Saham (Debt to Equity)</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Konversi utang menjadi saham adalah kesepakatan bahwa utang tertentu dilunasi bukan dengan uang tunai, tetapi dengan penyertaan saham. Ini sering dipakai untuk restrukturisasi perusahaan agar arus kas lebih sehat namun kreditur tetap mendapat “kompensasi” berupa kepemilikan.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Namun, konversi ini perlu memperhatikan valuasi, potensi dilusi pemegang saham lama, serta persetujuan organ perusahaan.</a:t>
            </a:r>
            <a:endParaRPr lang="en-US" altLang="en-US" sz="2400" dirty="0">
              <a:solidFill>
                <a:schemeClr val="tx1"/>
              </a:solidFill>
            </a:endParaRPr>
          </a:p>
        </p:txBody>
      </p:sp>
    </p:spTree>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0025" y="559435"/>
            <a:ext cx="8686165" cy="5687060"/>
          </a:xfrm>
        </p:spPr>
        <p:txBody>
          <a:bodyPr>
            <a:noAutofit/>
          </a:bodyPr>
          <a:lstStyle/>
          <a:p>
            <a:pPr algn="ctr"/>
            <a:r>
              <a:rPr lang="en-US" altLang="en-US" sz="2400" dirty="0">
                <a:solidFill>
                  <a:schemeClr val="tx1"/>
                </a:solidFill>
              </a:rPr>
              <a:t>Model Konvensi: Opsi Saham &amp; Saham Bersyarat</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Opsi saham adalah hak (bukan kewajiban) untuk membeli/ memperoleh saham di masa depan dengan syarat tertentu, misalnya setelah KPI terpenuhi atau setelah masa kerja/kemitraan berjalan. Ini umum untuk mengikat mitra agar tetap berkontribusi karena ada insentif kepemilikan.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Karena bersyarat, klausul harus sangat jelas: kapan dapat dieksekusi, harga, pembatasan pengalihan, dan konsekuensi jika syarat tidak terpenuhi.</a:t>
            </a:r>
            <a:endParaRPr lang="en-US" altLang="en-US" sz="2400" dirty="0">
              <a:solidFill>
                <a:schemeClr val="tx1"/>
              </a:solidFill>
            </a:endParaRPr>
          </a:p>
        </p:txBody>
      </p:sp>
    </p:spTree>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00025" y="559435"/>
            <a:ext cx="8686165" cy="5687060"/>
          </a:xfrm>
        </p:spPr>
        <p:txBody>
          <a:bodyPr>
            <a:noAutofit/>
          </a:bodyPr>
          <a:lstStyle/>
          <a:p>
            <a:pPr algn="ctr"/>
            <a:r>
              <a:rPr lang="en-US" altLang="en-US" sz="2400" dirty="0">
                <a:solidFill>
                  <a:schemeClr val="tx1"/>
                </a:solidFill>
              </a:rPr>
              <a:t>Hak Pemegang Saham dalam Kemitraan Strategis</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Kepemilikan saham menimbulkan hak-hak korporasi seperti: hak hadir dan suara di RUPS, hak dividen jika perusahaan untung, hak memperoleh informasi tertentu, serta hak perlindungan terhadap tindakan yang merugikan perusahaan.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Dalam kemitraan strategis, hak ini sering diperluas melalui perjanjian (misalnya hak veto atau reserved matters), namun harus tetap sinkron dengan aturan perusahaan.</a:t>
            </a:r>
            <a:endParaRPr lang="en-US" altLang="en-US" sz="2400" dirty="0">
              <a:solidFill>
                <a:schemeClr val="tx1"/>
              </a:solidFill>
            </a:endParaRPr>
          </a:p>
          <a:p>
            <a:pPr algn="just"/>
            <a:endParaRPr lang="en-US" altLang="en-US" sz="2400" dirty="0">
              <a:solidFill>
                <a:schemeClr val="tx1"/>
              </a:solidFill>
            </a:endParaRPr>
          </a:p>
          <a:p>
            <a:pPr algn="just"/>
            <a:endParaRPr lang="en-US" altLang="en-US" sz="2400" dirty="0">
              <a:solidFill>
                <a:schemeClr val="tx1"/>
              </a:solidFill>
            </a:endParaRPr>
          </a:p>
        </p:txBody>
      </p:sp>
    </p:spTree>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49885" y="721995"/>
            <a:ext cx="8194675" cy="5480685"/>
          </a:xfrm>
        </p:spPr>
        <p:txBody>
          <a:bodyPr>
            <a:noAutofit/>
          </a:bodyPr>
          <a:lstStyle/>
          <a:p>
            <a:pPr algn="ctr"/>
            <a:r>
              <a:rPr lang="en-US" altLang="en-US" sz="2200">
                <a:solidFill>
                  <a:schemeClr val="tx1"/>
                </a:solidFill>
              </a:rPr>
              <a:t>Risiko Hukum: Dilusi, Konflik Kontrol, dan Penyalahgunaan Hak</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Risiko yang sering terjadi:</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Dilusi: kepemilikan menurun karena penerbitan saham baru.</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Konflik kontrol: beda visi antara investor/mitra vs pendiri.</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Deadlock: keputusan tidak jalan karena suara seimbang.</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Moral hazard: pihak dominan menyalahgunakan kewenangan.</a:t>
            </a:r>
            <a:endParaRPr lang="en-US" altLang="en-US" sz="2200">
              <a:solidFill>
                <a:schemeClr val="tx1"/>
              </a:solidFill>
            </a:endParaRPr>
          </a:p>
          <a:p>
            <a:pPr algn="just"/>
            <a:endParaRPr lang="en-US" altLang="en-US" sz="2200">
              <a:solidFill>
                <a:schemeClr val="tx1"/>
              </a:solidFill>
            </a:endParaRPr>
          </a:p>
          <a:p>
            <a:pPr algn="just"/>
            <a:r>
              <a:rPr lang="en-US" altLang="en-US" sz="2200">
                <a:solidFill>
                  <a:schemeClr val="tx1"/>
                </a:solidFill>
              </a:rPr>
              <a:t>Karena itu, hukum kontrak dan tata kelola korporasi harus disiapkan sejak awal, bukan setelah konflik terjadi.</a:t>
            </a:r>
            <a:endParaRPr lang="en-US" altLang="en-US" sz="2200">
              <a:solidFill>
                <a:schemeClr val="tx1"/>
              </a:solidFill>
            </a:endParaRPr>
          </a:p>
          <a:p>
            <a:pPr algn="just"/>
            <a:r>
              <a:rPr lang="en-US" altLang="en-US" sz="2200">
                <a:solidFill>
                  <a:schemeClr val="tx1"/>
                </a:solidFill>
              </a:rPr>
              <a:t>Dasar hukum:</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UU PT 40/2007 (mekanisme keputusan RUPS, struktur organ PT)</a:t>
            </a:r>
            <a:endParaRPr lang="en-US" altLang="en-US" sz="2200">
              <a:solidFill>
                <a:schemeClr val="tx1"/>
              </a:solidFill>
            </a:endParaRPr>
          </a:p>
          <a:p>
            <a:pPr marL="342900" indent="-342900" algn="just">
              <a:buFont typeface="Arial" panose="020B0604020202020204" pitchFamily="34" charset="0"/>
              <a:buChar char="•"/>
            </a:pPr>
            <a:r>
              <a:rPr lang="en-US" altLang="en-US" sz="2200">
                <a:solidFill>
                  <a:schemeClr val="tx1"/>
                </a:solidFill>
              </a:rPr>
              <a:t>KUHPerdata Pasal 1338 (sanksi kontraktual atas wanprestasi)</a:t>
            </a:r>
            <a:endParaRPr lang="en-US" altLang="en-US" sz="2200">
              <a:solidFill>
                <a:schemeClr val="tx1"/>
              </a:solidFill>
            </a:endParaRPr>
          </a:p>
        </p:txBody>
      </p:sp>
    </p:spTree>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40995" y="607695"/>
            <a:ext cx="8382635" cy="5547360"/>
          </a:xfrm>
        </p:spPr>
        <p:txBody>
          <a:bodyPr>
            <a:noAutofit/>
          </a:bodyPr>
          <a:lstStyle/>
          <a:p>
            <a:pPr algn="ctr"/>
            <a:r>
              <a:rPr lang="en-US" altLang="en-US" sz="2300">
                <a:solidFill>
                  <a:schemeClr val="tx1"/>
                </a:solidFill>
              </a:rPr>
              <a:t>Klausul Wajib: Perlindungan dan Exit Strategy</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Kontrak strategic partner sebaiknya memuat klausul rinci:</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KPI &amp; deliverables (standar kinerja dan output)</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Confidentiality &amp; non-compete (perlindungan rahasia dagang)</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Reserved matters/hak veto (batasan keputusan tertentu)</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Exit strategy: buyback, drag-along, tag-along, serta mekanisme valuasi.</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Exit strategy penting karena kemitraan bisa berakhir, namun hubungan saham tidak otomatis selesai tanpa mekanisme pelepasan yang jelas.</a:t>
            </a:r>
            <a:endParaRPr lang="en-US" altLang="en-US" sz="2300">
              <a:solidFill>
                <a:schemeClr val="tx1"/>
              </a:solidFill>
            </a:endParaRPr>
          </a:p>
        </p:txBody>
      </p:sp>
    </p:spTree>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40665" y="597535"/>
            <a:ext cx="8665845" cy="5414010"/>
          </a:xfrm>
        </p:spPr>
        <p:txBody>
          <a:bodyPr>
            <a:noAutofit/>
          </a:bodyPr>
          <a:lstStyle/>
          <a:p>
            <a:pPr algn="ctr"/>
            <a:r>
              <a:rPr lang="en-US" altLang="en-US" sz="2300">
                <a:solidFill>
                  <a:schemeClr val="tx1"/>
                </a:solidFill>
              </a:rPr>
              <a:t>Studi Kasus Ringkas + Kesimpulan</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Kasus: Startup A bermitra dengan Perusahaan B. B setuju menjadi distributor utama dan menginvestasikan dana dengan kepemilikan 25% saham. Setelah 1 tahun, B tidak memenuhi target distribusi, namun meminta hak veto atas keputusan operasional.</a:t>
            </a:r>
            <a:endParaRPr lang="en-US" altLang="en-US" sz="2300">
              <a:solidFill>
                <a:schemeClr val="tx1"/>
              </a:solidFill>
            </a:endParaRPr>
          </a:p>
          <a:p>
            <a:pPr algn="just"/>
            <a:endParaRPr lang="en-US" altLang="en-US" sz="2300">
              <a:solidFill>
                <a:schemeClr val="tx1"/>
              </a:solidFill>
            </a:endParaRPr>
          </a:p>
          <a:p>
            <a:pPr algn="just"/>
            <a:r>
              <a:rPr lang="en-US" altLang="en-US" sz="2300">
                <a:solidFill>
                  <a:schemeClr val="tx1"/>
                </a:solidFill>
              </a:rPr>
              <a:t>Pelajaran hukum:</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Perjanjian harus mengunci hak yang seimbang dengan kewajiban.</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KPI dan sanksi wanprestasi harus tegas.</a:t>
            </a:r>
            <a:endParaRPr lang="en-US" altLang="en-US" sz="2300">
              <a:solidFill>
                <a:schemeClr val="tx1"/>
              </a:solidFill>
            </a:endParaRPr>
          </a:p>
          <a:p>
            <a:pPr marL="342900" indent="-342900" algn="just">
              <a:buFont typeface="Arial" panose="020B0604020202020204" pitchFamily="34" charset="0"/>
              <a:buChar char="•"/>
            </a:pPr>
            <a:r>
              <a:rPr lang="en-US" altLang="en-US" sz="2300">
                <a:solidFill>
                  <a:schemeClr val="tx1"/>
                </a:solidFill>
              </a:rPr>
              <a:t>Hak veto harus dibatasi pada isu strategis, bukan operasional harian.</a:t>
            </a:r>
            <a:endParaRPr lang="en-US" altLang="en-US" sz="2300">
              <a:solidFill>
                <a:schemeClr val="tx1"/>
              </a:solidFill>
            </a:endParaRPr>
          </a:p>
          <a:p>
            <a:pPr algn="just"/>
            <a:r>
              <a:rPr lang="en-US" altLang="en-US" sz="2300">
                <a:solidFill>
                  <a:schemeClr val="tx1"/>
                </a:solidFill>
              </a:rPr>
              <a:t>Kesimpulan: Mitra strategis yang kuat bukan hanya “cocok secara bisnis”, tetapi aman secara kontrak dan rapi secara tata kelola saham.</a:t>
            </a:r>
            <a:endParaRPr lang="en-US" altLang="en-US" sz="2300">
              <a:solidFill>
                <a:schemeClr val="tx1"/>
              </a:solidFill>
            </a:endParaRPr>
          </a:p>
        </p:txBody>
      </p:sp>
    </p:spTree>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p:nvPr/>
        </p:nvSpPr>
        <p:spPr>
          <a:xfrm>
            <a:off x="457200" y="1600200"/>
            <a:ext cx="8229600" cy="4525963"/>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Times New Roman" panose="02020603050405020304" pitchFamily="18" charset="0"/>
                <a:ea typeface="+mn-ea"/>
                <a:cs typeface="Times New Roman" panose="02020603050405020304" pitchFamily="18" charset="0"/>
              </a:defRPr>
            </a:lvl1pPr>
            <a:lvl2pPr marL="4572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Times New Roman" panose="02020603050405020304" pitchFamily="18" charset="0"/>
                <a:ea typeface="+mn-ea"/>
                <a:cs typeface="Times New Roman" panose="02020603050405020304" pitchFamily="18" charset="0"/>
              </a:defRPr>
            </a:lvl2pPr>
            <a:lvl3pPr marL="914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Times New Roman" panose="02020603050405020304" pitchFamily="18" charset="0"/>
                <a:ea typeface="+mn-ea"/>
                <a:cs typeface="Times New Roman" panose="02020603050405020304" pitchFamily="18" charset="0"/>
              </a:defRPr>
            </a:lvl3pPr>
            <a:lvl4pPr marL="13716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4pPr>
            <a:lvl5pPr marL="1828800" indent="0" algn="ctr" defTabSz="914400" rtl="0" eaLnBrk="1" latinLnBrk="0" hangingPunct="1">
              <a:spcBef>
                <a:spcPct val="20000"/>
              </a:spcBef>
              <a:buFont typeface="Arial" panose="020B0604020202020204" pitchFamily="34" charset="0"/>
              <a:buNone/>
              <a:defRPr sz="1800" kern="1200">
                <a:solidFill>
                  <a:schemeClr val="tx1">
                    <a:tint val="75000"/>
                  </a:schemeClr>
                </a:solidFill>
                <a:latin typeface="Times New Roman" panose="02020603050405020304" pitchFamily="18" charset="0"/>
                <a:ea typeface="+mn-ea"/>
                <a:cs typeface="Times New Roman" panose="02020603050405020304" pitchFamily="18" charset="0"/>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r>
              <a:rPr lang="en-US" sz="4000" b="1"/>
              <a:t>	</a:t>
            </a:r>
            <a:endParaRPr lang="en-US" sz="4000" b="1"/>
          </a:p>
          <a:p>
            <a:endParaRPr lang="en-US" sz="4000" b="1"/>
          </a:p>
          <a:p>
            <a:endParaRPr lang="id-ID" sz="2400" b="1">
              <a:sym typeface="Wingdings" panose="05000000000000000000" pitchFamily="2" charset="2"/>
            </a:endParaRPr>
          </a:p>
          <a:p>
            <a:r>
              <a:rPr lang="id-ID" sz="4000" b="1">
                <a:sym typeface="Wingdings" panose="05000000000000000000" pitchFamily="2" charset="2"/>
              </a:rPr>
              <a:t> </a:t>
            </a:r>
            <a:r>
              <a:rPr lang="en-US" sz="4000" b="1"/>
              <a:t>END</a:t>
            </a:r>
            <a:r>
              <a:rPr lang="id-ID" sz="4000" b="1"/>
              <a:t> </a:t>
            </a:r>
            <a:r>
              <a:rPr lang="id-ID" sz="4000" b="1">
                <a:sym typeface="Wingdings" panose="05000000000000000000" pitchFamily="2" charset="2"/>
              </a:rPr>
              <a:t></a:t>
            </a:r>
            <a:endParaRPr lang="en-US" sz="4000" b="1" dirty="0"/>
          </a:p>
        </p:txBody>
      </p:sp>
    </p:spTree>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86055" y="405765"/>
            <a:ext cx="8670290" cy="5791200"/>
          </a:xfrm>
        </p:spPr>
        <p:txBody>
          <a:bodyPr>
            <a:noAutofit/>
          </a:bodyPr>
          <a:lstStyle/>
          <a:p>
            <a:pPr algn="ctr">
              <a:lnSpc>
                <a:spcPct val="150000"/>
              </a:lnSpc>
              <a:buFont typeface="Wingdings" panose="05000000000000000000" charset="0"/>
            </a:pPr>
            <a:r>
              <a:rPr lang="en-US" altLang="en-US" sz="2200" dirty="0">
                <a:solidFill>
                  <a:schemeClr val="tx1"/>
                </a:solidFill>
              </a:rPr>
              <a:t>Pengertian Mitra Strategis (Strategic Partner)</a:t>
            </a:r>
            <a:endParaRPr lang="en-US" altLang="en-US" sz="2200" dirty="0">
              <a:solidFill>
                <a:schemeClr val="tx1"/>
              </a:solidFill>
            </a:endParaRPr>
          </a:p>
          <a:p>
            <a:pPr algn="just">
              <a:lnSpc>
                <a:spcPct val="150000"/>
              </a:lnSpc>
              <a:buFont typeface="Wingdings" panose="05000000000000000000" charset="0"/>
            </a:pPr>
            <a:endParaRPr lang="en-US" altLang="en-US" sz="2200" dirty="0">
              <a:solidFill>
                <a:schemeClr val="tx1"/>
              </a:solidFill>
            </a:endParaRPr>
          </a:p>
          <a:p>
            <a:pPr algn="just">
              <a:lnSpc>
                <a:spcPct val="150000"/>
              </a:lnSpc>
              <a:buFont typeface="Wingdings" panose="05000000000000000000" charset="0"/>
            </a:pPr>
            <a:r>
              <a:rPr lang="en-US" altLang="en-US" sz="2200" dirty="0">
                <a:solidFill>
                  <a:schemeClr val="tx1"/>
                </a:solidFill>
              </a:rPr>
              <a:t>Mitra strategis adalah hubungan kerja sama bisnis yang dirancang jangka menengah–panjang untuk mencapai tujuan strategis bersama (misalnya ekspansi pasar, efisiensi rantai pasok, atau transfer teknologi). Berbeda dari kerja sama biasa, kemitraan ini menuntut komitmen, integrasi proses, dan pembagian risiko/manfaat. </a:t>
            </a:r>
            <a:endParaRPr lang="en-US" altLang="en-US" sz="2200" dirty="0">
              <a:solidFill>
                <a:schemeClr val="tx1"/>
              </a:solidFill>
            </a:endParaRPr>
          </a:p>
          <a:p>
            <a:pPr algn="just">
              <a:lnSpc>
                <a:spcPct val="150000"/>
              </a:lnSpc>
              <a:buFont typeface="Wingdings" panose="05000000000000000000" charset="0"/>
            </a:pPr>
            <a:endParaRPr lang="en-US" altLang="en-US" sz="2200" dirty="0">
              <a:solidFill>
                <a:schemeClr val="tx1"/>
              </a:solidFill>
            </a:endParaRPr>
          </a:p>
          <a:p>
            <a:pPr algn="just">
              <a:lnSpc>
                <a:spcPct val="150000"/>
              </a:lnSpc>
              <a:buFont typeface="Wingdings" panose="05000000000000000000" charset="0"/>
            </a:pPr>
            <a:r>
              <a:rPr lang="en-US" altLang="en-US" sz="2200" dirty="0">
                <a:solidFill>
                  <a:schemeClr val="tx1"/>
                </a:solidFill>
              </a:rPr>
              <a:t>Dalam praktik, kemitraan strategis biasanya tidak berhenti pada “jual-beli jasa”, melainkan mengatur tata kelola, peran, target, dan mekanisme evaluasi yang jelas.</a:t>
            </a:r>
            <a:endParaRPr lang="en-US" altLang="en-US" sz="2200" dirty="0">
              <a:solidFill>
                <a:schemeClr val="tx1"/>
              </a:solidFill>
            </a:endParaRPr>
          </a:p>
        </p:txBody>
      </p:sp>
    </p:spTree>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158750" y="396875"/>
            <a:ext cx="8667115" cy="5432425"/>
          </a:xfrm>
        </p:spPr>
        <p:txBody>
          <a:bodyPr>
            <a:noAutofit/>
          </a:bodyPr>
          <a:lstStyle/>
          <a:p>
            <a:pPr algn="ctr">
              <a:lnSpc>
                <a:spcPct val="150000"/>
              </a:lnSpc>
              <a:buFont typeface="+mj-lt"/>
            </a:pPr>
            <a:r>
              <a:rPr lang="en-US" altLang="en-US" sz="2300" dirty="0">
                <a:solidFill>
                  <a:schemeClr val="tx1"/>
                </a:solidFill>
              </a:rPr>
              <a:t>Mengapa Aspek Hukum Penting dalam Kemitraan Strategis</a:t>
            </a:r>
            <a:endParaRPr lang="en-US" altLang="en-US" sz="2300" dirty="0">
              <a:solidFill>
                <a:schemeClr val="tx1"/>
              </a:solidFill>
            </a:endParaRPr>
          </a:p>
          <a:p>
            <a:pPr algn="just">
              <a:lnSpc>
                <a:spcPct val="150000"/>
              </a:lnSpc>
              <a:buFont typeface="+mj-lt"/>
            </a:pPr>
            <a:endParaRPr lang="en-US" altLang="en-US" sz="2300" dirty="0">
              <a:solidFill>
                <a:schemeClr val="tx1"/>
              </a:solidFill>
            </a:endParaRPr>
          </a:p>
          <a:p>
            <a:pPr marL="342900" indent="-342900" algn="just">
              <a:lnSpc>
                <a:spcPct val="150000"/>
              </a:lnSpc>
              <a:buFont typeface="Arial" panose="020B0604020202020204" pitchFamily="34" charset="0"/>
              <a:buChar char="•"/>
            </a:pPr>
            <a:r>
              <a:rPr lang="en-US" altLang="en-US" sz="2300" dirty="0">
                <a:solidFill>
                  <a:schemeClr val="tx1"/>
                </a:solidFill>
              </a:rPr>
              <a:t>Secara bisnis, strategic partner menuntut keterbukaan data, kolaborasi operasional, dan pembagian keuntungan. Tanpa kerangka hukum yang tegas, risiko yang sering timbul adalah: perbedaan tafsir target kerja sama, ketidakseimbangan kewenangan, kebocoran rahasia dagang, hingga perselisihan kepemilikan aset/produk.</a:t>
            </a:r>
            <a:endParaRPr lang="en-US" altLang="en-US" sz="2300" dirty="0">
              <a:solidFill>
                <a:schemeClr val="tx1"/>
              </a:solidFill>
            </a:endParaRPr>
          </a:p>
          <a:p>
            <a:pPr marL="342900" indent="-342900" algn="just">
              <a:lnSpc>
                <a:spcPct val="150000"/>
              </a:lnSpc>
              <a:buFont typeface="Arial" panose="020B0604020202020204" pitchFamily="34" charset="0"/>
              <a:buChar char="•"/>
            </a:pPr>
            <a:r>
              <a:rPr lang="en-US" altLang="en-US" sz="2300" dirty="0">
                <a:solidFill>
                  <a:schemeClr val="tx1"/>
                </a:solidFill>
              </a:rPr>
              <a:t>Hukum berfungsi sebagai alat kepastian, yaitu memastikan siapa berbuat apa, kapan, dengan standar apa, serta apa konsekuensinya jika terjadi pelanggaran.</a:t>
            </a:r>
            <a:endParaRPr lang="en-US" altLang="en-US" sz="2300" dirty="0">
              <a:solidFill>
                <a:schemeClr val="tx1"/>
              </a:solidFill>
            </a:endParaRPr>
          </a:p>
        </p:txBody>
      </p:sp>
    </p:spTree>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26085" y="477520"/>
            <a:ext cx="8208645" cy="5631815"/>
          </a:xfrm>
        </p:spPr>
        <p:txBody>
          <a:bodyPr>
            <a:noAutofit/>
          </a:bodyPr>
          <a:lstStyle/>
          <a:p>
            <a:pPr algn="ctr">
              <a:lnSpc>
                <a:spcPct val="150000"/>
              </a:lnSpc>
              <a:buFont typeface="Wingdings" panose="05000000000000000000" charset="0"/>
            </a:pPr>
            <a:r>
              <a:rPr lang="en-US" altLang="en-US" sz="2200" dirty="0">
                <a:solidFill>
                  <a:schemeClr val="tx1"/>
                </a:solidFill>
              </a:rPr>
              <a:t>Esensi Mitra Strategis: Unsur yang Harus Ada</a:t>
            </a:r>
            <a:endParaRPr lang="en-US" altLang="en-US" sz="2200" dirty="0">
              <a:solidFill>
                <a:schemeClr val="tx1"/>
              </a:solidFill>
            </a:endParaRPr>
          </a:p>
          <a:p>
            <a:pPr algn="just">
              <a:lnSpc>
                <a:spcPct val="150000"/>
              </a:lnSpc>
              <a:buFont typeface="Wingdings" panose="05000000000000000000" charset="0"/>
            </a:pPr>
            <a:endParaRPr lang="en-US" altLang="en-US" sz="2200" dirty="0">
              <a:solidFill>
                <a:schemeClr val="tx1"/>
              </a:solidFill>
            </a:endParaRPr>
          </a:p>
          <a:p>
            <a:pPr algn="just">
              <a:lnSpc>
                <a:spcPct val="150000"/>
              </a:lnSpc>
              <a:buFont typeface="Wingdings" panose="05000000000000000000" charset="0"/>
            </a:pPr>
            <a:r>
              <a:rPr lang="en-US" altLang="en-US" sz="2200" dirty="0">
                <a:solidFill>
                  <a:schemeClr val="tx1"/>
                </a:solidFill>
              </a:rPr>
              <a:t>Kemitraan disebut “strategis” bila memiliki unsur:</a:t>
            </a:r>
            <a:endParaRPr lang="en-US" altLang="en-US" sz="2200" dirty="0">
              <a:solidFill>
                <a:schemeClr val="tx1"/>
              </a:solidFill>
            </a:endParaRPr>
          </a:p>
          <a:p>
            <a:pPr marL="457200" indent="-457200" algn="just">
              <a:lnSpc>
                <a:spcPct val="150000"/>
              </a:lnSpc>
              <a:buFont typeface="Wingdings" panose="05000000000000000000" charset="0"/>
              <a:buAutoNum type="arabicPeriod"/>
            </a:pPr>
            <a:r>
              <a:rPr lang="en-US" altLang="en-US" sz="2200" dirty="0">
                <a:solidFill>
                  <a:schemeClr val="tx1"/>
                </a:solidFill>
              </a:rPr>
              <a:t>Tujuan strategis bersama (bukan sekadar proyek kecil),</a:t>
            </a:r>
            <a:endParaRPr lang="en-US" altLang="en-US" sz="2200" dirty="0">
              <a:solidFill>
                <a:schemeClr val="tx1"/>
              </a:solidFill>
            </a:endParaRPr>
          </a:p>
          <a:p>
            <a:pPr marL="457200" indent="-457200" algn="just">
              <a:lnSpc>
                <a:spcPct val="150000"/>
              </a:lnSpc>
              <a:buFont typeface="Wingdings" panose="05000000000000000000" charset="0"/>
              <a:buAutoNum type="arabicPeriod"/>
            </a:pPr>
            <a:r>
              <a:rPr lang="en-US" altLang="en-US" sz="2200" dirty="0">
                <a:solidFill>
                  <a:schemeClr val="tx1"/>
                </a:solidFill>
              </a:rPr>
              <a:t>Sinergi sumber daya (modal, teknologi, jaringan, SDM),</a:t>
            </a:r>
            <a:endParaRPr lang="en-US" altLang="en-US" sz="2200" dirty="0">
              <a:solidFill>
                <a:schemeClr val="tx1"/>
              </a:solidFill>
            </a:endParaRPr>
          </a:p>
          <a:p>
            <a:pPr marL="457200" indent="-457200" algn="just">
              <a:lnSpc>
                <a:spcPct val="150000"/>
              </a:lnSpc>
              <a:buFont typeface="Wingdings" panose="05000000000000000000" charset="0"/>
              <a:buAutoNum type="arabicPeriod"/>
            </a:pPr>
            <a:r>
              <a:rPr lang="en-US" altLang="en-US" sz="2200" dirty="0">
                <a:solidFill>
                  <a:schemeClr val="tx1"/>
                </a:solidFill>
              </a:rPr>
              <a:t>Komitmen jangka panjang dan indikator kinerja,</a:t>
            </a:r>
            <a:endParaRPr lang="en-US" altLang="en-US" sz="2200" dirty="0">
              <a:solidFill>
                <a:schemeClr val="tx1"/>
              </a:solidFill>
            </a:endParaRPr>
          </a:p>
          <a:p>
            <a:pPr marL="457200" indent="-457200" algn="just">
              <a:lnSpc>
                <a:spcPct val="150000"/>
              </a:lnSpc>
              <a:buFont typeface="Wingdings" panose="05000000000000000000" charset="0"/>
              <a:buAutoNum type="arabicPeriod"/>
            </a:pPr>
            <a:r>
              <a:rPr lang="en-US" altLang="en-US" sz="2200" dirty="0">
                <a:solidFill>
                  <a:schemeClr val="tx1"/>
                </a:solidFill>
              </a:rPr>
              <a:t>Pembagian peran, risiko, dan manfaat secara proporsional.</a:t>
            </a:r>
            <a:endParaRPr lang="en-US" altLang="en-US" sz="2200" dirty="0">
              <a:solidFill>
                <a:schemeClr val="tx1"/>
              </a:solidFill>
            </a:endParaRPr>
          </a:p>
          <a:p>
            <a:pPr algn="just">
              <a:lnSpc>
                <a:spcPct val="150000"/>
              </a:lnSpc>
              <a:buFont typeface="Wingdings" panose="05000000000000000000" charset="0"/>
            </a:pPr>
            <a:endParaRPr lang="en-US" altLang="en-US" sz="2200" dirty="0">
              <a:solidFill>
                <a:schemeClr val="tx1"/>
              </a:solidFill>
            </a:endParaRPr>
          </a:p>
          <a:p>
            <a:pPr algn="just">
              <a:lnSpc>
                <a:spcPct val="150000"/>
              </a:lnSpc>
              <a:buFont typeface="Wingdings" panose="05000000000000000000" charset="0"/>
            </a:pPr>
            <a:r>
              <a:rPr lang="en-US" altLang="en-US" sz="2200" dirty="0">
                <a:solidFill>
                  <a:schemeClr val="tx1"/>
                </a:solidFill>
              </a:rPr>
              <a:t>Jika unsur di atas tidak jelas, hubungan cenderung menjadi kerja sama biasa yang mudah putus dan rawan sengketa.</a:t>
            </a:r>
            <a:endParaRPr lang="en-US" altLang="en-US" sz="2200" dirty="0">
              <a:solidFill>
                <a:schemeClr val="tx1"/>
              </a:solidFill>
            </a:endParaRPr>
          </a:p>
        </p:txBody>
      </p:sp>
    </p:spTree>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23215" y="405765"/>
            <a:ext cx="8573135" cy="6014085"/>
          </a:xfrm>
        </p:spPr>
        <p:txBody>
          <a:bodyPr>
            <a:noAutofit/>
          </a:bodyPr>
          <a:lstStyle/>
          <a:p>
            <a:pPr algn="ctr">
              <a:lnSpc>
                <a:spcPct val="150000"/>
              </a:lnSpc>
              <a:buFont typeface="Wingdings" panose="05000000000000000000" charset="0"/>
            </a:pPr>
            <a:r>
              <a:rPr lang="en-US" altLang="en-US" sz="2300" dirty="0">
                <a:solidFill>
                  <a:schemeClr val="tx1"/>
                </a:solidFill>
              </a:rPr>
              <a:t>Pihak-Pihak &amp; Kapasitas Hukum dalam Kemitraan</a:t>
            </a:r>
            <a:endParaRPr lang="en-US" altLang="en-US" sz="2300" dirty="0">
              <a:solidFill>
                <a:schemeClr val="tx1"/>
              </a:solidFill>
            </a:endParaRPr>
          </a:p>
          <a:p>
            <a:pPr algn="just">
              <a:lnSpc>
                <a:spcPct val="150000"/>
              </a:lnSpc>
              <a:buFont typeface="Wingdings" panose="05000000000000000000" charset="0"/>
            </a:pPr>
            <a:endParaRPr lang="en-US" altLang="en-US" sz="2300" dirty="0">
              <a:solidFill>
                <a:schemeClr val="tx1"/>
              </a:solidFill>
            </a:endParaRPr>
          </a:p>
          <a:p>
            <a:pPr algn="just">
              <a:lnSpc>
                <a:spcPct val="150000"/>
              </a:lnSpc>
              <a:buFont typeface="Wingdings" panose="05000000000000000000" charset="0"/>
            </a:pPr>
            <a:r>
              <a:rPr lang="en-US" altLang="en-US" sz="2300" dirty="0">
                <a:solidFill>
                  <a:schemeClr val="tx1"/>
                </a:solidFill>
              </a:rPr>
              <a:t>Dalam kontrak kemitraan, para pihak harus cakap hukum dan memiliki kewenangan bertindak. Untuk badan usaha/PT, tindakan menandatangani kerja sama harus dilakukan oleh pihak yang berwenang (direksi/kuasa) sesuai anggaran dasar dan peraturan internal.</a:t>
            </a:r>
            <a:endParaRPr lang="en-US" altLang="en-US" sz="2300" dirty="0">
              <a:solidFill>
                <a:schemeClr val="tx1"/>
              </a:solidFill>
            </a:endParaRPr>
          </a:p>
          <a:p>
            <a:pPr algn="just">
              <a:lnSpc>
                <a:spcPct val="150000"/>
              </a:lnSpc>
              <a:buFont typeface="Wingdings" panose="05000000000000000000" charset="0"/>
            </a:pPr>
            <a:endParaRPr lang="en-US" altLang="en-US" sz="2300" dirty="0">
              <a:solidFill>
                <a:schemeClr val="tx1"/>
              </a:solidFill>
            </a:endParaRPr>
          </a:p>
          <a:p>
            <a:pPr algn="just">
              <a:lnSpc>
                <a:spcPct val="150000"/>
              </a:lnSpc>
              <a:buFont typeface="Wingdings" panose="05000000000000000000" charset="0"/>
            </a:pPr>
            <a:r>
              <a:rPr lang="en-US" altLang="en-US" sz="2300" dirty="0">
                <a:solidFill>
                  <a:schemeClr val="tx1"/>
                </a:solidFill>
              </a:rPr>
              <a:t>Jika penandatangan tidak berwenang, kontrak bisa dipersoalkan (misalnya dianggap tidak sah/ dapat dibatalkan), sehingga risiko hukum meningkat.</a:t>
            </a:r>
            <a:endParaRPr lang="en-US" altLang="en-US" sz="2300" dirty="0">
              <a:solidFill>
                <a:schemeClr val="tx1"/>
              </a:solidFill>
            </a:endParaRPr>
          </a:p>
        </p:txBody>
      </p:sp>
    </p:spTree>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0200" y="507365"/>
            <a:ext cx="8329930" cy="5772150"/>
          </a:xfrm>
        </p:spPr>
        <p:txBody>
          <a:bodyPr>
            <a:noAutofit/>
          </a:bodyPr>
          <a:lstStyle/>
          <a:p>
            <a:pPr algn="ctr">
              <a:lnSpc>
                <a:spcPct val="120000"/>
              </a:lnSpc>
            </a:pPr>
            <a:r>
              <a:rPr lang="en-US" altLang="en-US" sz="2300" dirty="0">
                <a:solidFill>
                  <a:schemeClr val="tx1"/>
                </a:solidFill>
                <a:ea typeface="Tahoma" panose="020B0604030504040204" pitchFamily="34" charset="0"/>
              </a:rPr>
              <a:t>Bentuk Hukum Kemitraan Strategis</a:t>
            </a:r>
            <a:endParaRPr lang="en-US" altLang="en-US" sz="2300" dirty="0">
              <a:solidFill>
                <a:schemeClr val="tx1"/>
              </a:solidFill>
              <a:ea typeface="Tahoma" panose="020B0604030504040204" pitchFamily="34" charset="0"/>
            </a:endParaRPr>
          </a:p>
          <a:p>
            <a:pPr algn="just">
              <a:lnSpc>
                <a:spcPct val="120000"/>
              </a:lnSpc>
            </a:pPr>
            <a:endParaRPr lang="en-US" altLang="en-US" sz="2300" dirty="0">
              <a:solidFill>
                <a:schemeClr val="tx1"/>
              </a:solidFill>
              <a:ea typeface="Tahoma" panose="020B0604030504040204" pitchFamily="34" charset="0"/>
            </a:endParaRPr>
          </a:p>
          <a:p>
            <a:pPr algn="just">
              <a:lnSpc>
                <a:spcPct val="120000"/>
              </a:lnSpc>
            </a:pPr>
            <a:r>
              <a:rPr lang="en-US" altLang="en-US" sz="2300" dirty="0">
                <a:solidFill>
                  <a:schemeClr val="tx1"/>
                </a:solidFill>
                <a:ea typeface="Tahoma" panose="020B0604030504040204" pitchFamily="34" charset="0"/>
              </a:rPr>
              <a:t>Kemitraan strategis dapat berbentuk:</a:t>
            </a:r>
            <a:endParaRPr lang="en-US" altLang="en-US" sz="2300" dirty="0">
              <a:solidFill>
                <a:schemeClr val="tx1"/>
              </a:solidFill>
              <a:ea typeface="Tahoma" panose="020B0604030504040204" pitchFamily="34" charset="0"/>
            </a:endParaRPr>
          </a:p>
          <a:p>
            <a:pPr marL="342900" indent="-342900" algn="just">
              <a:lnSpc>
                <a:spcPct val="120000"/>
              </a:lnSpc>
              <a:buFont typeface="Arial" panose="020B0604020202020204" pitchFamily="34" charset="0"/>
              <a:buChar char="•"/>
            </a:pPr>
            <a:r>
              <a:rPr lang="en-US" altLang="en-US" sz="2300" dirty="0">
                <a:solidFill>
                  <a:schemeClr val="tx1"/>
                </a:solidFill>
                <a:ea typeface="Tahoma" panose="020B0604030504040204" pitchFamily="34" charset="0"/>
              </a:rPr>
              <a:t>Perjanjian kerja sama (contractual alliance): tanpa saham, fokus pada operasional &amp; target.</a:t>
            </a:r>
            <a:endParaRPr lang="en-US" altLang="en-US" sz="2300" dirty="0">
              <a:solidFill>
                <a:schemeClr val="tx1"/>
              </a:solidFill>
              <a:ea typeface="Tahoma" panose="020B0604030504040204" pitchFamily="34" charset="0"/>
            </a:endParaRPr>
          </a:p>
          <a:p>
            <a:pPr marL="342900" indent="-342900" algn="just">
              <a:lnSpc>
                <a:spcPct val="120000"/>
              </a:lnSpc>
              <a:buFont typeface="Arial" panose="020B0604020202020204" pitchFamily="34" charset="0"/>
              <a:buChar char="•"/>
            </a:pPr>
            <a:r>
              <a:rPr lang="en-US" altLang="en-US" sz="2300" dirty="0">
                <a:solidFill>
                  <a:schemeClr val="tx1"/>
                </a:solidFill>
                <a:ea typeface="Tahoma" panose="020B0604030504040204" pitchFamily="34" charset="0"/>
              </a:rPr>
              <a:t>Joint venture: membentuk entitas baru untuk proyek/segmen tertentu.</a:t>
            </a:r>
            <a:endParaRPr lang="en-US" altLang="en-US" sz="2300" dirty="0">
              <a:solidFill>
                <a:schemeClr val="tx1"/>
              </a:solidFill>
              <a:ea typeface="Tahoma" panose="020B0604030504040204" pitchFamily="34" charset="0"/>
            </a:endParaRPr>
          </a:p>
          <a:p>
            <a:pPr marL="342900" indent="-342900" algn="just">
              <a:lnSpc>
                <a:spcPct val="120000"/>
              </a:lnSpc>
              <a:buFont typeface="Arial" panose="020B0604020202020204" pitchFamily="34" charset="0"/>
              <a:buChar char="•"/>
            </a:pPr>
            <a:r>
              <a:rPr lang="en-US" altLang="en-US" sz="2300" dirty="0">
                <a:solidFill>
                  <a:schemeClr val="tx1"/>
                </a:solidFill>
                <a:ea typeface="Tahoma" panose="020B0604030504040204" pitchFamily="34" charset="0"/>
              </a:rPr>
              <a:t>Kemitraan berbasis ekuitas: satu pihak memiliki saham pihak lain untuk memperkuat komitmen dan kontrol.</a:t>
            </a:r>
            <a:endParaRPr lang="en-US" altLang="en-US" sz="2300" dirty="0">
              <a:solidFill>
                <a:schemeClr val="tx1"/>
              </a:solidFill>
              <a:ea typeface="Tahoma" panose="020B0604030504040204" pitchFamily="34" charset="0"/>
            </a:endParaRPr>
          </a:p>
          <a:p>
            <a:pPr algn="just">
              <a:lnSpc>
                <a:spcPct val="120000"/>
              </a:lnSpc>
            </a:pPr>
            <a:endParaRPr lang="en-US" altLang="en-US" sz="2300" dirty="0">
              <a:solidFill>
                <a:schemeClr val="tx1"/>
              </a:solidFill>
              <a:ea typeface="Tahoma" panose="020B0604030504040204" pitchFamily="34" charset="0"/>
            </a:endParaRPr>
          </a:p>
          <a:p>
            <a:pPr algn="just">
              <a:lnSpc>
                <a:spcPct val="120000"/>
              </a:lnSpc>
            </a:pPr>
            <a:r>
              <a:rPr lang="en-US" altLang="en-US" sz="2300" dirty="0">
                <a:solidFill>
                  <a:schemeClr val="tx1"/>
                </a:solidFill>
                <a:ea typeface="Tahoma" panose="020B0604030504040204" pitchFamily="34" charset="0"/>
              </a:rPr>
              <a:t>Pemilihan bentuk harus menyesuaikan kebutuhan: apakah butuh kontrol, investasi, atau sekadar akses jaringan.</a:t>
            </a:r>
            <a:endParaRPr lang="en-US" altLang="en-US" sz="2300" dirty="0">
              <a:solidFill>
                <a:schemeClr val="tx1"/>
              </a:solidFill>
              <a:ea typeface="Tahoma" panose="020B0604030504040204" pitchFamily="34" charset="0"/>
            </a:endParaRPr>
          </a:p>
        </p:txBody>
      </p:sp>
    </p:spTree>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255905" y="508000"/>
            <a:ext cx="8630920" cy="5512435"/>
          </a:xfrm>
        </p:spPr>
        <p:txBody>
          <a:bodyPr>
            <a:noAutofit/>
          </a:bodyPr>
          <a:lstStyle/>
          <a:p>
            <a:pPr algn="ctr"/>
            <a:r>
              <a:rPr lang="en-US" altLang="en-US" sz="2400" dirty="0">
                <a:solidFill>
                  <a:schemeClr val="tx1"/>
                </a:solidFill>
              </a:rPr>
              <a:t>Pengertian Kepemilikan Saham melalui Konvensi</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Kepemilikan saham melalui konvensi berarti kepemilikan saham lahir dari kesepakatan kontraktual para pihak (misalnya investasi, konversi utang, opsi saham), bukan hanya transaksi jual-beli biasa. Konvensi ini mengatur syarat, harga, waktu eksekusi, serta hak-hak yang mengikuti kepemilikan.</a:t>
            </a:r>
            <a:endParaRPr lang="en-US" altLang="en-US" sz="2400" dirty="0">
              <a:solidFill>
                <a:schemeClr val="tx1"/>
              </a:solidFill>
            </a:endParaRPr>
          </a:p>
          <a:p>
            <a:pPr algn="just"/>
            <a:endParaRPr lang="en-US" altLang="en-US" sz="2400" dirty="0">
              <a:solidFill>
                <a:schemeClr val="tx1"/>
              </a:solidFill>
            </a:endParaRPr>
          </a:p>
          <a:p>
            <a:pPr algn="just"/>
            <a:r>
              <a:rPr lang="en-US" altLang="en-US" sz="2400" dirty="0">
                <a:solidFill>
                  <a:schemeClr val="tx1"/>
                </a:solidFill>
              </a:rPr>
              <a:t>Secara hukum, saham adalah bukti penyertaan modal yang memberikan hak ekonomi (dividen) dan hak pengendalian (RUPS) sesuai porsi saham.</a:t>
            </a:r>
            <a:endParaRPr lang="en-US" altLang="en-US" sz="2400" dirty="0">
              <a:solidFill>
                <a:schemeClr val="tx1"/>
              </a:solidFill>
            </a:endParaRPr>
          </a:p>
        </p:txBody>
      </p:sp>
    </p:spTree>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332105" y="629285"/>
            <a:ext cx="8557260" cy="5535930"/>
          </a:xfrm>
        </p:spPr>
        <p:txBody>
          <a:bodyPr>
            <a:noAutofit/>
          </a:bodyPr>
          <a:lstStyle/>
          <a:p>
            <a:pPr algn="ctr">
              <a:buFont typeface="+mj-lt"/>
            </a:pPr>
            <a:r>
              <a:rPr lang="en-US" altLang="en-US" sz="2400" dirty="0">
                <a:solidFill>
                  <a:schemeClr val="tx1"/>
                </a:solidFill>
              </a:rPr>
              <a:t>Mekanisme Pengalihan Saham: Dari Kesepakatan ke Legal Formal</a:t>
            </a:r>
            <a:endParaRPr lang="en-US" altLang="en-US" sz="2400" dirty="0">
              <a:solidFill>
                <a:schemeClr val="tx1"/>
              </a:solidFill>
            </a:endParaRPr>
          </a:p>
          <a:p>
            <a:pPr algn="just">
              <a:buFont typeface="+mj-lt"/>
            </a:pPr>
            <a:endParaRPr lang="en-US" altLang="en-US" sz="2400" dirty="0">
              <a:solidFill>
                <a:schemeClr val="tx1"/>
              </a:solidFill>
            </a:endParaRPr>
          </a:p>
          <a:p>
            <a:pPr algn="just">
              <a:buFont typeface="+mj-lt"/>
            </a:pPr>
            <a:r>
              <a:rPr lang="en-US" altLang="en-US" sz="2400" dirty="0">
                <a:solidFill>
                  <a:schemeClr val="tx1"/>
                </a:solidFill>
              </a:rPr>
              <a:t>Kesepakatan kepemilikan saham harus diwujudkan secara formal agar diakui dalam tata kelola PT: umumnya melalui akta/pernyataan pengalihan saham, pencatatan dalam daftar pemegang saham, serta kepatuhan pada pembatasan tertentu (misalnya persetujuan organ perusahaan sesuai anggaran dasar).</a:t>
            </a:r>
            <a:endParaRPr lang="en-US" altLang="en-US" sz="2400" dirty="0">
              <a:solidFill>
                <a:schemeClr val="tx1"/>
              </a:solidFill>
            </a:endParaRPr>
          </a:p>
          <a:p>
            <a:pPr algn="just">
              <a:buFont typeface="+mj-lt"/>
            </a:pPr>
            <a:endParaRPr lang="en-US" altLang="en-US" sz="2400" dirty="0">
              <a:solidFill>
                <a:schemeClr val="tx1"/>
              </a:solidFill>
            </a:endParaRPr>
          </a:p>
          <a:p>
            <a:pPr algn="just">
              <a:buFont typeface="+mj-lt"/>
            </a:pPr>
            <a:r>
              <a:rPr lang="en-US" altLang="en-US" sz="2400" dirty="0">
                <a:solidFill>
                  <a:schemeClr val="tx1"/>
                </a:solidFill>
              </a:rPr>
              <a:t>Di sini terlihat bedanya “sepakat di atas kertas” vs “sah sebagai pemegang saham secara korporasi”. Tanpa formalitas, pihak bisa sulit menuntut haknya sebagai pemegang saham.</a:t>
            </a:r>
            <a:endParaRPr lang="en-US" altLang="en-US" sz="2400" dirty="0">
              <a:solidFill>
                <a:schemeClr val="tx1"/>
              </a:solidFill>
            </a:endParaRPr>
          </a:p>
        </p:txBody>
      </p:sp>
    </p:spTree>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434975" y="568960"/>
            <a:ext cx="8258810" cy="5716905"/>
          </a:xfrm>
        </p:spPr>
        <p:txBody>
          <a:bodyPr>
            <a:noAutofit/>
          </a:bodyPr>
          <a:lstStyle/>
          <a:p>
            <a:pPr algn="ctr">
              <a:lnSpc>
                <a:spcPts val="2800"/>
              </a:lnSpc>
            </a:pPr>
            <a:r>
              <a:rPr lang="en-US" altLang="en-US" sz="2400" dirty="0">
                <a:solidFill>
                  <a:schemeClr val="tx1"/>
                </a:solidFill>
              </a:rPr>
              <a:t>Model Konvensi: Investasi Saham (Equity Investment)</a:t>
            </a:r>
            <a:endParaRPr lang="en-US" altLang="en-US" sz="2400" dirty="0">
              <a:solidFill>
                <a:schemeClr val="tx1"/>
              </a:solidFill>
            </a:endParaRPr>
          </a:p>
          <a:p>
            <a:pPr algn="just">
              <a:lnSpc>
                <a:spcPts val="2800"/>
              </a:lnSpc>
            </a:pPr>
            <a:endParaRPr lang="en-US" altLang="en-US" sz="2400" dirty="0">
              <a:solidFill>
                <a:schemeClr val="tx1"/>
              </a:solidFill>
            </a:endParaRPr>
          </a:p>
          <a:p>
            <a:pPr algn="just">
              <a:lnSpc>
                <a:spcPts val="2800"/>
              </a:lnSpc>
            </a:pPr>
            <a:r>
              <a:rPr lang="en-US" altLang="en-US" sz="2400" dirty="0">
                <a:solidFill>
                  <a:schemeClr val="tx1"/>
                </a:solidFill>
              </a:rPr>
              <a:t>Dalam model ini, mitra strategis menyuntik modal sebagai imbalan saham. Biasanya disertai syarat seperti target pertumbuhan, hak kursi komisaris, hak veto untuk keputusan tertentu, dan kewajiban dukungan jaringan (misal distribusi).</a:t>
            </a:r>
            <a:endParaRPr lang="en-US" altLang="en-US" sz="2400" dirty="0">
              <a:solidFill>
                <a:schemeClr val="tx1"/>
              </a:solidFill>
            </a:endParaRPr>
          </a:p>
          <a:p>
            <a:pPr algn="just">
              <a:lnSpc>
                <a:spcPts val="2800"/>
              </a:lnSpc>
            </a:pPr>
            <a:endParaRPr lang="en-US" altLang="en-US" sz="2400" dirty="0">
              <a:solidFill>
                <a:schemeClr val="tx1"/>
              </a:solidFill>
            </a:endParaRPr>
          </a:p>
          <a:p>
            <a:pPr algn="just">
              <a:lnSpc>
                <a:spcPts val="2800"/>
              </a:lnSpc>
            </a:pPr>
            <a:r>
              <a:rPr lang="en-US" altLang="en-US" sz="2400" dirty="0">
                <a:solidFill>
                  <a:schemeClr val="tx1"/>
                </a:solidFill>
              </a:rPr>
              <a:t>Kontrak investasi seharusnya tidak hanya membahas nominal, tetapi juga tata kelola, perlindungan investor, dan skenario jika target tidak tercapai.</a:t>
            </a:r>
            <a:endParaRPr lang="en-US" altLang="en-US" sz="2400" dirty="0">
              <a:solidFill>
                <a:schemeClr val="tx1"/>
              </a:solidFill>
            </a:endParaRPr>
          </a:p>
        </p:txBody>
      </p:sp>
    </p:spTree>
  </p:cSld>
  <p:clrMapOvr>
    <a:masterClrMapping/>
  </p:clrMapOvr>
  <p:transition spd="slow">
    <p:fade thruBlk="1"/>
  </p:transition>
</p:sld>
</file>

<file path=ppt/tags/tag1.xml><?xml version="1.0" encoding="utf-8"?>
<p:tagLst xmlns:p="http://schemas.openxmlformats.org/presentationml/2006/main">
  <p:tag name="PRESENTER_SHAPEINFO" val="&lt;ThreeDShapeInfo&gt;&lt;uuid val=&quot;{5169C2A0-AF40-4581-811B-D2D32B1C8107}&quot;/&gt;&lt;filename val=&quot;D:\template ppt\template darmajaya\flash template\data\asimages\{5169C2A0-AF40-4581-811B-D2D32B1C8107}.png&quot;/&gt;&lt;hasEffects val=&quot;1&quot;/&gt;&lt;left val=&quot;-3.12&quot;/&gt;&lt;top val=&quot;65.28&quot;/&gt;&lt;width val=&quot;708.72&quot;/&gt;&lt;height val=&quot;146.64&quot;/&gt;&lt;/ThreeDShapeInfo&gt;"/>
</p:tagLst>
</file>

<file path=ppt/tags/tag2.xml><?xml version="1.0" encoding="utf-8"?>
<p:tagLst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6793</Words>
  <Application>WPS Presentation</Application>
  <PresentationFormat>On-screen Show (4:3)</PresentationFormat>
  <Paragraphs>117</Paragraphs>
  <Slides>16</Slides>
  <Notes>12</Notes>
  <HiddenSlides>0</HiddenSlides>
  <MMClips>0</MMClips>
  <ScaleCrop>false</ScaleCrop>
  <HeadingPairs>
    <vt:vector size="6" baseType="variant">
      <vt:variant>
        <vt:lpstr>已用的字体</vt:lpstr>
      </vt:variant>
      <vt:variant>
        <vt:i4>9</vt:i4>
      </vt:variant>
      <vt:variant>
        <vt:lpstr>主题</vt:lpstr>
      </vt:variant>
      <vt:variant>
        <vt:i4>2</vt:i4>
      </vt:variant>
      <vt:variant>
        <vt:lpstr>幻灯片标题</vt:lpstr>
      </vt:variant>
      <vt:variant>
        <vt:i4>16</vt:i4>
      </vt:variant>
    </vt:vector>
  </HeadingPairs>
  <TitlesOfParts>
    <vt:vector size="27" baseType="lpstr">
      <vt:lpstr>Arial</vt:lpstr>
      <vt:lpstr>SimSun</vt:lpstr>
      <vt:lpstr>Wingdings</vt:lpstr>
      <vt:lpstr>Calibri</vt:lpstr>
      <vt:lpstr>Times New Roman</vt:lpstr>
      <vt:lpstr>Wingdings</vt:lpstr>
      <vt:lpstr>Tahoma</vt:lpstr>
      <vt:lpstr>Microsoft YaHei</vt:lpstr>
      <vt:lpstr>Arial Unicode MS</vt:lpstr>
      <vt:lpstr>Office Theme</vt:lpstr>
      <vt:lpstr>1_Office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IBI Darmajaya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Intan Meitasari</cp:lastModifiedBy>
  <cp:revision>557</cp:revision>
  <cp:lastPrinted>2017-08-29T02:54:00Z</cp:lastPrinted>
  <dcterms:created xsi:type="dcterms:W3CDTF">2010-04-18T12:06:00Z</dcterms:created>
  <dcterms:modified xsi:type="dcterms:W3CDTF">2025-12-23T08:14:11Z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D2753DDA49214B13AAC4525504A1DE46_12</vt:lpwstr>
  </property>
  <property fmtid="{D5CDD505-2E9C-101B-9397-08002B2CF9AE}" pid="3" name="KSOProductBuildVer">
    <vt:lpwstr>1033-12.2.0.23155</vt:lpwstr>
  </property>
</Properties>
</file>