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56"/>
    <p:restoredTop sz="94778"/>
  </p:normalViewPr>
  <p:slideViewPr>
    <p:cSldViewPr snapToGrid="0" snapToObjects="1">
      <p:cViewPr varScale="1">
        <p:scale>
          <a:sx n="100" d="100"/>
          <a:sy n="100" d="100"/>
        </p:scale>
        <p:origin x="1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26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93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8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394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0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7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2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9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696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4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FCF3CAA-A1B6-F84B-9DC9-6F2A4A058FC2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4B51E4B-3EEB-7F40-9827-0B998677E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2719C-68A9-FE44-8E01-FB583ACB56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err="1"/>
              <a:t>Tren</a:t>
            </a:r>
            <a:r>
              <a:rPr lang="en-ID" dirty="0"/>
              <a:t> dan </a:t>
            </a:r>
            <a:r>
              <a:rPr lang="en-ID" dirty="0" err="1"/>
              <a:t>Isu</a:t>
            </a:r>
            <a:r>
              <a:rPr lang="en-ID" dirty="0"/>
              <a:t> </a:t>
            </a:r>
            <a:r>
              <a:rPr lang="en-ID" dirty="0" err="1"/>
              <a:t>Kontemporer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Desain </a:t>
            </a:r>
            <a:r>
              <a:rPr lang="en-ID" dirty="0" err="1"/>
              <a:t>Produk</a:t>
            </a:r>
            <a:r>
              <a:rPr lang="en-ID" dirty="0"/>
              <a:t> Interior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61738D-551E-5340-9A7E-7CD091104E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34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83953-38EC-F74F-ABE8-4D983A619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Tantangan</a:t>
            </a:r>
            <a:r>
              <a:rPr lang="en-ID" dirty="0"/>
              <a:t> Masa </a:t>
            </a:r>
            <a:r>
              <a:rPr lang="en-ID" dirty="0" err="1"/>
              <a:t>Depan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2F0F42-7FD2-3C40-927C-8C59408C5E59}"/>
              </a:ext>
            </a:extLst>
          </p:cNvPr>
          <p:cNvSpPr/>
          <p:nvPr/>
        </p:nvSpPr>
        <p:spPr>
          <a:xfrm>
            <a:off x="1409700" y="2690336"/>
            <a:ext cx="91059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800" dirty="0"/>
              <a:t>Desain interior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beradaptasi</a:t>
            </a:r>
            <a:r>
              <a:rPr lang="en-ID" sz="2800" dirty="0"/>
              <a:t> </a:t>
            </a:r>
            <a:r>
              <a:rPr lang="en-ID" sz="2800" dirty="0" err="1"/>
              <a:t>terhadap</a:t>
            </a:r>
            <a:r>
              <a:rPr lang="en-ID" sz="2800" dirty="0"/>
              <a:t> </a:t>
            </a:r>
            <a:r>
              <a:rPr lang="en-ID" sz="2800" dirty="0" err="1"/>
              <a:t>krisis</a:t>
            </a:r>
            <a:r>
              <a:rPr lang="en-ID" sz="2800" dirty="0"/>
              <a:t> </a:t>
            </a:r>
            <a:r>
              <a:rPr lang="en-ID" sz="2800" dirty="0" err="1"/>
              <a:t>lingkungan</a:t>
            </a:r>
            <a:r>
              <a:rPr lang="en-ID" sz="2800" dirty="0"/>
              <a:t> global.</a:t>
            </a:r>
          </a:p>
          <a:p>
            <a:r>
              <a:rPr lang="en-ID" sz="2800" dirty="0" err="1"/>
              <a:t>Menjaga</a:t>
            </a:r>
            <a:r>
              <a:rPr lang="en-ID" sz="2800" dirty="0"/>
              <a:t> </a:t>
            </a:r>
            <a:r>
              <a:rPr lang="en-ID" sz="2800" dirty="0" err="1"/>
              <a:t>keseimbangan</a:t>
            </a:r>
            <a:r>
              <a:rPr lang="en-ID" sz="2800" dirty="0"/>
              <a:t> </a:t>
            </a:r>
            <a:r>
              <a:rPr lang="en-ID" sz="2800" dirty="0" err="1"/>
              <a:t>antara</a:t>
            </a:r>
            <a:r>
              <a:rPr lang="en-ID" sz="2800" dirty="0"/>
              <a:t> </a:t>
            </a:r>
            <a:r>
              <a:rPr lang="en-ID" sz="2800" dirty="0" err="1"/>
              <a:t>estetika</a:t>
            </a:r>
            <a:r>
              <a:rPr lang="en-ID" sz="2800" dirty="0"/>
              <a:t>, </a:t>
            </a:r>
            <a:r>
              <a:rPr lang="en-ID" sz="2800" dirty="0" err="1"/>
              <a:t>fungsi</a:t>
            </a:r>
            <a:r>
              <a:rPr lang="en-ID" sz="2800" dirty="0"/>
              <a:t>, dan </a:t>
            </a:r>
            <a:r>
              <a:rPr lang="en-ID" sz="2800" dirty="0" err="1"/>
              <a:t>etika</a:t>
            </a:r>
            <a:r>
              <a:rPr lang="en-ID" sz="2800" dirty="0"/>
              <a:t>.</a:t>
            </a:r>
          </a:p>
          <a:p>
            <a:r>
              <a:rPr lang="en-ID" sz="2800" dirty="0" err="1"/>
              <a:t>Desainer</a:t>
            </a:r>
            <a:r>
              <a:rPr lang="en-ID" sz="2800" dirty="0"/>
              <a:t> masa </a:t>
            </a:r>
            <a:r>
              <a:rPr lang="en-ID" sz="2800" dirty="0" err="1"/>
              <a:t>depan</a:t>
            </a:r>
            <a:r>
              <a:rPr lang="en-ID" sz="2800" dirty="0"/>
              <a:t> </a:t>
            </a:r>
            <a:r>
              <a:rPr lang="en-ID" sz="2800" dirty="0" err="1"/>
              <a:t>dituntut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berpikir</a:t>
            </a:r>
            <a:r>
              <a:rPr lang="en-ID" sz="2800" dirty="0"/>
              <a:t> </a:t>
            </a:r>
            <a:r>
              <a:rPr lang="en-ID" sz="2800" dirty="0" err="1"/>
              <a:t>holistik</a:t>
            </a:r>
            <a:r>
              <a:rPr lang="en-ID" sz="2800" dirty="0"/>
              <a:t> dan </a:t>
            </a:r>
            <a:r>
              <a:rPr lang="en-ID" sz="2800" dirty="0" err="1"/>
              <a:t>inovatif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0330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3E06E-A5B8-374A-AA9F-18B990F07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3759708"/>
          </a:xfrm>
        </p:spPr>
        <p:txBody>
          <a:bodyPr>
            <a:normAutofit/>
          </a:bodyPr>
          <a:lstStyle/>
          <a:p>
            <a:r>
              <a:rPr lang="en-ID" dirty="0" err="1"/>
              <a:t>Tren</a:t>
            </a:r>
            <a:r>
              <a:rPr lang="en-ID" dirty="0"/>
              <a:t> dan </a:t>
            </a:r>
            <a:r>
              <a:rPr lang="en-ID" dirty="0" err="1"/>
              <a:t>isu</a:t>
            </a:r>
            <a:r>
              <a:rPr lang="en-ID" dirty="0"/>
              <a:t> </a:t>
            </a:r>
            <a:r>
              <a:rPr lang="en-ID" dirty="0" err="1"/>
              <a:t>kontemporer</a:t>
            </a:r>
            <a:r>
              <a:rPr lang="en-ID" dirty="0"/>
              <a:t>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mengarahkan</a:t>
            </a:r>
            <a:r>
              <a:rPr lang="en-ID" dirty="0"/>
              <a:t> masa </a:t>
            </a:r>
            <a:r>
              <a:rPr lang="en-ID" dirty="0" err="1"/>
              <a:t>depan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interior.</a:t>
            </a:r>
            <a:br>
              <a:rPr lang="en-ID" dirty="0"/>
            </a:br>
            <a:r>
              <a:rPr lang="en-ID" dirty="0" err="1"/>
              <a:t>Inovasi</a:t>
            </a:r>
            <a:r>
              <a:rPr lang="en-ID" dirty="0"/>
              <a:t>, </a:t>
            </a:r>
            <a:r>
              <a:rPr lang="en-ID" dirty="0" err="1"/>
              <a:t>keberlanjutan</a:t>
            </a:r>
            <a:r>
              <a:rPr lang="en-ID" dirty="0"/>
              <a:t>, dan human-</a:t>
            </a:r>
            <a:r>
              <a:rPr lang="en-ID" dirty="0" err="1"/>
              <a:t>centered</a:t>
            </a:r>
            <a:r>
              <a:rPr lang="en-ID" dirty="0"/>
              <a:t> design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kunci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.</a:t>
            </a:r>
            <a:br>
              <a:rPr lang="en-ID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25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37ADB-36A4-924A-B872-1EF029417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7000"/>
            <a:ext cx="10515600" cy="4381500"/>
          </a:xfrm>
        </p:spPr>
        <p:txBody>
          <a:bodyPr>
            <a:normAutofit/>
          </a:bodyPr>
          <a:lstStyle/>
          <a:p>
            <a:pPr algn="l"/>
            <a:r>
              <a:rPr lang="en-ID" cap="none" dirty="0" err="1"/>
              <a:t>Perkembangan</a:t>
            </a:r>
            <a:r>
              <a:rPr lang="en-ID" cap="none" dirty="0"/>
              <a:t> Desain Interior </a:t>
            </a:r>
            <a:r>
              <a:rPr lang="en-ID" cap="none" dirty="0" err="1"/>
              <a:t>Tidak</a:t>
            </a:r>
            <a:r>
              <a:rPr lang="en-ID" cap="none" dirty="0"/>
              <a:t> </a:t>
            </a:r>
            <a:r>
              <a:rPr lang="en-ID" cap="none" dirty="0" err="1"/>
              <a:t>Terlepas</a:t>
            </a:r>
            <a:r>
              <a:rPr lang="en-ID" cap="none" dirty="0"/>
              <a:t> Dari </a:t>
            </a:r>
            <a:r>
              <a:rPr lang="en-ID" cap="none" dirty="0" err="1"/>
              <a:t>Dinamika</a:t>
            </a:r>
            <a:r>
              <a:rPr lang="en-ID" cap="none" dirty="0"/>
              <a:t> Sosial, </a:t>
            </a:r>
            <a:r>
              <a:rPr lang="en-ID" cap="none" dirty="0" err="1"/>
              <a:t>Teknologi</a:t>
            </a:r>
            <a:r>
              <a:rPr lang="en-ID" cap="none" dirty="0"/>
              <a:t>, Dan </a:t>
            </a:r>
            <a:r>
              <a:rPr lang="en-ID" cap="none" dirty="0" err="1"/>
              <a:t>Lingkungan</a:t>
            </a:r>
            <a:r>
              <a:rPr lang="en-ID" cap="none" dirty="0"/>
              <a:t>.</a:t>
            </a:r>
            <a:br>
              <a:rPr lang="en-ID" cap="none" dirty="0"/>
            </a:br>
            <a:r>
              <a:rPr lang="en-ID" cap="none" dirty="0" err="1"/>
              <a:t>Tren</a:t>
            </a:r>
            <a:r>
              <a:rPr lang="en-ID" cap="none" dirty="0"/>
              <a:t> Dan </a:t>
            </a:r>
            <a:r>
              <a:rPr lang="en-ID" cap="none" dirty="0" err="1"/>
              <a:t>Isu</a:t>
            </a:r>
            <a:r>
              <a:rPr lang="en-ID" cap="none" dirty="0"/>
              <a:t> </a:t>
            </a:r>
            <a:r>
              <a:rPr lang="en-ID" cap="none" dirty="0" err="1"/>
              <a:t>Kontemporer</a:t>
            </a:r>
            <a:r>
              <a:rPr lang="en-ID" cap="none" dirty="0"/>
              <a:t> </a:t>
            </a:r>
            <a:r>
              <a:rPr lang="en-ID" cap="none" dirty="0" err="1"/>
              <a:t>Membentuk</a:t>
            </a:r>
            <a:r>
              <a:rPr lang="en-ID" cap="none" dirty="0"/>
              <a:t> Cara </a:t>
            </a:r>
            <a:r>
              <a:rPr lang="en-ID" cap="none" dirty="0" err="1"/>
              <a:t>Desainer</a:t>
            </a:r>
            <a:r>
              <a:rPr lang="en-ID" cap="none" dirty="0"/>
              <a:t> </a:t>
            </a:r>
            <a:r>
              <a:rPr lang="en-ID" cap="none" dirty="0" err="1"/>
              <a:t>Berpikir</a:t>
            </a:r>
            <a:r>
              <a:rPr lang="en-ID" cap="none" dirty="0"/>
              <a:t>, </a:t>
            </a:r>
            <a:r>
              <a:rPr lang="en-ID" cap="none" dirty="0" err="1"/>
              <a:t>Berkreasi</a:t>
            </a:r>
            <a:r>
              <a:rPr lang="en-ID" cap="none" dirty="0"/>
              <a:t>, Dan </a:t>
            </a:r>
            <a:r>
              <a:rPr lang="en-ID" cap="none" dirty="0" err="1"/>
              <a:t>Menghasilkan</a:t>
            </a:r>
            <a:r>
              <a:rPr lang="en-ID" cap="none" dirty="0"/>
              <a:t> </a:t>
            </a:r>
            <a:r>
              <a:rPr lang="en-ID" cap="none" dirty="0" err="1"/>
              <a:t>Karya</a:t>
            </a:r>
            <a:r>
              <a:rPr lang="en-ID" cap="none" dirty="0"/>
              <a:t> Yang </a:t>
            </a:r>
            <a:r>
              <a:rPr lang="en-ID" cap="none" dirty="0" err="1"/>
              <a:t>Relevan</a:t>
            </a:r>
            <a:r>
              <a:rPr lang="en-ID" cap="none" dirty="0"/>
              <a:t>.</a:t>
            </a:r>
            <a:br>
              <a:rPr lang="en-ID" cap="none" dirty="0"/>
            </a:br>
            <a:r>
              <a:rPr lang="en-ID" cap="none" dirty="0" err="1"/>
              <a:t>Fokus</a:t>
            </a:r>
            <a:r>
              <a:rPr lang="en-ID" cap="none" dirty="0"/>
              <a:t> Utama: </a:t>
            </a:r>
            <a:r>
              <a:rPr lang="en-ID" cap="none" dirty="0" err="1"/>
              <a:t>Inovasi</a:t>
            </a:r>
            <a:r>
              <a:rPr lang="en-ID" cap="none" dirty="0"/>
              <a:t>, </a:t>
            </a:r>
            <a:r>
              <a:rPr lang="en-ID" cap="none" dirty="0" err="1"/>
              <a:t>Keberlanjutan</a:t>
            </a:r>
            <a:r>
              <a:rPr lang="en-ID" cap="none" dirty="0"/>
              <a:t>, Serta </a:t>
            </a:r>
            <a:r>
              <a:rPr lang="en-ID" cap="none" dirty="0" err="1"/>
              <a:t>Pengalaman</a:t>
            </a:r>
            <a:r>
              <a:rPr lang="en-ID" cap="none" dirty="0"/>
              <a:t> </a:t>
            </a:r>
            <a:r>
              <a:rPr lang="en-ID" cap="none" dirty="0" err="1"/>
              <a:t>Pengguna</a:t>
            </a:r>
            <a:r>
              <a:rPr lang="en-ID" cap="none" dirty="0"/>
              <a:t>.</a:t>
            </a:r>
            <a:br>
              <a:rPr lang="en-ID" cap="none" dirty="0"/>
            </a:b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7955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6806D-931C-2748-B65E-52CA441A1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10300" cy="1679575"/>
          </a:xfrm>
        </p:spPr>
        <p:txBody>
          <a:bodyPr>
            <a:normAutofit/>
          </a:bodyPr>
          <a:lstStyle/>
          <a:p>
            <a:pPr algn="l"/>
            <a:r>
              <a:rPr lang="en-ID" b="1" dirty="0" err="1"/>
              <a:t>Tujuan</a:t>
            </a:r>
            <a:r>
              <a:rPr lang="en-ID" b="1" dirty="0"/>
              <a:t> </a:t>
            </a:r>
            <a:r>
              <a:rPr lang="en-ID" b="1" dirty="0" err="1"/>
              <a:t>Pembelajaran</a:t>
            </a:r>
            <a:br>
              <a:rPr lang="en-ID" b="1" dirty="0"/>
            </a:b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: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EFD5308-AA66-5346-8533-F1BA7CA7B36D}"/>
              </a:ext>
            </a:extLst>
          </p:cNvPr>
          <p:cNvSpPr txBox="1">
            <a:spLocks/>
          </p:cNvSpPr>
          <p:nvPr/>
        </p:nvSpPr>
        <p:spPr>
          <a:xfrm>
            <a:off x="838200" y="2628900"/>
            <a:ext cx="10515600" cy="3517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tren</a:t>
            </a:r>
            <a:r>
              <a:rPr lang="en-ID" dirty="0"/>
              <a:t> </a:t>
            </a:r>
            <a:r>
              <a:rPr lang="en-ID" dirty="0" err="1"/>
              <a:t>terbaru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interior.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dirty="0" err="1"/>
              <a:t>Menganalisis</a:t>
            </a:r>
            <a:r>
              <a:rPr lang="en-ID" dirty="0"/>
              <a:t> </a:t>
            </a:r>
            <a:r>
              <a:rPr lang="en-ID" dirty="0" err="1"/>
              <a:t>isu-isu</a:t>
            </a:r>
            <a:r>
              <a:rPr lang="en-ID" dirty="0"/>
              <a:t> </a:t>
            </a:r>
            <a:r>
              <a:rPr lang="en-ID" dirty="0" err="1"/>
              <a:t>kontemporer</a:t>
            </a:r>
            <a:r>
              <a:rPr lang="en-ID" dirty="0"/>
              <a:t> yang </a:t>
            </a:r>
            <a:r>
              <a:rPr lang="en-ID" dirty="0" err="1"/>
              <a:t>memengaruhi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dirty="0" err="1"/>
              <a:t>Menilai</a:t>
            </a:r>
            <a:r>
              <a:rPr lang="en-ID" dirty="0"/>
              <a:t> </a:t>
            </a:r>
            <a:r>
              <a:rPr lang="en-ID" dirty="0" err="1"/>
              <a:t>implikasi</a:t>
            </a:r>
            <a:r>
              <a:rPr lang="en-ID" dirty="0"/>
              <a:t> </a:t>
            </a:r>
            <a:r>
              <a:rPr lang="en-ID" dirty="0" err="1"/>
              <a:t>tren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estetika</a:t>
            </a:r>
            <a:r>
              <a:rPr lang="en-ID" dirty="0"/>
              <a:t> dan </a:t>
            </a:r>
            <a:r>
              <a:rPr lang="en-ID" dirty="0" err="1"/>
              <a:t>fungsi</a:t>
            </a:r>
            <a:r>
              <a:rPr lang="en-ID" dirty="0"/>
              <a:t> interior.</a:t>
            </a:r>
            <a:br>
              <a:rPr lang="en-ID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497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0E607-3324-6C47-9396-9FC2B6A4E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7805"/>
            <a:ext cx="7729728" cy="1188720"/>
          </a:xfrm>
        </p:spPr>
        <p:txBody>
          <a:bodyPr/>
          <a:lstStyle/>
          <a:p>
            <a:r>
              <a:rPr lang="en-ID" b="1" dirty="0" err="1"/>
              <a:t>Tren</a:t>
            </a:r>
            <a:r>
              <a:rPr lang="en-ID" b="1" dirty="0"/>
              <a:t> Desain Interior Global</a:t>
            </a:r>
            <a:endParaRPr lang="en-US" b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1843F0F-CB5C-A041-A9E5-70B68B8786EB}"/>
              </a:ext>
            </a:extLst>
          </p:cNvPr>
          <p:cNvSpPr txBox="1">
            <a:spLocks/>
          </p:cNvSpPr>
          <p:nvPr/>
        </p:nvSpPr>
        <p:spPr>
          <a:xfrm>
            <a:off x="838200" y="1905000"/>
            <a:ext cx="10515600" cy="4457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dirty="0"/>
              <a:t>Desain </a:t>
            </a:r>
            <a:r>
              <a:rPr lang="en-ID" dirty="0" err="1"/>
              <a:t>Berkelanjutan</a:t>
            </a:r>
            <a:r>
              <a:rPr lang="en-ID" dirty="0"/>
              <a:t> (Sustainable Design)</a:t>
            </a:r>
          </a:p>
          <a:p>
            <a:r>
              <a:rPr lang="en-ID" dirty="0"/>
              <a:t>Desain </a:t>
            </a:r>
            <a:r>
              <a:rPr lang="en-ID" dirty="0" err="1"/>
              <a:t>Adaptif</a:t>
            </a:r>
            <a:r>
              <a:rPr lang="en-ID" dirty="0"/>
              <a:t> dan </a:t>
            </a:r>
            <a:r>
              <a:rPr lang="en-ID" dirty="0" err="1"/>
              <a:t>Multifungsi</a:t>
            </a:r>
            <a:endParaRPr lang="en-ID" dirty="0"/>
          </a:p>
          <a:p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Cerdas</a:t>
            </a:r>
            <a:r>
              <a:rPr lang="en-ID" dirty="0"/>
              <a:t> (Smart Interior)</a:t>
            </a:r>
          </a:p>
          <a:p>
            <a:r>
              <a:rPr lang="en-ID" dirty="0"/>
              <a:t>Desain </a:t>
            </a:r>
            <a:r>
              <a:rPr lang="en-ID" dirty="0" err="1"/>
              <a:t>Minimalis</a:t>
            </a:r>
            <a:r>
              <a:rPr lang="en-ID" dirty="0"/>
              <a:t> Modern</a:t>
            </a:r>
          </a:p>
          <a:p>
            <a:r>
              <a:rPr lang="en-ID" dirty="0"/>
              <a:t>Material Ramah </a:t>
            </a:r>
            <a:r>
              <a:rPr lang="en-ID" dirty="0" err="1"/>
              <a:t>Lingkungan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899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87494-507C-D84A-A7C7-C34AD54A0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Isu</a:t>
            </a:r>
            <a:r>
              <a:rPr lang="en-ID" dirty="0"/>
              <a:t> </a:t>
            </a:r>
            <a:r>
              <a:rPr lang="en-ID" dirty="0" err="1"/>
              <a:t>Kontemporer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Desain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4777588-6EA1-0840-987B-830601B3C73F}"/>
              </a:ext>
            </a:extLst>
          </p:cNvPr>
          <p:cNvSpPr/>
          <p:nvPr/>
        </p:nvSpPr>
        <p:spPr>
          <a:xfrm>
            <a:off x="965200" y="2828835"/>
            <a:ext cx="102743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dirty="0" err="1"/>
              <a:t>Dampak</a:t>
            </a:r>
            <a:r>
              <a:rPr lang="en-ID" sz="2800" dirty="0"/>
              <a:t> </a:t>
            </a:r>
            <a:r>
              <a:rPr lang="en-ID" sz="2800" dirty="0" err="1"/>
              <a:t>perubahan</a:t>
            </a:r>
            <a:r>
              <a:rPr lang="en-ID" sz="2800" dirty="0"/>
              <a:t> </a:t>
            </a:r>
            <a:r>
              <a:rPr lang="en-ID" sz="2800" dirty="0" err="1"/>
              <a:t>iklim</a:t>
            </a:r>
            <a:r>
              <a:rPr lang="en-ID" sz="2800" dirty="0"/>
              <a:t> </a:t>
            </a:r>
            <a:r>
              <a:rPr lang="en-ID" sz="2800" dirty="0" err="1"/>
              <a:t>terhadap</a:t>
            </a:r>
            <a:r>
              <a:rPr lang="en-ID" sz="2800" dirty="0"/>
              <a:t> </a:t>
            </a:r>
            <a:r>
              <a:rPr lang="en-ID" sz="2800" dirty="0" err="1"/>
              <a:t>pemilihan</a:t>
            </a:r>
            <a:r>
              <a:rPr lang="en-ID" sz="2800" dirty="0"/>
              <a:t> material.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dirty="0"/>
              <a:t>Etika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produksi</a:t>
            </a:r>
            <a:r>
              <a:rPr lang="en-ID" sz="2800" dirty="0"/>
              <a:t> dan </a:t>
            </a:r>
            <a:r>
              <a:rPr lang="en-ID" sz="2800" dirty="0" err="1"/>
              <a:t>konsumsi</a:t>
            </a:r>
            <a:r>
              <a:rPr lang="en-ID" sz="2800" dirty="0"/>
              <a:t> interior.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dirty="0" err="1"/>
              <a:t>Isu</a:t>
            </a:r>
            <a:r>
              <a:rPr lang="en-ID" sz="2800" dirty="0"/>
              <a:t> </a:t>
            </a:r>
            <a:r>
              <a:rPr lang="en-ID" sz="2800" dirty="0" err="1"/>
              <a:t>representasi</a:t>
            </a:r>
            <a:r>
              <a:rPr lang="en-ID" sz="2800" dirty="0"/>
              <a:t> </a:t>
            </a:r>
            <a:r>
              <a:rPr lang="en-ID" sz="2800" dirty="0" err="1"/>
              <a:t>budaya</a:t>
            </a:r>
            <a:r>
              <a:rPr lang="en-ID" sz="2800" dirty="0"/>
              <a:t> dan </a:t>
            </a:r>
            <a:r>
              <a:rPr lang="en-ID" sz="2800" dirty="0" err="1"/>
              <a:t>inklusivitas</a:t>
            </a:r>
            <a:r>
              <a:rPr lang="en-ID" sz="2800" dirty="0"/>
              <a:t> </a:t>
            </a:r>
            <a:r>
              <a:rPr lang="en-ID" sz="2800" dirty="0" err="1"/>
              <a:t>desain</a:t>
            </a:r>
            <a:r>
              <a:rPr lang="en-ID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dirty="0" err="1"/>
              <a:t>Pengaruh</a:t>
            </a:r>
            <a:r>
              <a:rPr lang="en-ID" sz="2800" dirty="0"/>
              <a:t> </a:t>
            </a:r>
            <a:r>
              <a:rPr lang="en-ID" sz="2800" dirty="0" err="1"/>
              <a:t>digitalisasi</a:t>
            </a:r>
            <a:r>
              <a:rPr lang="en-ID" sz="2800" dirty="0"/>
              <a:t> </a:t>
            </a:r>
            <a:r>
              <a:rPr lang="en-ID" sz="2800" dirty="0" err="1"/>
              <a:t>terhadap</a:t>
            </a:r>
            <a:r>
              <a:rPr lang="en-ID" sz="2800" dirty="0"/>
              <a:t> </a:t>
            </a:r>
            <a:r>
              <a:rPr lang="en-ID" sz="2800" dirty="0" err="1"/>
              <a:t>estetika</a:t>
            </a:r>
            <a:r>
              <a:rPr lang="en-ID" sz="2800" dirty="0"/>
              <a:t> </a:t>
            </a:r>
            <a:r>
              <a:rPr lang="en-ID" sz="2800" dirty="0" err="1"/>
              <a:t>ruang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8751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CBE6-75AB-124E-8683-B3CE936AE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Desain </a:t>
            </a:r>
            <a:r>
              <a:rPr lang="en-ID" dirty="0" err="1"/>
              <a:t>Berkelanjutan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7AA9D95-793E-B346-B1B7-B2E96B4B1C31}"/>
              </a:ext>
            </a:extLst>
          </p:cNvPr>
          <p:cNvSpPr/>
          <p:nvPr/>
        </p:nvSpPr>
        <p:spPr>
          <a:xfrm>
            <a:off x="774700" y="2828835"/>
            <a:ext cx="1054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800" dirty="0" err="1"/>
              <a:t>Fokus</a:t>
            </a:r>
            <a:r>
              <a:rPr lang="en-ID" sz="2800" dirty="0"/>
              <a:t> pada </a:t>
            </a:r>
            <a:r>
              <a:rPr lang="en-ID" sz="2800" dirty="0" err="1"/>
              <a:t>efisiensi</a:t>
            </a:r>
            <a:r>
              <a:rPr lang="en-ID" sz="2800" dirty="0"/>
              <a:t> </a:t>
            </a:r>
            <a:r>
              <a:rPr lang="en-ID" sz="2800" dirty="0" err="1"/>
              <a:t>energi</a:t>
            </a:r>
            <a:r>
              <a:rPr lang="en-ID" sz="2800" dirty="0"/>
              <a:t> dan </a:t>
            </a:r>
            <a:r>
              <a:rPr lang="en-ID" sz="2800" dirty="0" err="1"/>
              <a:t>penggunaan</a:t>
            </a:r>
            <a:r>
              <a:rPr lang="en-ID" sz="2800" dirty="0"/>
              <a:t> material </a:t>
            </a:r>
            <a:r>
              <a:rPr lang="en-ID" sz="2800" dirty="0" err="1"/>
              <a:t>daur</a:t>
            </a:r>
            <a:r>
              <a:rPr lang="en-ID" sz="2800" dirty="0"/>
              <a:t> </a:t>
            </a:r>
            <a:r>
              <a:rPr lang="en-ID" sz="2800" dirty="0" err="1"/>
              <a:t>ulang</a:t>
            </a:r>
            <a:r>
              <a:rPr lang="en-ID" sz="2800" dirty="0"/>
              <a:t>.</a:t>
            </a:r>
          </a:p>
          <a:p>
            <a:r>
              <a:rPr lang="en-ID" sz="2800" dirty="0" err="1"/>
              <a:t>Mempertimbangkan</a:t>
            </a:r>
            <a:r>
              <a:rPr lang="en-ID" sz="2800" dirty="0"/>
              <a:t> </a:t>
            </a:r>
            <a:r>
              <a:rPr lang="en-ID" sz="2800" i="1" dirty="0"/>
              <a:t>life cycle</a:t>
            </a:r>
            <a:r>
              <a:rPr lang="en-ID" sz="2800" dirty="0"/>
              <a:t> </a:t>
            </a:r>
            <a:r>
              <a:rPr lang="en-ID" sz="2800" dirty="0" err="1"/>
              <a:t>produk</a:t>
            </a:r>
            <a:r>
              <a:rPr lang="en-ID" sz="2800" dirty="0"/>
              <a:t> interior.</a:t>
            </a:r>
          </a:p>
          <a:p>
            <a:r>
              <a:rPr lang="en-ID" sz="2800" dirty="0" err="1"/>
              <a:t>Sumber</a:t>
            </a:r>
            <a:r>
              <a:rPr lang="en-ID" sz="2800" dirty="0"/>
              <a:t>: </a:t>
            </a:r>
            <a:r>
              <a:rPr lang="en-ID" sz="2800" i="1" dirty="0"/>
              <a:t>Bonda &amp; </a:t>
            </a:r>
            <a:r>
              <a:rPr lang="en-ID" sz="2800" i="1" dirty="0" err="1"/>
              <a:t>Sosnowchik</a:t>
            </a:r>
            <a:r>
              <a:rPr lang="en-ID" sz="2800" i="1" dirty="0"/>
              <a:t> (2019). Sustainable Commercial Interiors.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185894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0E02C-F7B4-2747-A074-D849AF5B8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Teknologi</a:t>
            </a:r>
            <a:r>
              <a:rPr lang="en-ID" b="1" dirty="0"/>
              <a:t> dan Desain </a:t>
            </a:r>
            <a:r>
              <a:rPr lang="en-ID" b="1" dirty="0" err="1"/>
              <a:t>Cerdas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6ADA70-B8FE-D54F-9B17-BABAF56F425C}"/>
              </a:ext>
            </a:extLst>
          </p:cNvPr>
          <p:cNvSpPr/>
          <p:nvPr/>
        </p:nvSpPr>
        <p:spPr>
          <a:xfrm>
            <a:off x="774700" y="2968536"/>
            <a:ext cx="103251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800" dirty="0"/>
              <a:t>Integrasi IoT (Internet of Things)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pengendalian</a:t>
            </a:r>
            <a:r>
              <a:rPr lang="en-ID" sz="2800" dirty="0"/>
              <a:t> </a:t>
            </a:r>
            <a:r>
              <a:rPr lang="en-ID" sz="2800" dirty="0" err="1"/>
              <a:t>otomatis</a:t>
            </a:r>
            <a:r>
              <a:rPr lang="en-ID" sz="2800" dirty="0"/>
              <a:t>.</a:t>
            </a:r>
          </a:p>
          <a:p>
            <a:r>
              <a:rPr lang="en-ID" sz="2800" dirty="0" err="1"/>
              <a:t>Pencahayaan</a:t>
            </a:r>
            <a:r>
              <a:rPr lang="en-ID" sz="2800" dirty="0"/>
              <a:t> </a:t>
            </a:r>
            <a:r>
              <a:rPr lang="en-ID" sz="2800" dirty="0" err="1"/>
              <a:t>adaptif</a:t>
            </a:r>
            <a:r>
              <a:rPr lang="en-ID" sz="2800" dirty="0"/>
              <a:t>, </a:t>
            </a:r>
            <a:r>
              <a:rPr lang="en-ID" sz="2800" dirty="0" err="1"/>
              <a:t>sistem</a:t>
            </a:r>
            <a:r>
              <a:rPr lang="en-ID" sz="2800" dirty="0"/>
              <a:t> </a:t>
            </a:r>
            <a:r>
              <a:rPr lang="en-ID" sz="2800" dirty="0" err="1"/>
              <a:t>ventilasi</a:t>
            </a:r>
            <a:r>
              <a:rPr lang="en-ID" sz="2800" dirty="0"/>
              <a:t> </a:t>
            </a:r>
            <a:r>
              <a:rPr lang="en-ID" sz="2800" dirty="0" err="1"/>
              <a:t>pintar</a:t>
            </a:r>
            <a:r>
              <a:rPr lang="en-ID" sz="2800" dirty="0"/>
              <a:t>, dan furniture modular.</a:t>
            </a:r>
          </a:p>
          <a:p>
            <a:r>
              <a:rPr lang="en-ID" sz="2800" i="1" dirty="0"/>
              <a:t>Smart home</a:t>
            </a:r>
            <a:r>
              <a:rPr lang="en-ID" sz="2800" dirty="0"/>
              <a:t> </a:t>
            </a:r>
            <a:r>
              <a:rPr lang="en-ID" sz="2800" dirty="0" err="1"/>
              <a:t>sebagai</a:t>
            </a:r>
            <a:r>
              <a:rPr lang="en-ID" sz="2800" dirty="0"/>
              <a:t> </a:t>
            </a:r>
            <a:r>
              <a:rPr lang="en-ID" sz="2800" dirty="0" err="1"/>
              <a:t>paradigma</a:t>
            </a:r>
            <a:r>
              <a:rPr lang="en-ID" sz="2800" dirty="0"/>
              <a:t> </a:t>
            </a:r>
            <a:r>
              <a:rPr lang="en-ID" sz="2800" dirty="0" err="1"/>
              <a:t>baru</a:t>
            </a:r>
            <a:r>
              <a:rPr lang="en-ID" sz="2800" dirty="0"/>
              <a:t> </a:t>
            </a:r>
            <a:r>
              <a:rPr lang="en-ID" sz="2800" dirty="0" err="1"/>
              <a:t>desain</a:t>
            </a:r>
            <a:r>
              <a:rPr lang="en-ID" sz="2800" dirty="0"/>
              <a:t> interior.</a:t>
            </a:r>
          </a:p>
        </p:txBody>
      </p:sp>
    </p:spTree>
    <p:extLst>
      <p:ext uri="{BB962C8B-B14F-4D97-AF65-F5344CB8AC3E}">
        <p14:creationId xmlns:p14="http://schemas.microsoft.com/office/powerpoint/2010/main" val="46704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B0FF4-4BF9-CB46-8F31-1B0E2AD28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Estetika</a:t>
            </a:r>
            <a:r>
              <a:rPr lang="en-ID" dirty="0"/>
              <a:t> </a:t>
            </a:r>
            <a:r>
              <a:rPr lang="en-ID" dirty="0" err="1"/>
              <a:t>Minimalis</a:t>
            </a:r>
            <a:r>
              <a:rPr lang="en-ID" dirty="0"/>
              <a:t> dan Natural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3E02F-732B-1A4A-925F-1E6DB2035AED}"/>
              </a:ext>
            </a:extLst>
          </p:cNvPr>
          <p:cNvSpPr/>
          <p:nvPr/>
        </p:nvSpPr>
        <p:spPr>
          <a:xfrm>
            <a:off x="1193800" y="2828835"/>
            <a:ext cx="9804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800" dirty="0" err="1"/>
              <a:t>Dominasi</a:t>
            </a:r>
            <a:r>
              <a:rPr lang="en-ID" sz="2800" dirty="0"/>
              <a:t> </a:t>
            </a:r>
            <a:r>
              <a:rPr lang="en-ID" sz="2800" dirty="0" err="1"/>
              <a:t>warna-warna</a:t>
            </a:r>
            <a:r>
              <a:rPr lang="en-ID" sz="2800" dirty="0"/>
              <a:t> </a:t>
            </a:r>
            <a:r>
              <a:rPr lang="en-ID" sz="2800" dirty="0" err="1"/>
              <a:t>netral</a:t>
            </a:r>
            <a:r>
              <a:rPr lang="en-ID" sz="2800" dirty="0"/>
              <a:t>, </a:t>
            </a:r>
            <a:r>
              <a:rPr lang="en-ID" sz="2800" dirty="0" err="1"/>
              <a:t>bentuk</a:t>
            </a:r>
            <a:r>
              <a:rPr lang="en-ID" sz="2800" dirty="0"/>
              <a:t> </a:t>
            </a:r>
            <a:r>
              <a:rPr lang="en-ID" sz="2800" dirty="0" err="1"/>
              <a:t>sederhana</a:t>
            </a:r>
            <a:r>
              <a:rPr lang="en-ID" sz="2800" dirty="0"/>
              <a:t>, dan </a:t>
            </a:r>
            <a:r>
              <a:rPr lang="en-ID" sz="2800" dirty="0" err="1"/>
              <a:t>tekstur</a:t>
            </a:r>
            <a:r>
              <a:rPr lang="en-ID" sz="2800" dirty="0"/>
              <a:t> </a:t>
            </a:r>
            <a:r>
              <a:rPr lang="en-ID" sz="2800" dirty="0" err="1"/>
              <a:t>alami</a:t>
            </a:r>
            <a:r>
              <a:rPr lang="en-ID" sz="2800" dirty="0"/>
              <a:t>.</a:t>
            </a:r>
          </a:p>
          <a:p>
            <a:r>
              <a:rPr lang="en-ID" sz="2800" dirty="0" err="1"/>
              <a:t>Mengutamakan</a:t>
            </a:r>
            <a:r>
              <a:rPr lang="en-ID" sz="2800" dirty="0"/>
              <a:t> </a:t>
            </a:r>
            <a:r>
              <a:rPr lang="en-ID" sz="2800" dirty="0" err="1"/>
              <a:t>kenyamanan</a:t>
            </a:r>
            <a:r>
              <a:rPr lang="en-ID" sz="2800" dirty="0"/>
              <a:t> dan </a:t>
            </a:r>
            <a:r>
              <a:rPr lang="en-ID" sz="2800" dirty="0" err="1"/>
              <a:t>fungsionalitas</a:t>
            </a:r>
            <a:r>
              <a:rPr lang="en-ID" sz="2800" dirty="0"/>
              <a:t>.</a:t>
            </a:r>
          </a:p>
          <a:p>
            <a:r>
              <a:rPr lang="en-ID" sz="2800" dirty="0" err="1"/>
              <a:t>Dipengaruhi</a:t>
            </a:r>
            <a:r>
              <a:rPr lang="en-ID" sz="2800" dirty="0"/>
              <a:t> oleh </a:t>
            </a:r>
            <a:r>
              <a:rPr lang="en-ID" sz="2800" dirty="0" err="1"/>
              <a:t>filosofi</a:t>
            </a:r>
            <a:r>
              <a:rPr lang="en-ID" sz="2800" dirty="0"/>
              <a:t> </a:t>
            </a:r>
            <a:r>
              <a:rPr lang="en-ID" sz="2800" i="1" dirty="0"/>
              <a:t>Japanese Zen</a:t>
            </a:r>
            <a:r>
              <a:rPr lang="en-ID" sz="2800" dirty="0"/>
              <a:t> dan </a:t>
            </a:r>
            <a:r>
              <a:rPr lang="en-ID" sz="2800" i="1" dirty="0"/>
              <a:t>Scandinavian Design.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993197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33438-E4ED-364F-9404-4ED5DBB0F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Isu</a:t>
            </a:r>
            <a:r>
              <a:rPr lang="en-ID" dirty="0"/>
              <a:t> Sosial dan </a:t>
            </a:r>
            <a:r>
              <a:rPr lang="en-ID" dirty="0" err="1"/>
              <a:t>Budaya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CDBC11-0D29-C847-BA32-634D3AC3B855}"/>
              </a:ext>
            </a:extLst>
          </p:cNvPr>
          <p:cNvSpPr/>
          <p:nvPr/>
        </p:nvSpPr>
        <p:spPr>
          <a:xfrm>
            <a:off x="1612900" y="2828835"/>
            <a:ext cx="93091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800" dirty="0" err="1"/>
              <a:t>Pentingnya</a:t>
            </a:r>
            <a:r>
              <a:rPr lang="en-ID" sz="2800" dirty="0"/>
              <a:t> </a:t>
            </a:r>
            <a:r>
              <a:rPr lang="en-ID" sz="2800" i="1" dirty="0"/>
              <a:t>local identity</a:t>
            </a:r>
            <a:r>
              <a:rPr lang="en-ID" sz="2800" dirty="0"/>
              <a:t> dan </a:t>
            </a:r>
            <a:r>
              <a:rPr lang="en-ID" sz="2800" dirty="0" err="1"/>
              <a:t>kearifan</a:t>
            </a:r>
            <a:r>
              <a:rPr lang="en-ID" sz="2800" dirty="0"/>
              <a:t> </a:t>
            </a:r>
            <a:r>
              <a:rPr lang="en-ID" sz="2800" dirty="0" err="1"/>
              <a:t>lokal</a:t>
            </a:r>
            <a:r>
              <a:rPr lang="en-ID" sz="2800" dirty="0"/>
              <a:t>.</a:t>
            </a:r>
          </a:p>
          <a:p>
            <a:r>
              <a:rPr lang="en-ID" sz="2800" dirty="0"/>
              <a:t>Desain interior </a:t>
            </a:r>
            <a:r>
              <a:rPr lang="en-ID" sz="2800" dirty="0" err="1"/>
              <a:t>sebagai</a:t>
            </a:r>
            <a:r>
              <a:rPr lang="en-ID" sz="2800" dirty="0"/>
              <a:t> media </a:t>
            </a:r>
            <a:r>
              <a:rPr lang="en-ID" sz="2800" dirty="0" err="1"/>
              <a:t>edukasi</a:t>
            </a:r>
            <a:r>
              <a:rPr lang="en-ID" sz="2800" dirty="0"/>
              <a:t> </a:t>
            </a:r>
            <a:r>
              <a:rPr lang="en-ID" sz="2800" dirty="0" err="1"/>
              <a:t>budaya</a:t>
            </a:r>
            <a:r>
              <a:rPr lang="en-ID" sz="2800" dirty="0"/>
              <a:t>.</a:t>
            </a:r>
          </a:p>
          <a:p>
            <a:r>
              <a:rPr lang="en-ID" sz="2800" dirty="0" err="1"/>
              <a:t>Studi</a:t>
            </a:r>
            <a:r>
              <a:rPr lang="en-ID" sz="2800" dirty="0"/>
              <a:t>: </a:t>
            </a:r>
            <a:r>
              <a:rPr lang="en-ID" sz="2800" i="1" dirty="0" err="1"/>
              <a:t>Rahmawati</a:t>
            </a:r>
            <a:r>
              <a:rPr lang="en-ID" sz="2800" i="1" dirty="0"/>
              <a:t> (2022) – </a:t>
            </a:r>
            <a:r>
              <a:rPr lang="en-ID" sz="2800" i="1" dirty="0" err="1"/>
              <a:t>Identitas</a:t>
            </a:r>
            <a:r>
              <a:rPr lang="en-ID" sz="2800" i="1" dirty="0"/>
              <a:t> </a:t>
            </a:r>
            <a:r>
              <a:rPr lang="en-ID" sz="2800" i="1" dirty="0" err="1"/>
              <a:t>Budaya</a:t>
            </a:r>
            <a:r>
              <a:rPr lang="en-ID" sz="2800" i="1" dirty="0"/>
              <a:t> </a:t>
            </a:r>
            <a:r>
              <a:rPr lang="en-ID" sz="2800" i="1" dirty="0" err="1"/>
              <a:t>dalam</a:t>
            </a:r>
            <a:r>
              <a:rPr lang="en-ID" sz="2800" i="1" dirty="0"/>
              <a:t> Desain Interior Modern Indonesia.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2863687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{D31031CE-96DA-AB45-BA5E-BF34F9E2CC6C}tf10001120</Template>
  <TotalTime>10</TotalTime>
  <Words>325</Words>
  <Application>Microsoft Macintosh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Parcel</vt:lpstr>
      <vt:lpstr>Tren dan Isu Kontemporer dalam Desain Produk Interior</vt:lpstr>
      <vt:lpstr>Perkembangan Desain Interior Tidak Terlepas Dari Dinamika Sosial, Teknologi, Dan Lingkungan. Tren Dan Isu Kontemporer Membentuk Cara Desainer Berpikir, Berkreasi, Dan Menghasilkan Karya Yang Relevan. Fokus Utama: Inovasi, Keberlanjutan, Serta Pengalaman Pengguna. </vt:lpstr>
      <vt:lpstr>Tujuan Pembelajaran Mahasiswa mampu:</vt:lpstr>
      <vt:lpstr>Tren Desain Interior Global</vt:lpstr>
      <vt:lpstr>Isu Kontemporer dalam Desain</vt:lpstr>
      <vt:lpstr>Desain Berkelanjutan</vt:lpstr>
      <vt:lpstr>Teknologi dan Desain Cerdas</vt:lpstr>
      <vt:lpstr>Estetika Minimalis dan Natural</vt:lpstr>
      <vt:lpstr>Isu Sosial dan Budaya</vt:lpstr>
      <vt:lpstr>Tantangan Masa Depan</vt:lpstr>
      <vt:lpstr>Tren dan isu kontemporer berperan penting dalam mengarahkan masa depan desain interior. Inovasi, keberlanjutan, dan human-centered design menjadi kunci utama.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 dan Isu Kontemporer dalam Desain Produk Interior</dc:title>
  <dc:creator>Microsoft Office User</dc:creator>
  <cp:lastModifiedBy>Microsoft Office User</cp:lastModifiedBy>
  <cp:revision>1</cp:revision>
  <dcterms:created xsi:type="dcterms:W3CDTF">2025-12-24T01:02:24Z</dcterms:created>
  <dcterms:modified xsi:type="dcterms:W3CDTF">2025-12-24T01:12:59Z</dcterms:modified>
</cp:coreProperties>
</file>