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1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347" y="1122363"/>
            <a:ext cx="7773308" cy="2387600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347" y="3602038"/>
            <a:ext cx="7773308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5764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4289373"/>
            <a:ext cx="7775673" cy="819355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5355" y="621322"/>
            <a:ext cx="7775673" cy="3379735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5108728"/>
            <a:ext cx="7774499" cy="682472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2278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3424859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7" y="4204820"/>
            <a:ext cx="7765321" cy="1592186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15588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4659" y="609600"/>
            <a:ext cx="6977064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290484" y="3610032"/>
            <a:ext cx="6564224" cy="426812"/>
          </a:xfrm>
        </p:spPr>
        <p:txBody>
          <a:bodyPr anchor="t">
            <a:normAutofit/>
          </a:bodyPr>
          <a:lstStyle>
            <a:lvl1pPr marL="0" indent="0" algn="r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5" y="4204821"/>
            <a:ext cx="7765322" cy="1586380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505245" y="641749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946721" y="3073376"/>
            <a:ext cx="4572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93302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55" y="2126943"/>
            <a:ext cx="7766495" cy="25118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4650556"/>
            <a:ext cx="776532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21217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85345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88320"/>
            <a:ext cx="2474217" cy="823305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346" y="2911624"/>
            <a:ext cx="2474217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3658" y="2088320"/>
            <a:ext cx="2473919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333659" y="2911624"/>
            <a:ext cx="2474866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79974" y="2088320"/>
            <a:ext cx="2468408" cy="823304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82260" y="2911624"/>
            <a:ext cx="2468408" cy="2879576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614081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5346" y="609601"/>
            <a:ext cx="7765322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5347" y="3989147"/>
            <a:ext cx="247421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819015" y="2092235"/>
            <a:ext cx="2205038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5347" y="4565409"/>
            <a:ext cx="2474216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332026" y="3989147"/>
            <a:ext cx="2474237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426747" y="2092235"/>
            <a:ext cx="2197894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331011" y="4565408"/>
            <a:ext cx="2475252" cy="1225792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80067" y="3989147"/>
            <a:ext cx="2467425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100000"/>
              </a:lnSpc>
              <a:buNone/>
              <a:defRPr sz="20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14603" y="2092235"/>
            <a:ext cx="2199085" cy="1524000"/>
          </a:xfrm>
          <a:prstGeom prst="roundRect">
            <a:avLst>
              <a:gd name="adj" fmla="val 0"/>
            </a:avLst>
          </a:prstGeom>
          <a:noFill/>
          <a:ln w="14605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79973" y="4565410"/>
            <a:ext cx="2470694" cy="1225790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481101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0523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609600"/>
            <a:ext cx="1906993" cy="5181601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346" y="609600"/>
            <a:ext cx="5744029" cy="51816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47075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171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1933" y="657227"/>
            <a:ext cx="7300134" cy="2852737"/>
          </a:xfrm>
        </p:spPr>
        <p:txBody>
          <a:bodyPr anchor="b">
            <a:normAutofit/>
          </a:bodyPr>
          <a:lstStyle>
            <a:lvl1pPr>
              <a:defRPr sz="3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21933" y="3602039"/>
            <a:ext cx="7300134" cy="1500187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39151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346" y="2088320"/>
            <a:ext cx="3829503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30052" y="2088320"/>
            <a:ext cx="3820616" cy="370288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5029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5427" y="2088320"/>
            <a:ext cx="3600326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346" y="2912232"/>
            <a:ext cx="3830406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59230" y="2088320"/>
            <a:ext cx="3591437" cy="823912"/>
          </a:xfrm>
        </p:spPr>
        <p:txBody>
          <a:bodyPr anchor="b"/>
          <a:lstStyle>
            <a:lvl1pPr marL="0" indent="0">
              <a:lnSpc>
                <a:spcPct val="100000"/>
              </a:lnSpc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912232"/>
            <a:ext cx="3821518" cy="287896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0504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8510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901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2949178" cy="2362200"/>
          </a:xfrm>
        </p:spPr>
        <p:txBody>
          <a:bodyPr anchor="b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8548" y="609600"/>
            <a:ext cx="4642119" cy="5181600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7921" y="2971801"/>
            <a:ext cx="2949178" cy="2819399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2359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7921" y="609600"/>
            <a:ext cx="4167603" cy="2362200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249932" y="758881"/>
            <a:ext cx="2966938" cy="4883038"/>
          </a:xfrm>
          <a:noFill/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346" y="2971800"/>
            <a:ext cx="4171242" cy="28194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103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5347" y="609601"/>
            <a:ext cx="7765321" cy="13263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346" y="2096064"/>
            <a:ext cx="7765322" cy="369513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759052" y="5883276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12/22/2025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346" y="5883276"/>
            <a:ext cx="50046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85509" y="5883276"/>
            <a:ext cx="56515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033235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2" r:id="rId1"/>
    <p:sldLayoutId id="2147483723" r:id="rId2"/>
    <p:sldLayoutId id="2147483724" r:id="rId3"/>
    <p:sldLayoutId id="2147483725" r:id="rId4"/>
    <p:sldLayoutId id="2147483726" r:id="rId5"/>
    <p:sldLayoutId id="2147483727" r:id="rId6"/>
    <p:sldLayoutId id="2147483728" r:id="rId7"/>
    <p:sldLayoutId id="2147483729" r:id="rId8"/>
    <p:sldLayoutId id="2147483730" r:id="rId9"/>
    <p:sldLayoutId id="2147483731" r:id="rId10"/>
    <p:sldLayoutId id="2147483732" r:id="rId11"/>
    <p:sldLayoutId id="2147483733" r:id="rId12"/>
    <p:sldLayoutId id="2147483734" r:id="rId13"/>
    <p:sldLayoutId id="2147483735" r:id="rId14"/>
    <p:sldLayoutId id="2147483736" r:id="rId15"/>
    <p:sldLayoutId id="2147483737" r:id="rId16"/>
    <p:sldLayoutId id="2147483738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400" b="1" i="0" kern="1200" cap="all">
          <a:solidFill>
            <a:schemeClr val="tx1"/>
          </a:solidFill>
          <a:effectLst>
            <a:outerShdw blurRad="50800" dist="63500" dir="2700000" algn="tl" rotWithShape="0">
              <a:srgbClr val="000000">
                <a:alpha val="48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effectLst>
            <a:outerShdw blurRad="50800" dist="38100" dir="2700000" algn="tl" rotWithShape="0">
              <a:srgbClr val="000000">
                <a:alpha val="48000"/>
              </a:srgbClr>
            </a:outerShdw>
          </a:effectLst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t>Pancasila sebagai Nilai Dasar Pengembangan Iptek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t>Mata Kuliah Pancasila</a:t>
            </a:r>
          </a:p>
          <a:p>
            <a:r>
              <a:t>Institut Informatika dan Bisnis Darmajaya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Keadilan Sosial bagi Seluruh Rakyat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Iptek harus dapat diakses oleh seluruh masyarakat</a:t>
            </a:r>
          </a:p>
          <a:p>
            <a:pPr lvl="1"/>
            <a:r>
              <a:t>Mengurangi kesenjangan sosial dan digital</a:t>
            </a:r>
          </a:p>
          <a:p>
            <a:pPr lvl="1"/>
            <a:r>
              <a:t>Mendorong pemerataan pembangunan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Implementasi Pancasila dalam Pengembangan Iptek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Bidang Pendidikan</a:t>
            </a:r>
          </a:p>
          <a:p>
            <a:pPr lvl="1"/>
            <a:r>
              <a:t>Penguatan pendidikan karakter berbasis Pancasila</a:t>
            </a:r>
          </a:p>
          <a:p>
            <a:pPr lvl="1"/>
            <a:r>
              <a:t>Pemanfaatan teknologi pendidikan secara bertanggung jawab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Implementasi di Bidang Sosial dan Ekonomi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Pemanfaatan Iptek untuk kesejahteraan masyarakat</a:t>
            </a:r>
          </a:p>
          <a:p>
            <a:pPr lvl="1"/>
            <a:r>
              <a:t>Pengembangan ekonomi digital yang adil</a:t>
            </a:r>
          </a:p>
          <a:p>
            <a:pPr lvl="1"/>
            <a:r>
              <a:t>Perlindungan masyarakat dari dampak negatif teknologi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Pancasila menjadi pedoman utama pengembangan Iptek</a:t>
            </a:r>
          </a:p>
          <a:p>
            <a:pPr lvl="1"/>
            <a:r>
              <a:t>Iptek harus beretika, berkeadilan, dan berkeadaban</a:t>
            </a:r>
          </a:p>
          <a:p>
            <a:pPr lvl="1"/>
            <a:r>
              <a:t>Kemajuan teknologi harus sejalan dengan nilai luhur bangsa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Pendahuluan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Perkembangan Iptek sangat pesat di era globalisasi</a:t>
            </a:r>
          </a:p>
          <a:p>
            <a:pPr lvl="1"/>
            <a:r>
              <a:t>Iptek membawa dampak positif dan negatif bagi kehidupan manusia</a:t>
            </a:r>
          </a:p>
          <a:p>
            <a:pPr lvl="1"/>
            <a:r>
              <a:t>Diperlukan landasan nilai agar Iptek berkembang secara beretika</a:t>
            </a:r>
          </a:p>
          <a:p>
            <a:pPr lvl="1"/>
            <a:r>
              <a:t>Pancasila berperan sebagai pedoman dan nilai dasar pengembangan Iptek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Pengertian Ilmu Pengetahuan dan Teknologi (Iptek)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Ilmu Pengetahuan: usaha manusia untuk memahami realitas secara sistematis</a:t>
            </a:r>
          </a:p>
          <a:p>
            <a:pPr lvl="1"/>
            <a:r>
              <a:t>Teknologi: penerapan ilmu pengetahuan untuk mempermudah kehidupan manusia</a:t>
            </a:r>
          </a:p>
          <a:p>
            <a:pPr lvl="1"/>
            <a:r>
              <a:t>Iptek merupakan sarana untuk meningkatkan kualitas hidup manusia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Pancasila sebagai Nilai Dasar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Nilai dasar bersifat fundamental dan universal</a:t>
            </a:r>
          </a:p>
          <a:p>
            <a:pPr lvl="1"/>
            <a:r>
              <a:t>Menjadi sumber nilai instrumental dan praktis</a:t>
            </a:r>
          </a:p>
          <a:p>
            <a:pPr lvl="1"/>
            <a:r>
              <a:t>Pancasila sebagai dasar filosofis pembangunan nasional</a:t>
            </a:r>
          </a:p>
          <a:p>
            <a:pPr lvl="1"/>
            <a:r>
              <a:t>Pengembangan Iptek harus berlandaskan Pancasila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Konsep Pancasila sebagai Nilai Dasar Pengembangan Iptek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Iptek bukan tujuan, tetapi alat untuk kesejahteraan manusia</a:t>
            </a:r>
          </a:p>
          <a:p>
            <a:pPr lvl="1"/>
            <a:r>
              <a:t>Pengembangan Iptek harus berorientasi pada nilai kemanusiaan</a:t>
            </a:r>
          </a:p>
          <a:p>
            <a:pPr lvl="1"/>
            <a:r>
              <a:t>Menyeimbangkan kemajuan teknologi dan moral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Ketuhanan Yang Maha Esa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Iptek dikembangkan dengan tanggung jawab moral kepada Tuhan</a:t>
            </a:r>
          </a:p>
          <a:p>
            <a:pPr lvl="1"/>
            <a:r>
              <a:t>Menghindari penyalahgunaan Iptek</a:t>
            </a:r>
          </a:p>
          <a:p>
            <a:pPr lvl="1"/>
            <a:r>
              <a:t>Menjadikan Iptek sebagai sarana kebaikan dan kemaslahatan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Kemanusiaan yang Adil dan Beradab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Iptek harus menjunjung tinggi martabat manusia</a:t>
            </a:r>
          </a:p>
          <a:p>
            <a:pPr lvl="1"/>
            <a:r>
              <a:t>Tidak merugikan atau menindas manusia</a:t>
            </a:r>
          </a:p>
          <a:p>
            <a:pPr lvl="1"/>
            <a:r>
              <a:t>Mendorong kesejahteraan dan keadilan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Sila Persatuan Indonesia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Iptek memperkuat persatuan dan kesatuan bangsa</a:t>
            </a:r>
          </a:p>
          <a:p>
            <a:pPr lvl="1"/>
            <a:r>
              <a:t>Menjaga identitas nasional di era global</a:t>
            </a:r>
          </a:p>
          <a:p>
            <a:pPr lvl="1"/>
            <a:r>
              <a:t>Menghindari disintegrasi sosial akibat teknologi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t>Sila Kerakyatan yang Dipimpin oleh Hikmat Kebijaksanaan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Pengembangan Iptek dilakukan secara demokratis</a:t>
            </a:r>
          </a:p>
          <a:p>
            <a:pPr lvl="1"/>
            <a:r>
              <a:t>Kebijakan Iptek melibatkan kepentingan rakyat</a:t>
            </a:r>
          </a:p>
          <a:p>
            <a:pPr lvl="1"/>
            <a:r>
              <a:t>Mengutamakan musyawarah dan kebijaksanaan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amask">
  <a:themeElements>
    <a:clrScheme name="Damask">
      <a:dk1>
        <a:sysClr val="windowText" lastClr="000000"/>
      </a:dk1>
      <a:lt1>
        <a:sysClr val="window" lastClr="FFFFFF"/>
      </a:lt1>
      <a:dk2>
        <a:srgbClr val="2A5B7F"/>
      </a:dk2>
      <a:lt2>
        <a:srgbClr val="ABDAFC"/>
      </a:lt2>
      <a:accent1>
        <a:srgbClr val="9EC544"/>
      </a:accent1>
      <a:accent2>
        <a:srgbClr val="50BEA3"/>
      </a:accent2>
      <a:accent3>
        <a:srgbClr val="4A9CCC"/>
      </a:accent3>
      <a:accent4>
        <a:srgbClr val="9A66CA"/>
      </a:accent4>
      <a:accent5>
        <a:srgbClr val="C54F71"/>
      </a:accent5>
      <a:accent6>
        <a:srgbClr val="DE9C3C"/>
      </a:accent6>
      <a:hlink>
        <a:srgbClr val="6BA9DA"/>
      </a:hlink>
      <a:folHlink>
        <a:srgbClr val="A0BCD3"/>
      </a:folHlink>
    </a:clrScheme>
    <a:fontScheme name="Damask">
      <a:majorFont>
        <a:latin typeface="Bookman Old Style" panose="02050604050505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Rockwell" panose="020606030202050204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ask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105000"/>
                <a:lumMod val="110000"/>
              </a:schemeClr>
            </a:gs>
            <a:gs pos="100000">
              <a:schemeClr val="phClr">
                <a:tint val="78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0000"/>
                <a:lumMod val="104000"/>
              </a:schemeClr>
            </a:gs>
            <a:gs pos="69000">
              <a:schemeClr val="phClr">
                <a:shade val="86000"/>
                <a:satMod val="130000"/>
                <a:lumMod val="102000"/>
              </a:schemeClr>
            </a:gs>
            <a:gs pos="100000">
              <a:schemeClr val="phClr">
                <a:shade val="72000"/>
                <a:satMod val="130000"/>
                <a:lumMod val="100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38100" dir="5400000" sy="96000" rotWithShape="0">
              <a:srgbClr val="000000">
                <a:alpha val="54000"/>
              </a:srgbClr>
            </a:outerShdw>
          </a:effectLst>
        </a:effectStyle>
        <a:effectStyle>
          <a:effectLst>
            <a:outerShdw blurRad="76200" dist="38100" dir="5400000" algn="ctr" rotWithShape="0">
              <a:srgbClr val="000000">
                <a:alpha val="76000"/>
              </a:srgbClr>
            </a:outerShdw>
          </a:effectLst>
          <a:scene3d>
            <a:camera prst="orthographicFront">
              <a:rot lat="0" lon="0" rev="0"/>
            </a:camera>
            <a:lightRig rig="balanced" dir="t"/>
          </a:scene3d>
          <a:sp3d prstMaterial="matte">
            <a:bevelT w="25400" h="25400" prst="relaxedInse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shade val="18000"/>
                <a:satMod val="160000"/>
                <a:lumMod val="28000"/>
              </a:schemeClr>
              <a:schemeClr val="phClr">
                <a:tint val="95000"/>
                <a:satMod val="160000"/>
                <a:lumMod val="116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amask" id="{F9A299A0-33D0-4E0F-9F3F-7163E3744208}" vid="{746EEEEA-FB6A-406B-B510-531588D5481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TM04033921[[fn=Damask]]</Template>
  <TotalTime>2</TotalTime>
  <Words>308</Words>
  <Application>Microsoft Office PowerPoint</Application>
  <PresentationFormat>On-screen Show (4:3)</PresentationFormat>
  <Paragraphs>53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Bookman Old Style</vt:lpstr>
      <vt:lpstr>Rockwell</vt:lpstr>
      <vt:lpstr>Damask</vt:lpstr>
      <vt:lpstr>Pancasila sebagai Nilai Dasar Pengembangan Iptek</vt:lpstr>
      <vt:lpstr>Pendahuluan</vt:lpstr>
      <vt:lpstr>Pengertian Ilmu Pengetahuan dan Teknologi (Iptek)</vt:lpstr>
      <vt:lpstr>Pancasila sebagai Nilai Dasar</vt:lpstr>
      <vt:lpstr>Konsep Pancasila sebagai Nilai Dasar Pengembangan Iptek</vt:lpstr>
      <vt:lpstr>Sila Ketuhanan Yang Maha Esa</vt:lpstr>
      <vt:lpstr>Sila Kemanusiaan yang Adil dan Beradab</vt:lpstr>
      <vt:lpstr>Sila Persatuan Indonesia</vt:lpstr>
      <vt:lpstr>Sila Kerakyatan yang Dipimpin oleh Hikmat Kebijaksanaan</vt:lpstr>
      <vt:lpstr>Sila Keadilan Sosial bagi Seluruh Rakyat Indonesia</vt:lpstr>
      <vt:lpstr>Implementasi Pancasila dalam Pengembangan Iptek</vt:lpstr>
      <vt:lpstr>Implementasi di Bidang Sosial dan Ekonomi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Riski Mupty</cp:lastModifiedBy>
  <cp:revision>2</cp:revision>
  <dcterms:created xsi:type="dcterms:W3CDTF">2013-01-27T09:14:16Z</dcterms:created>
  <dcterms:modified xsi:type="dcterms:W3CDTF">2025-12-22T01:11:30Z</dcterms:modified>
  <cp:category/>
</cp:coreProperties>
</file>