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8"/>
  </p:handoutMasterIdLst>
  <p:sldIdLst>
    <p:sldId id="256" r:id="rId3"/>
    <p:sldId id="363" r:id="rId5"/>
    <p:sldId id="364" r:id="rId6"/>
    <p:sldId id="365" r:id="rId7"/>
    <p:sldId id="366" r:id="rId8"/>
    <p:sldId id="367" r:id="rId9"/>
    <p:sldId id="368" r:id="rId10"/>
    <p:sldId id="390" r:id="rId11"/>
    <p:sldId id="369" r:id="rId12"/>
    <p:sldId id="370" r:id="rId13"/>
    <p:sldId id="352" r:id="rId14"/>
    <p:sldId id="371" r:id="rId15"/>
    <p:sldId id="372" r:id="rId16"/>
    <p:sldId id="391" r:id="rId17"/>
    <p:sldId id="392" r:id="rId18"/>
    <p:sldId id="393" r:id="rId19"/>
    <p:sldId id="394" r:id="rId20"/>
    <p:sldId id="373" r:id="rId21"/>
    <p:sldId id="374" r:id="rId22"/>
    <p:sldId id="375" r:id="rId23"/>
    <p:sldId id="345" r:id="rId24"/>
    <p:sldId id="395" r:id="rId25"/>
    <p:sldId id="396" r:id="rId26"/>
    <p:sldId id="337" r:id="rId27"/>
  </p:sldIdLst>
  <p:sldSz cx="9144000" cy="6858000" type="screen4x3"/>
  <p:notesSz cx="7045325" cy="9345295"/>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5" userDrawn="1">
          <p15:clr>
            <a:srgbClr val="A4A3A4"/>
          </p15:clr>
        </p15:guide>
        <p15:guide id="2" pos="29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6" d="100"/>
          <a:sy n="56" d="100"/>
        </p:scale>
        <p:origin x="1488" y="44"/>
      </p:cViewPr>
      <p:guideLst>
        <p:guide orient="horz" pos="2155"/>
        <p:guide pos="290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37"/>
        <p:guide pos="223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3" Type="http://schemas.openxmlformats.org/officeDocument/2006/relationships/tags" Target="tags/tag2.xml"/><Relationship Id="rId32" Type="http://schemas.openxmlformats.org/officeDocument/2006/relationships/commentAuthors" Target="commentAuthors.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handoutMaster" Target="handoutMasters/handoutMaster1.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Hakim Pengawas dalam kepailitan adalah hakim yang ditunjuk oleh Pengadilan Niaga untuk mengawasi jalannya proses kepailitan sejak debitur dinyatakan pailit sampai kepailitan berakhir. terutama tindakan kurator—berjalan sesuai hukum, adil, dan melindungi kepentingan debitur serta para kreditur.</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CONTOH KASUS PENCOCOKAN PIUTANG</a:t>
            </a:r>
            <a:endParaRPr lang="en-US" altLang="en-US"/>
          </a:p>
          <a:p>
            <a:endParaRPr lang="en-US" altLang="en-US"/>
          </a:p>
          <a:p>
            <a:r>
              <a:rPr lang="en-US" altLang="en-US"/>
              <a:t>Ilustrasi kasus Perusahaan pailit memiliki 10 kreditor, namun setelah pencocokan hanya 8 piutang yang diakui karena 2 tidak memiliki bukti sah.</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dirty="0"/>
              <a:t>Actio Pauliana adalah alat hukum untuk “menarik kembali” perbuatan debitor yang curang atau tidak wajar agar harta perusahaan tetap utuh dan dapat dibagi secara adil kepada para kreditor.</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Keempat syarat ini harus terpenuhi secara kumulatif agar Actio Pauliana dapat diajukan dan dikabulkan, dengan tujuan utama melindungi kreditor dan menjaga keutuhan harta pailit agar dapat dibagi secara adil sesuai hukum.</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pPr algn="just"/>
            <a:r>
              <a:rPr lang="en-US" altLang="en-US" dirty="0">
                <a:sym typeface="+mn-ea"/>
              </a:rPr>
              <a:t>Artinya, kurator tidak mewakili kepentingan satu kreditor tertentu, melainkan kepentingan seluruh kreditor secara kolektif. </a:t>
            </a:r>
            <a:endParaRPr lang="en-US" altLang="en-US" dirty="0">
              <a:sym typeface="+mn-ea"/>
            </a:endParaRPr>
          </a:p>
          <a:p>
            <a:pPr algn="just"/>
            <a:r>
              <a:rPr lang="en-US" altLang="en-US"/>
              <a:t>Dalam menjalankan Actio Pauliana, kurator berada di bawah pengawasan Hakim Pengawas yang ditunjuk oleh Pengadilan Niaga.</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oedel pailit adalah seluruh harta kekayaan debitor yang berada di bawah penguasaan kurator dan akan digunakan untuk melunasi utang kepada para kreditor sesuai ketentuan hukum kepailitan.</a:t>
            </a:r>
            <a:endParaRPr lang="en-US" altLang="en-US"/>
          </a:p>
          <a:p>
            <a:r>
              <a:rPr lang="en-US" altLang="en-US"/>
              <a:t>Secara keseluruhan, akibat hukum Actio Pauliana bertujuan memulihkan keadaan harta debitor seperti sebelum terjadinya perbuatan yang merugikan, serta memastikan bahwa harta tersebut digunakan untuk memenuhi hak para kreditor secara adil dan sesuai hukum.</a:t>
            </a:r>
            <a:endParaRPr lang="en-US" altLang="en-US"/>
          </a:p>
          <a:p>
            <a:r>
              <a:rPr lang="en-US" altLang="en-US"/>
              <a:t>Ilustrasi kasus</a:t>
            </a:r>
            <a:endParaRPr lang="en-US" altLang="en-US"/>
          </a:p>
          <a:p>
            <a:r>
              <a:rPr lang="en-US" altLang="en-US"/>
              <a:t>Direksi menjual aset perusahaan ke afiliasi sebelum pailit dengan harga murah, lalu dibatalkan oleh pengadilan melalui Actio Pauliana.</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Kurator adalah pihak independen yang ditunjuk oleh Pengadilan Niaga untuk mengurus dan membereskan harta kekayaan debitur pailit sejak putusan pailit diucapkan sampai proses kepailitan selesai. Setelah debitur dinyatakan pailit, debitur kehilangan hak menguasai dan mengurus hartanya, dan kewenangan tersebut beralih kepada kurator.</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1938020"/>
          </a:xfrm>
          <a:prstGeom prst="rect">
            <a:avLst/>
          </a:prstGeom>
          <a:noFill/>
        </p:spPr>
        <p:txBody>
          <a:bodyPr wrap="square" lIns="91440" tIns="45720" rIns="91440" bIns="45720">
            <a:spAutoFit/>
          </a:bodyPr>
          <a:lstStyle/>
          <a:p>
            <a:pPr algn="ctr"/>
            <a:r>
              <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Pencocokan Piutang dan Actio Pauliana dalam Hukum Perusahaan</a:t>
            </a:r>
            <a:endPar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541655"/>
            <a:ext cx="8425180" cy="4881880"/>
          </a:xfrm>
        </p:spPr>
        <p:txBody>
          <a:bodyPr>
            <a:noAutofit/>
          </a:bodyPr>
          <a:lstStyle/>
          <a:p>
            <a:pPr algn="ctr"/>
            <a:r>
              <a:rPr lang="en-US" altLang="en-US" sz="2400" dirty="0">
                <a:solidFill>
                  <a:schemeClr val="tx1"/>
                </a:solidFill>
              </a:rPr>
              <a:t>RAPAT PENCOCOKAN PIUTANG</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Pengertian rapat pencocokan</a:t>
            </a:r>
            <a:endParaRPr lang="en-US" altLang="en-US" sz="2400" dirty="0">
              <a:solidFill>
                <a:schemeClr val="tx1"/>
              </a:solidFill>
            </a:endParaRPr>
          </a:p>
          <a:p>
            <a:pPr algn="just"/>
            <a:r>
              <a:rPr lang="en-US" altLang="en-US" sz="2400" dirty="0">
                <a:solidFill>
                  <a:schemeClr val="tx1"/>
                </a:solidFill>
              </a:rPr>
              <a:t>Forum resmi di pengadilan niaga untuk menentukan diakui atau tidaknya piutang.</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Fungsi rapat</a:t>
            </a:r>
            <a:endParaRPr lang="en-US" altLang="en-US" sz="2400" dirty="0">
              <a:solidFill>
                <a:schemeClr val="tx1"/>
              </a:solidFill>
            </a:endParaRPr>
          </a:p>
          <a:p>
            <a:pPr algn="just"/>
            <a:r>
              <a:rPr lang="en-US" altLang="en-US" sz="2400" dirty="0">
                <a:solidFill>
                  <a:schemeClr val="tx1"/>
                </a:solidFill>
              </a:rPr>
              <a:t>Menyelesaikan sengketa piutang secara terbuka dan transparan.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Dasar Hukum:</a:t>
            </a:r>
            <a:endParaRPr lang="en-US" altLang="en-US" sz="2400" dirty="0">
              <a:solidFill>
                <a:schemeClr val="tx1"/>
              </a:solidFill>
            </a:endParaRPr>
          </a:p>
          <a:p>
            <a:pPr algn="just"/>
            <a:r>
              <a:rPr lang="en-US" altLang="en-US" sz="2400" dirty="0">
                <a:solidFill>
                  <a:schemeClr val="tx1"/>
                </a:solidFill>
              </a:rPr>
              <a:t>UU No. 37 Tahun 2004 Pasal 113–120</a:t>
            </a:r>
            <a:endParaRPr lang="en-US" altLang="en-US" sz="24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569325" cy="5761990"/>
          </a:xfrm>
        </p:spPr>
        <p:txBody>
          <a:bodyPr>
            <a:noAutofit/>
          </a:bodyPr>
          <a:lstStyle/>
          <a:p>
            <a:pPr algn="ctr"/>
            <a:r>
              <a:rPr lang="en-US" altLang="en-US" sz="2300" dirty="0">
                <a:solidFill>
                  <a:schemeClr val="tx1"/>
                </a:solidFill>
              </a:rPr>
              <a:t>HASIL PENCOCOKAN PIUTANG</a:t>
            </a:r>
            <a:endParaRPr lang="en-US" altLang="en-US" sz="2300" dirty="0">
              <a:solidFill>
                <a:schemeClr val="tx1"/>
              </a:solidFill>
            </a:endParaRPr>
          </a:p>
          <a:p>
            <a:pPr algn="just"/>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Piutang diakui - Piutang sah dan berhak dibayar.</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Piutang dibantah atau ditolak - Piutang tidak memenuhi syarat hukum.</a:t>
            </a:r>
            <a:endParaRPr lang="en-US" altLang="en-US" sz="2300" dirty="0">
              <a:solidFill>
                <a:schemeClr val="tx1"/>
              </a:solidFill>
            </a:endParaRPr>
          </a:p>
          <a:p>
            <a:pPr algn="just"/>
            <a:endParaRPr lang="en-US" altLang="en-US" sz="2300" dirty="0">
              <a:solidFill>
                <a:schemeClr val="tx1"/>
              </a:solidFill>
            </a:endParaRPr>
          </a:p>
          <a:p>
            <a:pPr algn="ctr"/>
            <a:r>
              <a:rPr lang="en-US" altLang="en-US" sz="2300" dirty="0">
                <a:solidFill>
                  <a:schemeClr val="tx1"/>
                </a:solidFill>
              </a:rPr>
              <a:t>AKIBAT HUKUM PENCOCOKAN PIUTANG</a:t>
            </a:r>
            <a:endParaRPr lang="en-US" altLang="en-US" sz="2300" dirty="0">
              <a:solidFill>
                <a:schemeClr val="tx1"/>
              </a:solidFill>
            </a:endParaRPr>
          </a:p>
          <a:p>
            <a:pPr algn="just"/>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Penentuan hak pembayaran - Hanya kreditor dengan piutang yang diakui yang berhak menerima pembayaran.</a:t>
            </a:r>
            <a:endParaRPr lang="en-US" altLang="en-US" sz="2300" dirty="0">
              <a:solidFill>
                <a:schemeClr val="tx1"/>
              </a:solidFill>
            </a:endParaRPr>
          </a:p>
          <a:p>
            <a:pPr algn="just"/>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Pengaruh pada pembagian boedel pailit - Menentukan besaran dan urutan pembayaran.</a:t>
            </a:r>
            <a:endParaRPr lang="en-US" altLang="en-US" sz="23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4970" y="549910"/>
            <a:ext cx="8437245" cy="5737225"/>
          </a:xfrm>
        </p:spPr>
        <p:txBody>
          <a:bodyPr>
            <a:noAutofit/>
          </a:bodyPr>
          <a:lstStyle/>
          <a:p>
            <a:pPr algn="ctr">
              <a:lnSpc>
                <a:spcPct val="150000"/>
              </a:lnSpc>
            </a:pPr>
            <a:r>
              <a:rPr lang="en-US" altLang="en-US" sz="2500" dirty="0">
                <a:solidFill>
                  <a:schemeClr val="tx1"/>
                </a:solidFill>
                <a:sym typeface="+mn-ea"/>
              </a:rPr>
              <a:t>Actio Pauliana</a:t>
            </a:r>
            <a:endParaRPr lang="en-US" altLang="en-US" sz="2500" dirty="0">
              <a:solidFill>
                <a:schemeClr val="tx1"/>
              </a:solidFill>
              <a:sym typeface="+mn-ea"/>
            </a:endParaRPr>
          </a:p>
          <a:p>
            <a:pPr algn="ctr">
              <a:lnSpc>
                <a:spcPct val="150000"/>
              </a:lnSpc>
            </a:pPr>
            <a:endParaRPr lang="en-US" altLang="en-US" sz="2500" dirty="0">
              <a:solidFill>
                <a:schemeClr val="tx1"/>
              </a:solidFill>
            </a:endParaRPr>
          </a:p>
          <a:p>
            <a:pPr algn="just">
              <a:lnSpc>
                <a:spcPct val="150000"/>
              </a:lnSpc>
            </a:pPr>
            <a:r>
              <a:rPr lang="en-US" altLang="en-US" sz="2500" dirty="0">
                <a:solidFill>
                  <a:schemeClr val="tx1"/>
                </a:solidFill>
              </a:rPr>
              <a:t>Actio Pauliana merupakan hak atau upaya hukum yang diberikan oleh undang-undang kepada kreditor (melalui kurator dalam kepailitan) untuk meminta pembatalan perbuatan hukum yang dilakukan oleh debitor sebelum dinyatakan pailit, apabila perbuatan tersebut mengakibatkan berkurangnya harta kekayaan debitor sehingga merugikan kepentingan para kreditor</a:t>
            </a:r>
            <a:endParaRPr lang="en-US" altLang="en-US" sz="25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1" y="549910"/>
            <a:ext cx="8641020" cy="5680710"/>
          </a:xfrm>
        </p:spPr>
        <p:txBody>
          <a:bodyPr>
            <a:noAutofit/>
          </a:bodyPr>
          <a:lstStyle/>
          <a:p>
            <a:pPr algn="ctr"/>
            <a:r>
              <a:rPr lang="en-US" altLang="en-US" sz="2400" dirty="0">
                <a:solidFill>
                  <a:schemeClr val="tx1"/>
                </a:solidFill>
              </a:rPr>
              <a:t>Actio Pauliana bertujuan </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Mencegah debitor mengalihkan, menyembunyikan, atau mengurangi aset secara tidak wajar sebelum pailit,</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Mengembalikan aset yang telah dialihkan tersebut ke dalam boedel pailit,</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Menjamin agar seluruh kreditor memperoleh perlakuan yang adil dan seimbang sesuai hukum.</a:t>
            </a:r>
            <a:endParaRPr lang="en-US" altLang="en-US" sz="2400" dirty="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67544" y="692696"/>
            <a:ext cx="8136904" cy="5400600"/>
          </a:xfrm>
        </p:spPr>
        <p:txBody>
          <a:bodyPr>
            <a:normAutofit/>
          </a:bodyPr>
          <a:lstStyle/>
          <a:p>
            <a:pPr algn="ctr"/>
            <a:r>
              <a:rPr lang="en-US" altLang="en-US" dirty="0">
                <a:solidFill>
                  <a:schemeClr val="tx1"/>
                </a:solidFill>
              </a:rPr>
              <a:t>Perbuatan hukum yang dapat dibatalkan </a:t>
            </a:r>
            <a:endParaRPr lang="en-US" altLang="en-US" dirty="0">
              <a:solidFill>
                <a:schemeClr val="tx1"/>
              </a:solidFill>
            </a:endParaRPr>
          </a:p>
          <a:p>
            <a:pPr algn="ctr"/>
            <a:r>
              <a:rPr lang="en-US" altLang="en-US" dirty="0">
                <a:solidFill>
                  <a:schemeClr val="tx1"/>
                </a:solidFill>
              </a:rPr>
              <a:t>melalui Actio Pauliana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Menjual aset perusahaan kepada pihak terafiliasi dengan harga sangat murah,</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Menghibahkan aset tanpa alasan yang wajar,</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Membayar utang hanya kepada kreditor tertentu untuk menghindari pembagian kepada kreditor lain.</a:t>
            </a:r>
            <a:endParaRPr lang="en-US" altLang="en-US"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18770" y="750570"/>
            <a:ext cx="8571865" cy="5342890"/>
          </a:xfrm>
        </p:spPr>
        <p:txBody>
          <a:bodyPr>
            <a:normAutofit fontScale="90000" lnSpcReduction="10000"/>
          </a:bodyPr>
          <a:lstStyle/>
          <a:p>
            <a:pPr algn="ctr"/>
            <a:r>
              <a:rPr lang="en-US" altLang="en-US" sz="2665" dirty="0">
                <a:solidFill>
                  <a:schemeClr val="tx1"/>
                </a:solidFill>
              </a:rPr>
              <a:t>Syarat Actio Pauliana</a:t>
            </a:r>
            <a:endParaRPr lang="en-US" altLang="en-US" sz="2665" dirty="0">
              <a:solidFill>
                <a:schemeClr val="tx1"/>
              </a:solidFill>
            </a:endParaRPr>
          </a:p>
          <a:p>
            <a:pPr algn="ctr"/>
            <a:endParaRPr lang="en-US" altLang="en-US" sz="2665" dirty="0">
              <a:solidFill>
                <a:schemeClr val="tx1"/>
              </a:solidFill>
            </a:endParaRPr>
          </a:p>
          <a:p>
            <a:pPr marL="514350" indent="-514350" algn="just">
              <a:buAutoNum type="arabicPeriod"/>
            </a:pPr>
            <a:r>
              <a:rPr lang="en-US" altLang="en-US" sz="2665" dirty="0">
                <a:solidFill>
                  <a:schemeClr val="tx1"/>
                </a:solidFill>
              </a:rPr>
              <a:t>Adanya perbuatan hukum debitor - setiap tindakan yang dilakukan debitor yang menimbulkan akibat hukum, seperti menjual aset, menghibahkan harta, mengalihkan kepemilikan, atau melakukan pembayaran utang tertentu. Perbuatan ini harus merupakan tindakan aktif debitor, bukan peristiwa yang terjadi karena hukum secara otomatis.</a:t>
            </a:r>
            <a:endParaRPr lang="en-US" altLang="en-US" sz="2665" dirty="0">
              <a:solidFill>
                <a:schemeClr val="tx1"/>
              </a:solidFill>
            </a:endParaRPr>
          </a:p>
          <a:p>
            <a:pPr marL="514350" indent="-514350" algn="just">
              <a:buAutoNum type="arabicPeriod"/>
            </a:pPr>
            <a:endParaRPr lang="en-US" altLang="en-US" sz="2665" dirty="0">
              <a:solidFill>
                <a:schemeClr val="tx1"/>
              </a:solidFill>
            </a:endParaRPr>
          </a:p>
          <a:p>
            <a:pPr marL="514350" indent="-514350" algn="just">
              <a:buAutoNum type="arabicPeriod"/>
            </a:pPr>
            <a:r>
              <a:rPr lang="en-US" altLang="en-US" sz="2665" dirty="0">
                <a:solidFill>
                  <a:schemeClr val="tx1"/>
                </a:solidFill>
              </a:rPr>
              <a:t>Perbuatan hukum debitor dianggap merugikan kreditor apabila mengurangi atau menghilangkan harta kekayaan debitor yang seharusnya dapat digunakan untuk membayar utang. Akibatnya, kreditor menjadi kehilangan kesempatan untuk memperoleh pelunasan piutangnya secara penuh atau proporsional.</a:t>
            </a:r>
            <a:endParaRPr lang="en-US" altLang="en-US" sz="2665" dirty="0">
              <a:solidFill>
                <a:schemeClr val="tx1"/>
              </a:solidFill>
            </a:endParaRPr>
          </a:p>
          <a:p>
            <a:pPr marL="514350" indent="-514350" algn="just">
              <a:buAutoNum type="arabicPeriod"/>
            </a:pPr>
            <a:endParaRPr lang="en-US" altLang="en-US" sz="2665" dirty="0">
              <a:solidFill>
                <a:schemeClr val="tx1"/>
              </a:solidFill>
            </a:endParaRPr>
          </a:p>
          <a:p>
            <a:pPr algn="ctr"/>
            <a:endParaRPr lang="en-US" altLang="en-US" sz="2665" dirty="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548680"/>
            <a:ext cx="8208912" cy="5688632"/>
          </a:xfrm>
        </p:spPr>
        <p:txBody>
          <a:bodyPr>
            <a:normAutofit lnSpcReduction="20000"/>
          </a:bodyPr>
          <a:lstStyle/>
          <a:p>
            <a:pPr marL="514350" indent="-514350" algn="just">
              <a:buFont typeface="+mj-lt"/>
              <a:buAutoNum type="arabicPeriod" startAt="3"/>
            </a:pPr>
            <a:r>
              <a:rPr lang="en-US" altLang="en-US" sz="2665" dirty="0">
                <a:solidFill>
                  <a:schemeClr val="tx1"/>
                </a:solidFill>
              </a:rPr>
              <a:t>Actio Pauliana hanya dapat diterapkan terhadap perbuatan hukum yang dilakukan sebelum putusan pailit dijatuhkan. Hal ini karena setelah pailit, pengurusan dan penguasaan harta debitor beralih kepada kurator, sehingga debitor tidak lagi berwenang melakukan perbuatan hukum atas hartanya</a:t>
            </a:r>
            <a:endParaRPr lang="en-US" altLang="en-US" sz="2665" dirty="0">
              <a:solidFill>
                <a:schemeClr val="tx1"/>
              </a:solidFill>
            </a:endParaRPr>
          </a:p>
          <a:p>
            <a:pPr marL="514350" indent="-514350" algn="just">
              <a:buFont typeface="+mj-lt"/>
              <a:buAutoNum type="arabicPeriod" startAt="3"/>
            </a:pPr>
            <a:endParaRPr lang="en-US" altLang="en-US" sz="2665" dirty="0">
              <a:solidFill>
                <a:schemeClr val="tx1"/>
              </a:solidFill>
            </a:endParaRPr>
          </a:p>
          <a:p>
            <a:pPr marL="514350" indent="-514350" algn="just">
              <a:buFont typeface="+mj-lt"/>
              <a:buAutoNum type="arabicPeriod" startAt="3"/>
            </a:pPr>
            <a:r>
              <a:rPr lang="en-US" altLang="en-US" sz="2665" dirty="0">
                <a:solidFill>
                  <a:schemeClr val="tx1"/>
                </a:solidFill>
              </a:rPr>
              <a:t>Adanya itikad buruk atau pengetahuan tentang kerugian - Syarat ini berarti bahwa debitor dan/atau pihak ketiga mengetahui atau seharusnya mengetahui bahwa perbuatan hukum tersebut akan merugikan kreditor. Itikad buruk tidak selalu harus dibuktikan secara langsung, tetapi dapat disimpulkan dari keadaan, misalnya transaksi dilakukan dengan harga tidak wajar atau kepada pihak yang memiliki hubungan khusus dengan debitor.</a:t>
            </a:r>
            <a:endParaRPr lang="en-US" altLang="en-US" sz="2665" dirty="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80035" y="494030"/>
            <a:ext cx="8662670" cy="5598795"/>
          </a:xfrm>
        </p:spPr>
        <p:txBody>
          <a:bodyPr>
            <a:noAutofit/>
          </a:bodyPr>
          <a:lstStyle/>
          <a:p>
            <a:pPr algn="ctr"/>
            <a:r>
              <a:rPr lang="en-US" altLang="en-US" sz="2200" dirty="0">
                <a:solidFill>
                  <a:schemeClr val="tx1"/>
                </a:solidFill>
              </a:rPr>
              <a:t>PIHAK YANG MENGAJUKAN ACTIO PAULIANA</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Kurator adalah pihak yang secara hukum berwenang mengajukan gugatan Actio Pauliana dalam perkara kepailitan. Kurator bertindak untuk dan atas nama boedel pailit, yaitu seluruh harta kekayaan debitor pailit yang digunakan untuk membayar utang kepada para kreditor.</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Makna “bertindak untuk dan atas nama kepentingan boedel pailit”</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Setiap tindakan hukum yang dilakukan kurator, termasuk mengajukan Actio Pauliana, bertujuan untuk:</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Mengembalikan aset debitor yang telah dialihkan secara merugikan,</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Menambah nilai boedel pailit,</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Menjamin pembagian harta pailit secara adil dan proporsional.</a:t>
            </a:r>
            <a:endParaRPr lang="en-US" altLang="en-US" sz="2200" dirty="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478155"/>
            <a:ext cx="8712835" cy="5680710"/>
          </a:xfrm>
        </p:spPr>
        <p:txBody>
          <a:bodyPr>
            <a:noAutofit/>
          </a:bodyPr>
          <a:lstStyle/>
          <a:p>
            <a:pPr algn="ctr"/>
            <a:r>
              <a:rPr lang="en-US" altLang="en-US" sz="2400" dirty="0">
                <a:solidFill>
                  <a:schemeClr val="tx1"/>
                </a:solidFill>
              </a:rPr>
              <a:t>OBJEK ACTIO PAULIANA</a:t>
            </a:r>
            <a:endParaRPr lang="en-US" altLang="en-US" sz="2400" dirty="0">
              <a:solidFill>
                <a:schemeClr val="tx1"/>
              </a:solidFill>
            </a:endParaRPr>
          </a:p>
          <a:p>
            <a:pPr algn="just"/>
            <a:endParaRPr lang="en-US" altLang="en-US" sz="2100" dirty="0">
              <a:solidFill>
                <a:schemeClr val="tx1"/>
              </a:solidFill>
            </a:endParaRPr>
          </a:p>
          <a:p>
            <a:pPr marL="457200" indent="-457200" algn="just">
              <a:buAutoNum type="arabicPeriod"/>
            </a:pPr>
            <a:r>
              <a:rPr lang="en-US" altLang="en-US" sz="2400" dirty="0">
                <a:solidFill>
                  <a:schemeClr val="tx1"/>
                </a:solidFill>
              </a:rPr>
              <a:t>Pengalihan aset adalah tindakan debitor memindahkan kepemilikan harta kekayaannya kepada pihak lain, baik melalui jual beli, tukar-menukar, maupun bentuk peralihan lainnya.</a:t>
            </a:r>
            <a:endParaRPr lang="en-US" altLang="en-US" sz="2400" dirty="0">
              <a:solidFill>
                <a:schemeClr val="tx1"/>
              </a:solidFill>
            </a:endParaRPr>
          </a:p>
          <a:p>
            <a:pPr marL="457200" indent="-457200" algn="just">
              <a:buAutoNum type="arabicPeriod"/>
            </a:pPr>
            <a:r>
              <a:rPr lang="en-US" altLang="en-US" sz="2400" dirty="0">
                <a:solidFill>
                  <a:schemeClr val="tx1"/>
                </a:solidFill>
              </a:rPr>
              <a:t>Penjualan di bawah harga pasar adalah perbuatan debitor menjual aset dengan nilai yang jauh lebih rendah dari harga wajar, sehingga debitor tidak memperoleh nilai ekonomis yang seimbang.</a:t>
            </a:r>
            <a:endParaRPr lang="en-US" altLang="en-US" sz="2400" dirty="0">
              <a:solidFill>
                <a:schemeClr val="tx1"/>
              </a:solidFill>
            </a:endParaRPr>
          </a:p>
          <a:p>
            <a:pPr marL="457200" indent="-457200" algn="just">
              <a:buAutoNum type="arabicPeriod"/>
            </a:pPr>
            <a:r>
              <a:rPr lang="en-US" altLang="en-US" sz="2400" dirty="0">
                <a:solidFill>
                  <a:schemeClr val="tx1"/>
                </a:solidFill>
              </a:rPr>
              <a:t>Hibah adalah pemberian aset tanpa imbalan atau kompensasi.</a:t>
            </a:r>
            <a:endParaRPr lang="en-US" altLang="en-US" sz="2400" dirty="0">
              <a:solidFill>
                <a:schemeClr val="tx1"/>
              </a:solidFill>
            </a:endParaRPr>
          </a:p>
          <a:p>
            <a:pPr marL="457200" indent="-457200" algn="just">
              <a:buAutoNum type="arabicPeriod"/>
            </a:pPr>
            <a:r>
              <a:rPr lang="en-US" altLang="en-US" sz="2400" dirty="0">
                <a:solidFill>
                  <a:schemeClr val="tx1"/>
                </a:solidFill>
              </a:rPr>
              <a:t>Pembayaran utang secara selektif adalah tindakan debitor melunasi utang kepada kreditor tertentu saja menjelang pailit, sementara kreditor lain tidak dibayar</a:t>
            </a:r>
            <a:endParaRPr lang="en-US" altLang="en-US" sz="2400" dirty="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300" dirty="0">
                <a:solidFill>
                  <a:schemeClr val="tx1"/>
                </a:solidFill>
              </a:rPr>
              <a:t>KIBAT HUKUM ACTIO PAULIANA</a:t>
            </a:r>
            <a:endParaRPr lang="en-US" altLang="en-US" sz="2300" dirty="0">
              <a:solidFill>
                <a:schemeClr val="tx1"/>
              </a:solidFill>
            </a:endParaRPr>
          </a:p>
          <a:p>
            <a:pPr algn="ctr"/>
            <a:endParaRPr lang="en-US" altLang="en-US" sz="2300" dirty="0">
              <a:solidFill>
                <a:schemeClr val="tx1"/>
              </a:solidFill>
            </a:endParaRPr>
          </a:p>
          <a:p>
            <a:pPr marL="457200" indent="-457200" algn="just">
              <a:buAutoNum type="arabicPeriod"/>
            </a:pPr>
            <a:r>
              <a:rPr lang="en-US" altLang="en-US" sz="2300" dirty="0">
                <a:solidFill>
                  <a:schemeClr val="tx1"/>
                </a:solidFill>
              </a:rPr>
              <a:t>Perbuatan hukum dibatalkan adalah bahwa tindakan hukum debitor yang sebelumnya sah secara formal dinyatakan tidak mempunyai akibat hukum setelah adanya putusan pengadilan yang mengabulkan Actio Pauliana.</a:t>
            </a:r>
            <a:endParaRPr lang="en-US" altLang="en-US" sz="2300" dirty="0">
              <a:solidFill>
                <a:schemeClr val="tx1"/>
              </a:solidFill>
            </a:endParaRPr>
          </a:p>
          <a:p>
            <a:pPr marL="457200" indent="-457200" algn="just">
              <a:buAutoNum type="arabicPeriod"/>
            </a:pPr>
            <a:r>
              <a:rPr lang="en-US" altLang="en-US" sz="2300" dirty="0">
                <a:solidFill>
                  <a:schemeClr val="tx1"/>
                </a:solidFill>
              </a:rPr>
              <a:t>Aset kembali ke boedel pailit adalah aset yang sebelumnya dialihkan atau dikeluarkan dari kekayaan debitor harus dikembalikan ke dalam boedel pailit.</a:t>
            </a:r>
            <a:endParaRPr lang="en-US" altLang="en-US" sz="2300" dirty="0">
              <a:solidFill>
                <a:schemeClr val="tx1"/>
              </a:solidFill>
            </a:endParaRPr>
          </a:p>
          <a:p>
            <a:pPr marL="457200" indent="-457200" algn="just">
              <a:buAutoNum type="arabicPeriod"/>
            </a:pPr>
            <a:r>
              <a:rPr lang="en-US" altLang="en-US" sz="2300" dirty="0">
                <a:solidFill>
                  <a:schemeClr val="tx1"/>
                </a:solidFill>
              </a:rPr>
              <a:t>Kreditor terlindungi secara kolektif, terlindunginya kepentingan seluruh kreditor secara bersama-sama, bukan hanya kreditor tertentu.</a:t>
            </a:r>
            <a:endParaRPr lang="en-US" altLang="en-US" sz="2300" dirty="0">
              <a:solidFill>
                <a:schemeClr val="tx1"/>
              </a:solidFill>
            </a:endParaRPr>
          </a:p>
          <a:p>
            <a:pPr algn="just"/>
            <a:r>
              <a:rPr lang="en-US" altLang="en-US" sz="2300" dirty="0">
                <a:solidFill>
                  <a:schemeClr val="tx1"/>
                </a:solidFill>
              </a:rPr>
              <a:t>DASAR HUKUM ACTIO PAULIANA</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UU No. 37 Tahun 2004 Pasal 41–49</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KUH Perdata Pasal 1341</a:t>
            </a:r>
            <a:endParaRPr lang="en-US" altLang="en-US" sz="2300"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1470" y="613410"/>
            <a:ext cx="8443595" cy="5730875"/>
          </a:xfrm>
        </p:spPr>
        <p:txBody>
          <a:bodyPr>
            <a:noAutofit/>
          </a:bodyPr>
          <a:lstStyle/>
          <a:p>
            <a:pPr marL="342900" indent="-342900" algn="just">
              <a:buFont typeface="Arial" panose="020B0604020202020204" pitchFamily="34" charset="0"/>
              <a:buChar char="•"/>
            </a:pPr>
            <a:r>
              <a:rPr lang="en-US" altLang="en-US" sz="2400" dirty="0">
                <a:solidFill>
                  <a:schemeClr val="tx1"/>
                </a:solidFill>
              </a:rPr>
              <a:t>Materi ini membahas dua instrumen hukum penting dalam hukum perusahaan dan kepailitan, yaitu pencocokan piutang sebagai mekanisme verifikasi dan penetapan hak tagih kreditor, serta Actio Pauliana sebagai upaya hukum untuk membatalkan perbuatan debitor yang merugikan kreditor sebelum pailit.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Hukum perusahaan adalah cabang hukum yang mengatur kegiatan badan usaha sejak pendirian, pengelolaan, hubungan dengan pihak ketiga, hingga pembubaran perusahaan, termasuk ketika perusahaan mengalami kesulitan keuangan.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Keterkaitan dengan utang-piutang - Dalam menjalankan usahanya, perusahaan hampir selalu terikat hubungan utang-piutang dengan kreditor, baik bank, pemasok, maupun pihak lainnya.</a:t>
            </a:r>
            <a:endParaRPr lang="en-US" altLang="en-US" sz="2400"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400" dirty="0">
                <a:solidFill>
                  <a:schemeClr val="tx1"/>
                </a:solidFill>
              </a:rPr>
              <a:t>Peran dan Tugas Kurator</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Kurator bertugas: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Menguasai dan mengelola harta pailit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Mendaftarkan dan memverifikasi utang</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Menjual aset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Membagikan hasil kepada kreditur</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Kurator harus independen dan profesional.</a:t>
            </a:r>
            <a:endParaRPr lang="en-US" altLang="en-US" sz="2400" dirty="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3370" y="549275"/>
            <a:ext cx="8427720" cy="5472430"/>
          </a:xfrm>
        </p:spPr>
        <p:txBody>
          <a:bodyPr>
            <a:noAutofit/>
          </a:bodyPr>
          <a:lstStyle/>
          <a:p>
            <a:pPr algn="ctr"/>
            <a:r>
              <a:rPr lang="en-US" altLang="en-US" sz="2400" dirty="0">
                <a:solidFill>
                  <a:schemeClr val="tx1"/>
                </a:solidFill>
              </a:rPr>
              <a:t>PERBANDINGAN &amp; PENUTUP</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Pencocokan Piutang</a:t>
            </a:r>
            <a:endParaRPr lang="en-US" altLang="en-US" sz="2400" dirty="0">
              <a:solidFill>
                <a:schemeClr val="tx1"/>
              </a:solidFill>
            </a:endParaRPr>
          </a:p>
          <a:p>
            <a:pPr algn="just"/>
            <a:r>
              <a:rPr lang="en-US" altLang="en-US" sz="2400" dirty="0">
                <a:solidFill>
                  <a:schemeClr val="tx1"/>
                </a:solidFill>
              </a:rPr>
              <a:t>Fokus pada verifikasi dan penetapan utang.</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Actio Pauliana</a:t>
            </a:r>
            <a:endParaRPr lang="en-US" altLang="en-US" sz="2400" dirty="0">
              <a:solidFill>
                <a:schemeClr val="tx1"/>
              </a:solidFill>
            </a:endParaRPr>
          </a:p>
          <a:p>
            <a:pPr algn="just"/>
            <a:r>
              <a:rPr lang="en-US" altLang="en-US" sz="2400" dirty="0">
                <a:solidFill>
                  <a:schemeClr val="tx1"/>
                </a:solidFill>
              </a:rPr>
              <a:t>Fokus pada pembatalan perbuatan hukum yang merugikan.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Kesimpulan</a:t>
            </a:r>
            <a:endParaRPr lang="en-US" altLang="en-US" sz="2400" dirty="0">
              <a:solidFill>
                <a:schemeClr val="tx1"/>
              </a:solidFill>
            </a:endParaRPr>
          </a:p>
          <a:p>
            <a:pPr algn="just"/>
            <a:r>
              <a:rPr lang="en-US" altLang="en-US" sz="2400" dirty="0">
                <a:solidFill>
                  <a:schemeClr val="tx1"/>
                </a:solidFill>
              </a:rPr>
              <a:t>Keduanya saling melengkapi dalam menciptakan keadilan dan kepastian hukum dalam kepailitan perusahaan.</a:t>
            </a:r>
            <a:endParaRPr lang="en-US" altLang="en-US" sz="2400" dirty="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14960" y="660400"/>
            <a:ext cx="8477250" cy="5450840"/>
          </a:xfrm>
        </p:spPr>
        <p:txBody>
          <a:bodyPr>
            <a:noAutofit/>
          </a:bodyPr>
          <a:p>
            <a:pPr algn="just"/>
            <a:r>
              <a:rPr lang="en-US" altLang="en-US" sz="2000">
                <a:solidFill>
                  <a:schemeClr val="tx1"/>
                </a:solidFill>
              </a:rPr>
              <a:t>Kasus:</a:t>
            </a:r>
            <a:endParaRPr lang="en-US" altLang="en-US" sz="2000">
              <a:solidFill>
                <a:schemeClr val="tx1"/>
              </a:solidFill>
            </a:endParaRPr>
          </a:p>
          <a:p>
            <a:pPr algn="just"/>
            <a:r>
              <a:rPr lang="en-US" altLang="en-US" sz="2000">
                <a:solidFill>
                  <a:schemeClr val="tx1"/>
                </a:solidFill>
              </a:rPr>
              <a:t>PT Surya Mandiri bergerak di bidang perdagangan bahan bangunan. Akibat penurunan penjualan dan utang yang menumpuk, PT Surya Mandiri dinyatakan pailit oleh Pengadilan Niaga.</a:t>
            </a:r>
            <a:endParaRPr lang="en-US" altLang="en-US" sz="2000">
              <a:solidFill>
                <a:schemeClr val="tx1"/>
              </a:solidFill>
            </a:endParaRPr>
          </a:p>
          <a:p>
            <a:pPr algn="just"/>
            <a:r>
              <a:rPr lang="en-US" altLang="en-US" sz="2000">
                <a:solidFill>
                  <a:schemeClr val="tx1"/>
                </a:solidFill>
              </a:rPr>
              <a:t>Dalam proses kepailitan, terdapat 7 kreditor yang mengajukan tagihan piutang. Dua di antaranya tidak dapat menunjukkan perjanjian tertulis, hanya bukti transfer tanpa keterangan jelas. Satu kreditor lain mengajukan piutang dengan nilai yang jauh lebih besar dibandingkan nilai dalam perjanjian awal.</a:t>
            </a:r>
            <a:endParaRPr lang="en-US" altLang="en-US" sz="2000">
              <a:solidFill>
                <a:schemeClr val="tx1"/>
              </a:solidFill>
            </a:endParaRPr>
          </a:p>
          <a:p>
            <a:pPr algn="just"/>
            <a:endParaRPr lang="en-US" altLang="en-US" sz="2000">
              <a:solidFill>
                <a:schemeClr val="tx1"/>
              </a:solidFill>
            </a:endParaRPr>
          </a:p>
          <a:p>
            <a:pPr algn="just"/>
            <a:r>
              <a:rPr lang="en-US" altLang="en-US" sz="2000">
                <a:solidFill>
                  <a:schemeClr val="tx1"/>
                </a:solidFill>
              </a:rPr>
              <a:t>Pertanyaan:</a:t>
            </a:r>
            <a:endParaRPr lang="en-US" altLang="en-US" sz="2000">
              <a:solidFill>
                <a:schemeClr val="tx1"/>
              </a:solidFill>
            </a:endParaRPr>
          </a:p>
          <a:p>
            <a:pPr marL="457200" indent="-457200" algn="just">
              <a:buAutoNum type="arabicPeriod"/>
            </a:pPr>
            <a:r>
              <a:rPr lang="en-US" altLang="en-US" sz="2000">
                <a:solidFill>
                  <a:schemeClr val="tx1"/>
                </a:solidFill>
              </a:rPr>
              <a:t>Mengapa proses pencocokan piutang menjadi penting dalam kasus PT Surya Mandiri?</a:t>
            </a:r>
            <a:endParaRPr lang="en-US" altLang="en-US" sz="2000">
              <a:solidFill>
                <a:schemeClr val="tx1"/>
              </a:solidFill>
            </a:endParaRPr>
          </a:p>
          <a:p>
            <a:pPr marL="457200" indent="-457200" algn="just">
              <a:buAutoNum type="arabicPeriod"/>
            </a:pPr>
            <a:r>
              <a:rPr lang="en-US" altLang="en-US" sz="2000">
                <a:solidFill>
                  <a:schemeClr val="tx1"/>
                </a:solidFill>
              </a:rPr>
              <a:t>Bagaimana peran kurator dan Hakim Pengawas dalam menilai piutang para kreditor tersebut?</a:t>
            </a:r>
            <a:endParaRPr lang="en-US" altLang="en-US" sz="2000">
              <a:solidFill>
                <a:schemeClr val="tx1"/>
              </a:solidFill>
            </a:endParaRPr>
          </a:p>
          <a:p>
            <a:pPr marL="457200" indent="-457200" algn="just">
              <a:buAutoNum type="arabicPeriod"/>
            </a:pPr>
            <a:r>
              <a:rPr lang="en-US" altLang="en-US" sz="2000">
                <a:solidFill>
                  <a:schemeClr val="tx1"/>
                </a:solidFill>
              </a:rPr>
              <a:t>Menurut Anda, apakah semua piutang yang diajukan harus diakui? Jelaskan alasannya.</a:t>
            </a:r>
            <a:endParaRPr lang="en-US" altLang="en-US" sz="2000">
              <a:solidFill>
                <a:schemeClr val="tx1"/>
              </a:solidFill>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2755" y="668655"/>
            <a:ext cx="8268970" cy="5494020"/>
          </a:xfrm>
        </p:spPr>
        <p:txBody>
          <a:bodyPr>
            <a:noAutofit/>
          </a:bodyPr>
          <a:p>
            <a:pPr algn="just"/>
            <a:r>
              <a:rPr lang="en-US" altLang="en-US" sz="2300">
                <a:solidFill>
                  <a:schemeClr val="tx1"/>
                </a:solidFill>
              </a:rPr>
              <a:t>Kasus:</a:t>
            </a:r>
            <a:endParaRPr lang="en-US" altLang="en-US" sz="2300">
              <a:solidFill>
                <a:schemeClr val="tx1"/>
              </a:solidFill>
            </a:endParaRPr>
          </a:p>
          <a:p>
            <a:pPr algn="just"/>
            <a:r>
              <a:rPr lang="en-US" altLang="en-US" sz="2300">
                <a:solidFill>
                  <a:schemeClr val="tx1"/>
                </a:solidFill>
              </a:rPr>
              <a:t>Enam bulan sebelum dinyatakan pailit, direksi PT Bumi Sejahtera menjual sebuah gudang milik perusahaan kepada perusahaan lain yang dimiliki oleh keluarga direksi dengan harga jauh di bawah harga pasar. Setelah pailit, kurator menemukan bahwa penjualan tersebut menyebabkan nilai boedel pailit berkurang signifikan.</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Pertanyaan:</a:t>
            </a:r>
            <a:endParaRPr lang="en-US" altLang="en-US" sz="2300">
              <a:solidFill>
                <a:schemeClr val="tx1"/>
              </a:solidFill>
            </a:endParaRPr>
          </a:p>
          <a:p>
            <a:pPr marL="457200" indent="-457200" algn="just">
              <a:buAutoNum type="arabicPeriod"/>
            </a:pPr>
            <a:r>
              <a:rPr lang="en-US" altLang="en-US" sz="2300">
                <a:solidFill>
                  <a:schemeClr val="tx1"/>
                </a:solidFill>
              </a:rPr>
              <a:t>Apakah tindakan direksi PT Bumi Sejahtera dapat dijadikan objek Actio Pauliana? Jelaskan.</a:t>
            </a:r>
            <a:endParaRPr lang="en-US" altLang="en-US" sz="2300">
              <a:solidFill>
                <a:schemeClr val="tx1"/>
              </a:solidFill>
            </a:endParaRPr>
          </a:p>
          <a:p>
            <a:pPr marL="457200" indent="-457200" algn="just">
              <a:buAutoNum type="arabicPeriod"/>
            </a:pPr>
            <a:r>
              <a:rPr lang="en-US" altLang="en-US" sz="2300">
                <a:solidFill>
                  <a:schemeClr val="tx1"/>
                </a:solidFill>
              </a:rPr>
              <a:t>Syarat apa saja yang harus dibuktikan agar Actio Pauliana dapat dikabulkan oleh pengadilan?</a:t>
            </a:r>
            <a:endParaRPr lang="en-US" altLang="en-US" sz="2300">
              <a:solidFill>
                <a:schemeClr val="tx1"/>
              </a:solidFill>
            </a:endParaRPr>
          </a:p>
          <a:p>
            <a:pPr marL="457200" indent="-457200" algn="just">
              <a:buAutoNum type="arabicPeriod"/>
            </a:pPr>
            <a:r>
              <a:rPr lang="en-US" altLang="en-US" sz="2300">
                <a:solidFill>
                  <a:schemeClr val="tx1"/>
                </a:solidFill>
              </a:rPr>
              <a:t>Apa akibat hukum jika gugatan Actio Pauliana dikabulkan?</a:t>
            </a:r>
            <a:endParaRPr lang="en-US" altLang="en-US" sz="2300">
              <a:solidFill>
                <a:schemeClr val="tx1"/>
              </a:solidFill>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574665"/>
          </a:xfrm>
        </p:spPr>
        <p:txBody>
          <a:bodyPr>
            <a:noAutofit/>
          </a:bodyPr>
          <a:lstStyle/>
          <a:p>
            <a:pPr algn="ctr"/>
            <a:r>
              <a:rPr lang="en-US" altLang="en-US" sz="2400" dirty="0">
                <a:solidFill>
                  <a:schemeClr val="tx1"/>
                </a:solidFill>
              </a:rPr>
              <a:t>HUBUNGAN HUKUM PERUSAHAAN DAN KEPAILITAN</a:t>
            </a:r>
            <a:endParaRPr lang="en-US" altLang="en-US" sz="2400" dirty="0">
              <a:solidFill>
                <a:schemeClr val="tx1"/>
              </a:solidFill>
            </a:endParaRPr>
          </a:p>
          <a:p>
            <a:pPr algn="ctr"/>
            <a:endParaRPr lang="en-US" altLang="en-US" sz="2400" dirty="0">
              <a:solidFill>
                <a:schemeClr val="tx1"/>
              </a:solidFill>
            </a:endParaRPr>
          </a:p>
          <a:p>
            <a:pPr algn="just">
              <a:buFont typeface="Arial" panose="020B0604020202020204" pitchFamily="34" charset="0"/>
            </a:pPr>
            <a:r>
              <a:rPr lang="en-US" altLang="en-US" sz="2400" dirty="0">
                <a:solidFill>
                  <a:schemeClr val="tx1"/>
                </a:solidFill>
              </a:rPr>
              <a:t>Kepailitan sebagai konsekuensi kegagalan perusahaan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Kepailitan muncul ketika perusahaan tidak mampu memenuhi kewajiban pembayaran utang yang telah jatuh tempo dan dapat ditagih, sehingga diperlukan mekanisme hukum untuk menyelesaikannya.</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Fungsi kepailitan dalam hukum perusahaan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Kepailitan berfungsi mengatur pembagian harta perusahaan secara adil dan mencegah tindakan sewenang-wenang debitor terhadap kreditor.</a:t>
            </a:r>
            <a:endParaRPr lang="en-US" altLang="en-US" sz="24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11845" cy="5458460"/>
          </a:xfrm>
        </p:spPr>
        <p:txBody>
          <a:bodyPr>
            <a:noAutofit/>
          </a:bodyPr>
          <a:lstStyle/>
          <a:p>
            <a:pPr algn="ctr"/>
            <a:r>
              <a:rPr lang="en-US" altLang="en-US" sz="2500" dirty="0">
                <a:solidFill>
                  <a:schemeClr val="tx1"/>
                </a:solidFill>
              </a:rPr>
              <a:t>PENGERTIAN PIUTANG</a:t>
            </a:r>
            <a:endParaRPr lang="en-US" altLang="en-US" sz="2500" dirty="0">
              <a:solidFill>
                <a:schemeClr val="tx1"/>
              </a:solidFill>
            </a:endParaRPr>
          </a:p>
          <a:p>
            <a:pPr algn="just"/>
            <a:endParaRPr lang="en-US" altLang="en-US" sz="2500" dirty="0">
              <a:solidFill>
                <a:schemeClr val="tx1"/>
              </a:solidFill>
            </a:endParaRPr>
          </a:p>
          <a:p>
            <a:pPr algn="just"/>
            <a:r>
              <a:rPr lang="en-US" altLang="en-US" sz="2500" dirty="0">
                <a:solidFill>
                  <a:schemeClr val="tx1"/>
                </a:solidFill>
              </a:rPr>
              <a:t>Definisi piutang</a:t>
            </a:r>
            <a:endParaRPr lang="en-US" altLang="en-US" sz="2500" dirty="0">
              <a:solidFill>
                <a:schemeClr val="tx1"/>
              </a:solidFill>
            </a:endParaRPr>
          </a:p>
          <a:p>
            <a:pPr algn="just"/>
            <a:r>
              <a:rPr lang="en-US" altLang="en-US" sz="2500" dirty="0">
                <a:solidFill>
                  <a:schemeClr val="tx1"/>
                </a:solidFill>
              </a:rPr>
              <a:t>Piutang adalah hak hukum kreditor untuk memperoleh pembayaran sejumlah uang atau prestasi tertentu dari debitor berdasarkan perjanjian, undang-undang, atau putusan pengadilan.</a:t>
            </a:r>
            <a:endParaRPr lang="en-US" altLang="en-US" sz="2500" dirty="0">
              <a:solidFill>
                <a:schemeClr val="tx1"/>
              </a:solidFill>
            </a:endParaRPr>
          </a:p>
          <a:p>
            <a:pPr algn="just"/>
            <a:endParaRPr lang="en-US" altLang="en-US" sz="2500" dirty="0">
              <a:solidFill>
                <a:schemeClr val="tx1"/>
              </a:solidFill>
            </a:endParaRPr>
          </a:p>
          <a:p>
            <a:pPr algn="just"/>
            <a:r>
              <a:rPr lang="en-US" altLang="en-US" sz="2500" dirty="0">
                <a:solidFill>
                  <a:schemeClr val="tx1"/>
                </a:solidFill>
              </a:rPr>
              <a:t>Peran piutang dalam kepailitan</a:t>
            </a:r>
            <a:endParaRPr lang="en-US" altLang="en-US" sz="2500" dirty="0">
              <a:solidFill>
                <a:schemeClr val="tx1"/>
              </a:solidFill>
            </a:endParaRPr>
          </a:p>
          <a:p>
            <a:pPr algn="just"/>
            <a:r>
              <a:rPr lang="en-US" altLang="en-US" sz="2500" dirty="0">
                <a:solidFill>
                  <a:schemeClr val="tx1"/>
                </a:solidFill>
              </a:rPr>
              <a:t>Dalam kepailitan, piutang menjadi dasar utama kreditor untuk mengajukan klaim terhadap boedel pailit.</a:t>
            </a:r>
            <a:endParaRPr lang="en-US" altLang="en-US" sz="25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647690"/>
          </a:xfrm>
        </p:spPr>
        <p:txBody>
          <a:bodyPr>
            <a:noAutofit/>
          </a:bodyPr>
          <a:lstStyle/>
          <a:p>
            <a:pPr algn="ctr"/>
            <a:r>
              <a:rPr lang="en-US" altLang="en-US" sz="2300" dirty="0">
                <a:solidFill>
                  <a:schemeClr val="tx1"/>
                </a:solidFill>
              </a:rPr>
              <a:t>JENIS-JENIS PIUTANG</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Piutang separatis</a:t>
            </a:r>
            <a:endParaRPr lang="en-US" altLang="en-US" sz="2300" dirty="0">
              <a:solidFill>
                <a:schemeClr val="tx1"/>
              </a:solidFill>
            </a:endParaRPr>
          </a:p>
          <a:p>
            <a:pPr algn="just"/>
            <a:r>
              <a:rPr lang="en-US" altLang="en-US" sz="2300" dirty="0">
                <a:solidFill>
                  <a:schemeClr val="tx1"/>
                </a:solidFill>
              </a:rPr>
              <a:t>Piutang yang dijamin dengan hak kebendaan seperti hak tanggungan, gadai, atau fidusia sehingga kreditor memiliki hak eksekusi sendiri.</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Piutang preferen</a:t>
            </a:r>
            <a:endParaRPr lang="en-US" altLang="en-US" sz="2300" dirty="0">
              <a:solidFill>
                <a:schemeClr val="tx1"/>
              </a:solidFill>
            </a:endParaRPr>
          </a:p>
          <a:p>
            <a:pPr algn="just"/>
            <a:r>
              <a:rPr lang="en-US" altLang="en-US" sz="2300" dirty="0">
                <a:solidFill>
                  <a:schemeClr val="tx1"/>
                </a:solidFill>
              </a:rPr>
              <a:t>Piutang yang oleh undang-undang didahulukan pembayarannya, seperti pajak dan upah pekerja.</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Piutang konkuren</a:t>
            </a:r>
            <a:endParaRPr lang="en-US" altLang="en-US" sz="2300" dirty="0">
              <a:solidFill>
                <a:schemeClr val="tx1"/>
              </a:solidFill>
            </a:endParaRPr>
          </a:p>
          <a:p>
            <a:pPr algn="just"/>
            <a:r>
              <a:rPr lang="en-US" altLang="en-US" sz="2300" dirty="0">
                <a:solidFill>
                  <a:schemeClr val="tx1"/>
                </a:solidFill>
              </a:rPr>
              <a:t>Piutang tanpa jaminan khusus yang dibayar secara proporsional setelah piutang lain dipenuhi.</a:t>
            </a:r>
            <a:endParaRPr lang="en-US" altLang="en-US" sz="23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512810" cy="5551805"/>
          </a:xfrm>
        </p:spPr>
        <p:txBody>
          <a:bodyPr>
            <a:noAutofit/>
          </a:bodyPr>
          <a:lstStyle/>
          <a:p>
            <a:pPr algn="ctr">
              <a:buFont typeface="+mj-lt"/>
            </a:pPr>
            <a:r>
              <a:rPr lang="en-US" altLang="en-US" sz="2400" dirty="0">
                <a:solidFill>
                  <a:schemeClr val="tx1"/>
                </a:solidFill>
              </a:rPr>
              <a:t>PENGERTIAN PENCOCOKAN PIUTANG</a:t>
            </a:r>
            <a:endParaRPr lang="en-US" altLang="en-US" sz="2400" dirty="0">
              <a:solidFill>
                <a:schemeClr val="tx1"/>
              </a:solidFill>
            </a:endParaRPr>
          </a:p>
          <a:p>
            <a:pPr algn="just">
              <a:buFont typeface="+mj-lt"/>
            </a:pPr>
            <a:endParaRPr lang="en-US" altLang="en-US" sz="2400" dirty="0">
              <a:solidFill>
                <a:schemeClr val="tx1"/>
              </a:solidFill>
            </a:endParaRPr>
          </a:p>
          <a:p>
            <a:pPr algn="just">
              <a:buFont typeface="+mj-lt"/>
            </a:pPr>
            <a:r>
              <a:rPr lang="en-US" altLang="en-US" sz="2400" dirty="0">
                <a:solidFill>
                  <a:schemeClr val="tx1"/>
                </a:solidFill>
              </a:rPr>
              <a:t>Definisi pencocokan piutang</a:t>
            </a:r>
            <a:endParaRPr lang="en-US" altLang="en-US" sz="2400" dirty="0">
              <a:solidFill>
                <a:schemeClr val="tx1"/>
              </a:solidFill>
            </a:endParaRPr>
          </a:p>
          <a:p>
            <a:pPr algn="just">
              <a:buFont typeface="+mj-lt"/>
            </a:pPr>
            <a:r>
              <a:rPr lang="en-US" altLang="en-US" sz="2400" dirty="0">
                <a:solidFill>
                  <a:schemeClr val="tx1"/>
                </a:solidFill>
              </a:rPr>
              <a:t>Pencocokan piutang adalah proses hukum dalam kepailitan untuk memeriksa, mencocokkan, dan menilai kebenaran piutang yang diajukan oleh kreditor.</a:t>
            </a:r>
            <a:endParaRPr lang="en-US" altLang="en-US" sz="2400" dirty="0">
              <a:solidFill>
                <a:schemeClr val="tx1"/>
              </a:solidFill>
            </a:endParaRPr>
          </a:p>
          <a:p>
            <a:pPr algn="just">
              <a:buFont typeface="+mj-lt"/>
            </a:pPr>
            <a:endParaRPr lang="en-US" altLang="en-US" sz="2400" dirty="0">
              <a:solidFill>
                <a:schemeClr val="tx1"/>
              </a:solidFill>
            </a:endParaRPr>
          </a:p>
          <a:p>
            <a:pPr algn="just">
              <a:buFont typeface="+mj-lt"/>
            </a:pPr>
            <a:r>
              <a:rPr lang="en-US" altLang="en-US" sz="2400" dirty="0">
                <a:solidFill>
                  <a:schemeClr val="tx1"/>
                </a:solidFill>
              </a:rPr>
              <a:t>Makna penting pencocokan</a:t>
            </a:r>
            <a:endParaRPr lang="en-US" altLang="en-US" sz="2400" dirty="0">
              <a:solidFill>
                <a:schemeClr val="tx1"/>
              </a:solidFill>
            </a:endParaRPr>
          </a:p>
          <a:p>
            <a:pPr algn="just">
              <a:buFont typeface="+mj-lt"/>
            </a:pPr>
            <a:r>
              <a:rPr lang="en-US" altLang="en-US" sz="2400" dirty="0">
                <a:solidFill>
                  <a:schemeClr val="tx1"/>
                </a:solidFill>
              </a:rPr>
              <a:t>Proses ini memastikan bahwa hanya piutang yang sah dan dapat dibuktikan yang diakui dalam pembagian harta pailit.</a:t>
            </a:r>
            <a:endParaRPr lang="en-US" altLang="en-US" sz="24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26075"/>
          </a:xfrm>
        </p:spPr>
        <p:txBody>
          <a:bodyPr>
            <a:normAutofit lnSpcReduction="10000"/>
          </a:bodyPr>
          <a:lstStyle/>
          <a:p>
            <a:pPr algn="ctr"/>
            <a:r>
              <a:rPr lang="en-US" altLang="en-US" sz="2555" dirty="0">
                <a:solidFill>
                  <a:schemeClr val="tx1"/>
                </a:solidFill>
              </a:rPr>
              <a:t>TUJUAN PENCOCOKAN PIUTANG</a:t>
            </a:r>
            <a:endParaRPr lang="en-US" altLang="en-US" sz="2555" dirty="0">
              <a:solidFill>
                <a:schemeClr val="tx1"/>
              </a:solidFill>
            </a:endParaRPr>
          </a:p>
          <a:p>
            <a:pPr algn="just"/>
            <a:endParaRPr lang="en-US" altLang="en-US" sz="2555" dirty="0">
              <a:solidFill>
                <a:schemeClr val="tx1"/>
              </a:solidFill>
            </a:endParaRPr>
          </a:p>
          <a:p>
            <a:pPr algn="just"/>
            <a:r>
              <a:rPr lang="en-US" altLang="en-US" sz="2555" dirty="0">
                <a:solidFill>
                  <a:schemeClr val="tx1"/>
                </a:solidFill>
              </a:rPr>
              <a:t>Menjamin keadilan bagi kreditor</a:t>
            </a:r>
            <a:endParaRPr lang="en-US" altLang="en-US" sz="2555" dirty="0">
              <a:solidFill>
                <a:schemeClr val="tx1"/>
              </a:solidFill>
            </a:endParaRPr>
          </a:p>
          <a:p>
            <a:pPr algn="just"/>
            <a:r>
              <a:rPr lang="en-US" altLang="en-US" sz="2555" dirty="0">
                <a:solidFill>
                  <a:schemeClr val="tx1"/>
                </a:solidFill>
              </a:rPr>
              <a:t>Pencocokan piutang mencegah adanya piutang fiktif atau tidak sah yang dapat merugikan kreditor lain.</a:t>
            </a:r>
            <a:endParaRPr lang="en-US" altLang="en-US" sz="2555" dirty="0">
              <a:solidFill>
                <a:schemeClr val="tx1"/>
              </a:solidFill>
            </a:endParaRPr>
          </a:p>
          <a:p>
            <a:pPr algn="just"/>
            <a:endParaRPr lang="en-US" altLang="en-US" sz="2555" dirty="0">
              <a:solidFill>
                <a:schemeClr val="tx1"/>
              </a:solidFill>
            </a:endParaRPr>
          </a:p>
          <a:p>
            <a:pPr algn="just"/>
            <a:r>
              <a:rPr lang="en-US" altLang="en-US" sz="2555" dirty="0">
                <a:solidFill>
                  <a:schemeClr val="tx1"/>
                </a:solidFill>
              </a:rPr>
              <a:t>Memberikan kepastian hukum</a:t>
            </a:r>
            <a:endParaRPr lang="en-US" altLang="en-US" sz="2555" dirty="0">
              <a:solidFill>
                <a:schemeClr val="tx1"/>
              </a:solidFill>
            </a:endParaRPr>
          </a:p>
          <a:p>
            <a:pPr algn="just"/>
            <a:r>
              <a:rPr lang="en-US" altLang="en-US" sz="2555" dirty="0">
                <a:solidFill>
                  <a:schemeClr val="tx1"/>
                </a:solidFill>
              </a:rPr>
              <a:t>Dengan pencocokan, jumlah dan kedudukan piutang menjadi pasti secara hukum.</a:t>
            </a:r>
            <a:endParaRPr lang="en-US" altLang="en-US" sz="2555"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06730" y="851535"/>
            <a:ext cx="8098155" cy="4865370"/>
          </a:xfrm>
        </p:spPr>
        <p:txBody>
          <a:bodyPr>
            <a:noAutofit/>
          </a:bodyPr>
          <a:lstStyle/>
          <a:p>
            <a:pPr algn="ctr">
              <a:buFont typeface="+mj-lt"/>
            </a:pPr>
            <a:r>
              <a:rPr lang="en-US" altLang="en-US" sz="2200">
                <a:solidFill>
                  <a:schemeClr val="tx1"/>
                </a:solidFill>
              </a:rPr>
              <a:t>PIHAK DALAM PENCOCOKAN PIUTANG</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Kurator</a:t>
            </a:r>
            <a:endParaRPr lang="en-US" altLang="en-US" sz="2200">
              <a:solidFill>
                <a:schemeClr val="tx1"/>
              </a:solidFill>
            </a:endParaRPr>
          </a:p>
          <a:p>
            <a:pPr algn="just">
              <a:buFont typeface="+mj-lt"/>
            </a:pPr>
            <a:r>
              <a:rPr lang="en-US" altLang="en-US" sz="2200">
                <a:solidFill>
                  <a:schemeClr val="tx1"/>
                </a:solidFill>
              </a:rPr>
              <a:t>Bertugas mengelola boedel pailit dan memeriksa kebenaran piutang.</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Hakim Pengawas</a:t>
            </a:r>
            <a:endParaRPr lang="en-US" altLang="en-US" sz="2200">
              <a:solidFill>
                <a:schemeClr val="tx1"/>
              </a:solidFill>
            </a:endParaRPr>
          </a:p>
          <a:p>
            <a:pPr algn="just">
              <a:buFont typeface="+mj-lt"/>
            </a:pPr>
            <a:r>
              <a:rPr lang="en-US" altLang="en-US" sz="2200">
                <a:solidFill>
                  <a:schemeClr val="tx1"/>
                </a:solidFill>
              </a:rPr>
              <a:t>Mengawasi jalannya proses agar sesuai dengan hukum.</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Kreditor</a:t>
            </a:r>
            <a:endParaRPr lang="en-US" altLang="en-US" sz="2200">
              <a:solidFill>
                <a:schemeClr val="tx1"/>
              </a:solidFill>
            </a:endParaRPr>
          </a:p>
          <a:p>
            <a:pPr algn="just">
              <a:buFont typeface="+mj-lt"/>
            </a:pPr>
            <a:r>
              <a:rPr lang="en-US" altLang="en-US" sz="2200">
                <a:solidFill>
                  <a:schemeClr val="tx1"/>
                </a:solidFill>
              </a:rPr>
              <a:t>Pihak yang mengajukan klaim piutang.</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Debitor pailit</a:t>
            </a:r>
            <a:endParaRPr lang="en-US" altLang="en-US" sz="2200">
              <a:solidFill>
                <a:schemeClr val="tx1"/>
              </a:solidFill>
            </a:endParaRPr>
          </a:p>
          <a:p>
            <a:pPr algn="just">
              <a:buFont typeface="+mj-lt"/>
            </a:pPr>
            <a:r>
              <a:rPr lang="en-US" altLang="en-US" sz="2200">
                <a:solidFill>
                  <a:schemeClr val="tx1"/>
                </a:solidFill>
              </a:rPr>
              <a:t>Pihak yang memiliki kewajiban utang.</a:t>
            </a:r>
            <a:endParaRPr lang="en-US" altLang="en-US" sz="22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71160"/>
          </a:xfrm>
        </p:spPr>
        <p:txBody>
          <a:bodyPr>
            <a:noAutofit/>
          </a:bodyPr>
          <a:lstStyle/>
          <a:p>
            <a:pPr algn="ctr"/>
            <a:r>
              <a:rPr lang="en-US" altLang="en-US" sz="2400" dirty="0">
                <a:solidFill>
                  <a:schemeClr val="tx1"/>
                </a:solidFill>
              </a:rPr>
              <a:t>TAHAPAN PENCOCOKAN PIUTANG</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Pengajuan piutang</a:t>
            </a:r>
            <a:endParaRPr lang="en-US" altLang="en-US" sz="2400" dirty="0">
              <a:solidFill>
                <a:schemeClr val="tx1"/>
              </a:solidFill>
            </a:endParaRPr>
          </a:p>
          <a:p>
            <a:pPr algn="just"/>
            <a:r>
              <a:rPr lang="en-US" altLang="en-US" sz="2400" dirty="0">
                <a:solidFill>
                  <a:schemeClr val="tx1"/>
                </a:solidFill>
              </a:rPr>
              <a:t>Kreditor mengajukan tagihan beserta bukti hukum.</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Pemeriksaan oleh kurator</a:t>
            </a:r>
            <a:endParaRPr lang="en-US" altLang="en-US" sz="2400" dirty="0">
              <a:solidFill>
                <a:schemeClr val="tx1"/>
              </a:solidFill>
            </a:endParaRPr>
          </a:p>
          <a:p>
            <a:pPr algn="just"/>
            <a:r>
              <a:rPr lang="en-US" altLang="en-US" sz="2400" dirty="0">
                <a:solidFill>
                  <a:schemeClr val="tx1"/>
                </a:solidFill>
              </a:rPr>
              <a:t>Kurator menilai keabsahan piutang.</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Rapat pencocokan</a:t>
            </a:r>
            <a:endParaRPr lang="en-US" altLang="en-US" sz="2400" dirty="0">
              <a:solidFill>
                <a:schemeClr val="tx1"/>
              </a:solidFill>
            </a:endParaRPr>
          </a:p>
          <a:p>
            <a:pPr algn="just"/>
            <a:r>
              <a:rPr lang="en-US" altLang="en-US" sz="2400" dirty="0">
                <a:solidFill>
                  <a:schemeClr val="tx1"/>
                </a:solidFill>
              </a:rPr>
              <a:t>Piutang diuji dan ditetapkan.</a:t>
            </a:r>
            <a:endParaRPr lang="en-US" altLang="en-US" sz="24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9413</Words>
  <Application>WPS Presentation</Application>
  <PresentationFormat>On-screen Show (4:3)</PresentationFormat>
  <Paragraphs>198</Paragraphs>
  <Slides>24</Slides>
  <Notes>11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24</vt:i4>
      </vt:variant>
    </vt:vector>
  </HeadingPairs>
  <TitlesOfParts>
    <vt:vector size="36" baseType="lpstr">
      <vt:lpstr>Arial</vt:lpstr>
      <vt:lpstr>SimSun</vt:lpstr>
      <vt:lpstr>Wingdings</vt:lpstr>
      <vt:lpstr>Calibri</vt:lpstr>
      <vt:lpstr>Times New Roman</vt:lpstr>
      <vt:lpstr>Cambria</vt:lpstr>
      <vt:lpstr>Microsoft YaHei</vt:lpstr>
      <vt:lpstr>Arial Unicode MS</vt:lpstr>
      <vt:lpstr>-webkit-standard</vt:lpstr>
      <vt:lpstr>LPMQ MSI ISYARAT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547</cp:revision>
  <cp:lastPrinted>2017-08-29T02:54:00Z</cp:lastPrinted>
  <dcterms:created xsi:type="dcterms:W3CDTF">2010-04-18T12:06:00Z</dcterms:created>
  <dcterms:modified xsi:type="dcterms:W3CDTF">2025-12-26T04:16:47Z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