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83" r:id="rId4"/>
    <p:sldId id="284" r:id="rId5"/>
    <p:sldId id="285" r:id="rId6"/>
    <p:sldId id="276" r:id="rId7"/>
    <p:sldId id="278" r:id="rId8"/>
    <p:sldId id="279" r:id="rId9"/>
    <p:sldId id="280" r:id="rId10"/>
    <p:sldId id="281" r:id="rId11"/>
    <p:sldId id="282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FC3A5-43DB-445C-9E6D-CA7E4B728DD3}" type="datetimeFigureOut">
              <a:rPr lang="en-US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95C9FB-9406-4BCC-8424-C7981EAA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8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09B48-21D7-4DA4-B712-3A33EA67BFDB}" type="datetimeFigureOut">
              <a:rPr lang="en-US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2D3AF6-ED7D-4726-AFEF-32CC65F8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3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E69D-949E-4EFB-9E73-1DF92DA9B814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FE21-DBB7-419E-A88F-737D3855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9DE8-7D8E-445A-A74C-2015D452B6CB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B16-AF97-4137-B27C-2887E3F4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EA9-5970-4FCF-91BC-AFF0459F5482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B26-FE80-460C-BFD9-7B1049E6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FC7-9451-4CCF-BE38-11987696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DE2-926D-454A-BAD9-8D3FF55350CA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2FD-64AD-4A9F-BEB1-3AC71F8B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31-4BC6-45FC-AB88-A4DB0B07B2E4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4C6-7980-49DA-A53F-8C4BCBFBD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FCB0-8333-4570-91DB-B82987E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911-C6AA-4B97-B7ED-8661FD80282A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237-8367-4246-BF92-50AADEEC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960B-BFD5-47BC-90FA-8BEDE9F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A4D-3CEE-4216-B415-978055E983DD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68A6-9AFD-4BE0-B5FF-0D340563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BB6-6D87-4648-90FE-9EE2CA8F168D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486-68FC-4CE5-B99F-358C4A35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4915-9D9E-44F4-A68D-A0E7BBDEEE87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C44E1-3850-4E4D-AEC3-3325D4F9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2286000"/>
            <a:ext cx="8643938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</a:t>
            </a:r>
            <a:r>
              <a:rPr lang="id-I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3</a:t>
            </a:r>
            <a:endParaRPr lang="id-ID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GOOD GOVERNANCE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306D-0083-466E-9833-A7956B137F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AutoShape 2" descr="PENGERTIAN, PRINSIP DAN PENERAPAN GOOD GOVERNANCE DI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811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C05F3BFF-9FB2-4CF5-8560-794601547A4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72728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4000" dirty="0">
                <a:latin typeface="Cambria" pitchFamily="18" charset="0"/>
              </a:rPr>
              <a:t>Peran Swasta (Penyedia)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285860"/>
            <a:ext cx="8280920" cy="50167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Menjalankan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industri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lapangan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kerja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insentif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layak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Meningkatkan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kehidupan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Memelihara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lingkungan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hidup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Menegakkan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peraturan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Mentransfer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iptek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kepada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bagi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untuk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mengembangan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UKM</a:t>
            </a:r>
          </a:p>
        </p:txBody>
      </p:sp>
    </p:spTree>
    <p:extLst>
      <p:ext uri="{BB962C8B-B14F-4D97-AF65-F5344CB8AC3E}">
        <p14:creationId xmlns:p14="http://schemas.microsoft.com/office/powerpoint/2010/main" val="343501383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848872" cy="353943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mewujudkan</a:t>
            </a:r>
            <a:r>
              <a:rPr lang="en-US" sz="3200" b="1" dirty="0">
                <a:latin typeface="Cambria" pitchFamily="18" charset="0"/>
              </a:rPr>
              <a:t> good governance </a:t>
            </a:r>
            <a:r>
              <a:rPr lang="en-US" sz="3200" b="1" dirty="0" err="1">
                <a:latin typeface="Cambria" pitchFamily="18" charset="0"/>
              </a:rPr>
              <a:t>dibutuhkan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komitmen</a:t>
            </a:r>
            <a:r>
              <a:rPr lang="en-US" sz="3200" b="1" dirty="0">
                <a:latin typeface="Cambria" pitchFamily="18" charset="0"/>
              </a:rPr>
              <a:t> yang </a:t>
            </a:r>
            <a:r>
              <a:rPr lang="en-US" sz="3200" b="1" dirty="0" err="1">
                <a:latin typeface="Cambria" pitchFamily="18" charset="0"/>
              </a:rPr>
              <a:t>kuat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dari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semua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unsur</a:t>
            </a:r>
            <a:r>
              <a:rPr lang="en-US" sz="3200" b="1" dirty="0">
                <a:latin typeface="Cambria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latin typeface="Cambria" pitchFamily="18" charset="0"/>
            </a:endParaRPr>
          </a:p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itu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dibutuhkan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pembinaan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sikap</a:t>
            </a:r>
            <a:r>
              <a:rPr lang="en-US" sz="3200" b="1" dirty="0">
                <a:latin typeface="Cambria" pitchFamily="18" charset="0"/>
              </a:rPr>
              <a:t> mental (</a:t>
            </a:r>
            <a:r>
              <a:rPr lang="en-US" sz="3200" b="1" i="1" dirty="0">
                <a:latin typeface="Cambria" pitchFamily="18" charset="0"/>
              </a:rPr>
              <a:t>character building</a:t>
            </a:r>
            <a:r>
              <a:rPr lang="en-US" sz="3200" b="1" dirty="0">
                <a:latin typeface="Cambria" pitchFamily="18" charset="0"/>
              </a:rPr>
              <a:t>) yang </a:t>
            </a:r>
            <a:r>
              <a:rPr lang="en-US" sz="3200" b="1" dirty="0" err="1">
                <a:latin typeface="Cambria" pitchFamily="18" charset="0"/>
              </a:rPr>
              <a:t>konsisten</a:t>
            </a:r>
            <a:r>
              <a:rPr lang="en-US" sz="3200" b="1" dirty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516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0BFF7-2106-4CB8-A910-193DE772A837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C698-71C4-49BC-9F70-E70FED3836E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1928800" y="357200"/>
            <a:ext cx="6819664" cy="4500570"/>
          </a:xfrm>
          <a:prstGeom prst="cloudCallout">
            <a:avLst>
              <a:gd name="adj1" fmla="val -42876"/>
              <a:gd name="adj2" fmla="val 51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SEKIAN</a:t>
            </a:r>
          </a:p>
          <a:p>
            <a:pPr algn="ctr"/>
            <a:r>
              <a:rPr lang="id-I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6080" y="548680"/>
            <a:ext cx="4954048" cy="70788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GOOD GOVERNANCE</a:t>
            </a:r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563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BFD94A00-3731-4C64-A156-4BE5ADC9895E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912" y="1700808"/>
            <a:ext cx="784887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Penyelenggara</a:t>
            </a:r>
            <a:r>
              <a:rPr lang="id-ID" sz="2800" b="1" dirty="0">
                <a:latin typeface="Cambria" pitchFamily="18" charset="0"/>
              </a:rPr>
              <a:t>a</a:t>
            </a:r>
            <a:r>
              <a:rPr lang="en-US" sz="2800" b="1" dirty="0">
                <a:latin typeface="Cambria" pitchFamily="18" charset="0"/>
              </a:rPr>
              <a:t>n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amanah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dirty="0" err="1">
                <a:latin typeface="Cambria" pitchFamily="18" charset="0"/>
              </a:rPr>
              <a:t>Bintoro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Tjokroamidjojo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12" y="3068960"/>
            <a:ext cx="784887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mbria" pitchFamily="18" charset="0"/>
              </a:rPr>
              <a:t>Tata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baik</a:t>
            </a:r>
            <a:r>
              <a:rPr lang="en-US" sz="2800" b="1" dirty="0">
                <a:latin typeface="Cambria" pitchFamily="18" charset="0"/>
              </a:rPr>
              <a:t> (UNDP)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12" y="3933056"/>
            <a:ext cx="784887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Pengelolaan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baik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bertanggung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jawab</a:t>
            </a:r>
            <a:r>
              <a:rPr lang="en-US" sz="2800" b="1" dirty="0">
                <a:latin typeface="Cambria" pitchFamily="18" charset="0"/>
              </a:rPr>
              <a:t> (LAN)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912" y="5157192"/>
            <a:ext cx="784887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bersih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i="1" dirty="0">
                <a:latin typeface="Cambria" pitchFamily="18" charset="0"/>
              </a:rPr>
              <a:t>Clean Government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05933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- GOVERNMENT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rgbClr val="0070C0"/>
                </a:solidFill>
              </a:rPr>
              <a:t>GOVERNANCE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b="1" dirty="0">
                <a:solidFill>
                  <a:srgbClr val="0070C0"/>
                </a:solidFill>
              </a:rPr>
              <a:t>Tata kelola</a:t>
            </a:r>
          </a:p>
          <a:p>
            <a:r>
              <a:rPr lang="id-ID" b="1" dirty="0">
                <a:solidFill>
                  <a:srgbClr val="0070C0"/>
                </a:solidFill>
              </a:rPr>
              <a:t>Proses penyelenggaraan pemerintahan</a:t>
            </a:r>
          </a:p>
          <a:p>
            <a:r>
              <a:rPr lang="id-ID" b="1" dirty="0">
                <a:solidFill>
                  <a:srgbClr val="0070C0"/>
                </a:solidFill>
              </a:rPr>
              <a:t>Menyangkut perencanaan, pelaksanaan, dan evaluasi</a:t>
            </a:r>
          </a:p>
          <a:p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rgbClr val="FF0000"/>
                </a:solidFill>
              </a:rPr>
              <a:t>GOVERNMENT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Tentang pemerintahan</a:t>
            </a:r>
          </a:p>
          <a:p>
            <a:r>
              <a:rPr lang="id-ID" b="1" dirty="0">
                <a:solidFill>
                  <a:srgbClr val="FF0000"/>
                </a:solidFill>
              </a:rPr>
              <a:t>Strukturnya</a:t>
            </a:r>
          </a:p>
          <a:p>
            <a:r>
              <a:rPr lang="id-ID" b="1" dirty="0">
                <a:solidFill>
                  <a:srgbClr val="FF0000"/>
                </a:solidFill>
              </a:rPr>
              <a:t>Kelembagaannya</a:t>
            </a:r>
          </a:p>
          <a:p>
            <a:r>
              <a:rPr lang="id-ID" b="1" dirty="0">
                <a:solidFill>
                  <a:srgbClr val="FF0000"/>
                </a:solidFill>
              </a:rPr>
              <a:t>Pelaksananya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2" name="Picture 6" descr="Asas Asas dalam Good Corporate Governance (GCG) - Gultom Law Consult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086656" cy="2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6815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9FCB0-8333-4570-91DB-B82987E12F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-8659" y="-62848"/>
            <a:ext cx="9144000" cy="99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" name="object 3"/>
          <p:cNvSpPr>
            <a:spLocks noChangeArrowheads="1"/>
          </p:cNvSpPr>
          <p:nvPr/>
        </p:nvSpPr>
        <p:spPr bwMode="auto">
          <a:xfrm>
            <a:off x="-8659" y="927752"/>
            <a:ext cx="9144000" cy="79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300904" y="167340"/>
            <a:ext cx="7996237" cy="996950"/>
          </a:xfrm>
          <a:prstGeom prst="rect">
            <a:avLst/>
          </a:prstGeom>
        </p:spPr>
        <p:txBody>
          <a:bodyPr tIns="12700"/>
          <a:lstStyle>
            <a:lvl1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  <a:lvl2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699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271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843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415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3200" dirty="0" err="1">
                <a:solidFill>
                  <a:srgbClr val="FFFFFF"/>
                </a:solidFill>
              </a:rPr>
              <a:t>Apa</a:t>
            </a:r>
            <a:r>
              <a:rPr lang="en-US" altLang="en-US" sz="3200" dirty="0">
                <a:solidFill>
                  <a:srgbClr val="FFFFFF"/>
                </a:solidFill>
              </a:rPr>
              <a:t> yang </a:t>
            </a:r>
            <a:r>
              <a:rPr lang="en-US" altLang="en-US" sz="3200" dirty="0" err="1">
                <a:solidFill>
                  <a:srgbClr val="FFFFFF"/>
                </a:solidFill>
              </a:rPr>
              <a:t>disebut</a:t>
            </a:r>
            <a:r>
              <a:rPr lang="en-US" altLang="en-US" sz="3200" dirty="0">
                <a:solidFill>
                  <a:srgbClr val="FFFFFF"/>
                </a:solidFill>
              </a:rPr>
              <a:t> Good Governance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9941" y="1918352"/>
            <a:ext cx="8610600" cy="20304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/>
              <a:t>.</a:t>
            </a:r>
          </a:p>
          <a:p>
            <a:pPr marL="517525" indent="-51752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Blip>
                <a:blip r:embed="rId5"/>
              </a:buBlip>
              <a:defRPr/>
            </a:pPr>
            <a:endParaRPr lang="af-ZA" sz="2000" i="1" dirty="0"/>
          </a:p>
        </p:txBody>
      </p:sp>
      <p:pic>
        <p:nvPicPr>
          <p:cNvPr id="14" name="Picture 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8480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user.EGIS-DES-028\Downloads\iphone-4-home-butto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41" y="5652152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07241" y="1918352"/>
            <a:ext cx="8610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0" i="0">
                <a:solidFill>
                  <a:srgbClr val="18184D"/>
                </a:solidFill>
                <a:latin typeface="Georgia"/>
                <a:ea typeface="Arial"/>
                <a:cs typeface="Georgia"/>
                <a:sym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/>
            </a:pPr>
            <a:r>
              <a:rPr lang="en-US" sz="2000" kern="0"/>
              <a:t>.</a:t>
            </a:r>
          </a:p>
          <a:p>
            <a:pPr marL="517525" indent="-51752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Blip>
                <a:blip r:embed="rId5"/>
              </a:buBlip>
              <a:defRPr/>
            </a:pPr>
            <a:endParaRPr lang="af-ZA" sz="2000" i="1" kern="0" dirty="0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610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ID" altLang="en-US" sz="2400" dirty="0"/>
              <a:t>-</a:t>
            </a:r>
            <a:r>
              <a:rPr lang="en-US" altLang="en-US" sz="2000" b="1" dirty="0" err="1">
                <a:solidFill>
                  <a:srgbClr val="C00000"/>
                </a:solidFill>
              </a:rPr>
              <a:t>Pelayanan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kepada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pemangku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kepentingan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yaitu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memberikan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layanan</a:t>
            </a:r>
            <a:r>
              <a:rPr lang="en-US" altLang="en-US" sz="2000" b="1" dirty="0">
                <a:solidFill>
                  <a:srgbClr val="C00000"/>
                </a:solidFill>
              </a:rPr>
              <a:t> yang </a:t>
            </a:r>
            <a:r>
              <a:rPr lang="en-US" altLang="en-US" sz="2000" b="1" dirty="0" err="1">
                <a:solidFill>
                  <a:srgbClr val="C00000"/>
                </a:solidFill>
              </a:rPr>
              <a:t>merata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kepada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pihak-pihak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berkepentingan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secara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baik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</a:rPr>
              <a:t>Prinsip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effiensi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jelas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cepat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murah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mudah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harus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menjadi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acuan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bekerja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err="1">
                <a:solidFill>
                  <a:srgbClr val="C00000"/>
                </a:solidFill>
              </a:rPr>
              <a:t>Mengutamakan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kesepakatan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pelaksanaan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yaitu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berupaya</a:t>
            </a:r>
            <a:r>
              <a:rPr lang="en-US" altLang="en-US" sz="2000" b="1" dirty="0">
                <a:solidFill>
                  <a:srgbClr val="C00000"/>
                </a:solidFill>
              </a:rPr>
              <a:t> agar </a:t>
            </a:r>
            <a:r>
              <a:rPr lang="en-US" altLang="en-US" sz="2000" b="1" dirty="0" err="1">
                <a:solidFill>
                  <a:srgbClr val="C00000"/>
                </a:solidFill>
              </a:rPr>
              <a:t>setiap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kepentingan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dapat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terakomodasi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mewujudkan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kepentingan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masyarakat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</a:rPr>
              <a:t>Kesepakatan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harus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disusun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secara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tertulis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dijadikan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acuan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pelaksanaan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kegiatan</a:t>
            </a:r>
            <a:r>
              <a:rPr lang="en-US" altLang="en-US" sz="2000" b="1" dirty="0">
                <a:solidFill>
                  <a:srgbClr val="C00000"/>
                </a:solidFill>
              </a:rPr>
              <a:t>.	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C00000"/>
                </a:solidFill>
              </a:rPr>
              <a:t>- </a:t>
            </a:r>
            <a:r>
              <a:rPr lang="en-US" altLang="en-US" sz="2000" b="1" dirty="0" err="1">
                <a:solidFill>
                  <a:srgbClr val="C00000"/>
                </a:solidFill>
              </a:rPr>
              <a:t>Akuntabilitas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yaitu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kegiatan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harus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dapat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dipertanggung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jawabkan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</a:rPr>
              <a:t>Termasuk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hal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ini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adalah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unsur-unsur</a:t>
            </a:r>
            <a:r>
              <a:rPr lang="en-US" altLang="en-US" sz="2000" b="1" dirty="0">
                <a:solidFill>
                  <a:srgbClr val="C00000"/>
                </a:solidFill>
              </a:rPr>
              <a:t>: </a:t>
            </a:r>
            <a:r>
              <a:rPr lang="en-US" altLang="en-US" sz="2000" b="1" dirty="0" err="1">
                <a:solidFill>
                  <a:srgbClr val="C00000"/>
                </a:solidFill>
              </a:rPr>
              <a:t>transparansi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supremasi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hukum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prosedural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profesionalitas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dan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kualitas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pekerjaan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3074" name="Picture 2" descr="Akuntabilitas dan Responsibilitas: Pengaruhnya Terhadap Good Governan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17" y="4394556"/>
            <a:ext cx="3542590" cy="19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477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3" grpId="0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596" y="1268760"/>
            <a:ext cx="8483860" cy="39149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18184D"/>
                </a:solidFill>
                <a:latin typeface="Georgia"/>
                <a:ea typeface="+mn-ea"/>
                <a:cs typeface="Georgi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T</a:t>
            </a:r>
            <a:r>
              <a:rPr lang="id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erbentuknya Sistem pelayanan</a:t>
            </a:r>
            <a:r>
              <a:rPr lang="en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(</a:t>
            </a:r>
            <a:r>
              <a:rPr lang="id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satu atap</a:t>
            </a:r>
            <a:r>
              <a:rPr lang="en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)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eraturan perundangan mengenai pelayanan publik,</a:t>
            </a:r>
            <a:endParaRPr lang="en-ID" b="1" dirty="0">
              <a:solidFill>
                <a:sysClr val="windowText" lastClr="000000"/>
              </a:solidFill>
              <a:latin typeface="Adobe Gothic Std B" pitchFamily="34" charset="-128"/>
              <a:ea typeface="Adobe Gothic Std B" pitchFamily="34" charset="-128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Tr</a:t>
            </a:r>
            <a:r>
              <a:rPr lang="id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ansparansi biaya untuk pelayanan publik, </a:t>
            </a:r>
            <a:endParaRPr lang="en-ID" b="1" dirty="0">
              <a:solidFill>
                <a:sysClr val="windowText" lastClr="000000"/>
              </a:solidFill>
              <a:latin typeface="Adobe Gothic Std B" pitchFamily="34" charset="-128"/>
              <a:ea typeface="Adobe Gothic Std B" pitchFamily="34" charset="-128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rosedur standar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operasional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, 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Reformasi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mindset,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sikap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prilaku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serta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mental</a:t>
            </a:r>
            <a:r>
              <a:rPr lang="id-ID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petugas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dalam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melakukan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pelayanan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. </a:t>
            </a:r>
            <a:endParaRPr lang="en-US" b="1" i="1" dirty="0">
              <a:solidFill>
                <a:sysClr val="windowText" lastClr="0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PERANGKAT PENTING GOOD GOVERNANCE</a:t>
            </a:r>
          </a:p>
        </p:txBody>
      </p:sp>
    </p:spTree>
    <p:extLst>
      <p:ext uri="{BB962C8B-B14F-4D97-AF65-F5344CB8AC3E}">
        <p14:creationId xmlns:p14="http://schemas.microsoft.com/office/powerpoint/2010/main" val="3093808847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23665" y="452718"/>
            <a:ext cx="9404723" cy="14005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PRINSIP GOOD GOVERNANCE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54834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15191491-B80A-4E4E-B4DA-0F9E10E2697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458" y="1339592"/>
            <a:ext cx="8029033" cy="50167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Transparansi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Partisipasi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Penegakan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hukum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Demokrasi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Daya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tanggap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dirty="0" err="1">
                <a:latin typeface="Cambria" pitchFamily="18" charset="0"/>
              </a:rPr>
              <a:t>responsip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Wawasan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depan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dirty="0" err="1">
                <a:latin typeface="Cambria" pitchFamily="18" charset="0"/>
              </a:rPr>
              <a:t>visi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strategis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Akuntabilitas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Efektivitas</a:t>
            </a:r>
            <a:r>
              <a:rPr lang="en-US" sz="3200" b="1" dirty="0">
                <a:latin typeface="Cambria" pitchFamily="18" charset="0"/>
              </a:rPr>
              <a:t> &amp; </a:t>
            </a:r>
            <a:r>
              <a:rPr lang="en-US" sz="3200" b="1" dirty="0" err="1">
                <a:latin typeface="Cambria" pitchFamily="18" charset="0"/>
              </a:rPr>
              <a:t>efesiensi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Profesionalisme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Pengawasan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91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0C1F0F8F-CD09-44EE-8710-2B4421807AE5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88640"/>
            <a:ext cx="6858098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>
                <a:latin typeface="Cambria" pitchFamily="18" charset="0"/>
              </a:rPr>
              <a:t>Unsur yang Terlibat Good Governance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1" y="1582639"/>
            <a:ext cx="6680099" cy="50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17509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01997C28-7BD2-4324-9C60-A080F4404B5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3304" y="332656"/>
            <a:ext cx="7200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dirty="0" err="1">
                <a:latin typeface="Cambria" pitchFamily="18" charset="0"/>
              </a:rPr>
              <a:t>Peran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Pemerintahan</a:t>
            </a:r>
            <a:r>
              <a:rPr lang="id-ID" sz="4000" dirty="0">
                <a:latin typeface="Cambria" pitchFamily="18" charset="0"/>
              </a:rPr>
              <a:t> (Pengarah)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" y="1124744"/>
            <a:ext cx="8208912" cy="50167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kondisi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politik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ekonomi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sosial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stabil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peraturan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efektif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berkeadilan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Cambria" pitchFamily="18" charset="0"/>
              </a:rPr>
              <a:t>public service 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efektif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Cambria" pitchFamily="18" charset="0"/>
              </a:rPr>
              <a:t>accountable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Menegakkan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HAM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Melindungi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lingkungan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hidup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Mengurus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kesehatan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keselamatan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publik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824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1952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6A5C562-924F-4379-AB89-A124AF65E53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60648"/>
            <a:ext cx="742716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id-ID" sz="4000" dirty="0">
                <a:latin typeface="Cambria" pitchFamily="18" charset="0"/>
              </a:rPr>
              <a:t>Peran </a:t>
            </a:r>
            <a:r>
              <a:rPr lang="en-US" sz="4000" dirty="0" err="1">
                <a:latin typeface="Cambria" pitchFamily="18" charset="0"/>
              </a:rPr>
              <a:t>Masyarakat</a:t>
            </a:r>
            <a:r>
              <a:rPr lang="id-ID" sz="4000" dirty="0">
                <a:latin typeface="Cambria" pitchFamily="18" charset="0"/>
              </a:rPr>
              <a:t> (Pengguna)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72" y="1340768"/>
            <a:ext cx="8208912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Menjaga</a:t>
            </a:r>
            <a:r>
              <a:rPr lang="en-US" sz="3200" dirty="0">
                <a:latin typeface="Cambria" pitchFamily="18" charset="0"/>
              </a:rPr>
              <a:t> agar </a:t>
            </a:r>
            <a:r>
              <a:rPr lang="en-US" sz="3200" dirty="0" err="1">
                <a:latin typeface="Cambria" pitchFamily="18" charset="0"/>
              </a:rPr>
              <a:t>hak-hak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terlindungi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Mempengaruhi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kebijakan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sarana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>
                <a:latin typeface="Cambria" pitchFamily="18" charset="0"/>
              </a:rPr>
              <a:t>check and balances </a:t>
            </a:r>
            <a:r>
              <a:rPr lang="en-US" sz="3200" dirty="0" err="1">
                <a:latin typeface="Cambria" pitchFamily="18" charset="0"/>
              </a:rPr>
              <a:t>pemerintah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Mengawasi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penyalahgunaan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kewenangan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sosial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Mengembangkan</a:t>
            </a:r>
            <a:r>
              <a:rPr lang="en-US" sz="3200" dirty="0">
                <a:latin typeface="Cambria" pitchFamily="18" charset="0"/>
              </a:rPr>
              <a:t> SDM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Sarana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komunikasi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antar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endParaRPr lang="en-US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7960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403</Words>
  <Application>Microsoft Office PowerPoint</Application>
  <PresentationFormat>On-screen Show (4:3)</PresentationFormat>
  <Paragraphs>96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Gothic Std B</vt:lpstr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GOVERNANCE -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124</cp:revision>
  <dcterms:created xsi:type="dcterms:W3CDTF">2010-04-18T12:06:30Z</dcterms:created>
  <dcterms:modified xsi:type="dcterms:W3CDTF">2025-12-27T00:07:26Z</dcterms:modified>
</cp:coreProperties>
</file>