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313" r:id="rId3"/>
    <p:sldId id="314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0" r:id="rId12"/>
  </p:sldIdLst>
  <p:sldSz cx="9144000" cy="5143500" type="screen16x9"/>
  <p:notesSz cx="6858000" cy="9144000"/>
  <p:embeddedFontLst>
    <p:embeddedFont>
      <p:font typeface="Fira Sans Extra Condensed SemiBold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Fira Sans Extra Condensed" panose="020B060402020202020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48AEEF-3006-4B1B-9871-D4CA672F9384}">
  <a:tblStyle styleId="{3F48AEEF-3006-4B1B-9871-D4CA672F93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94231" y="1218575"/>
            <a:ext cx="3319800" cy="22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31" y="3570328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4221044" y="1877442"/>
            <a:ext cx="4755176" cy="2351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3200" dirty="0" err="1"/>
              <a:t>Validasi</a:t>
            </a:r>
            <a:r>
              <a:rPr lang="es-ES" sz="3200" dirty="0"/>
              <a:t> </a:t>
            </a:r>
            <a:r>
              <a:rPr lang="es-ES" sz="3200" dirty="0" err="1"/>
              <a:t>Model</a:t>
            </a:r>
            <a:r>
              <a:rPr lang="es-ES" sz="3200" dirty="0"/>
              <a:t> </a:t>
            </a:r>
            <a:r>
              <a:rPr lang="es-ES" sz="3200" dirty="0" err="1"/>
              <a:t>Deret</a:t>
            </a:r>
            <a:r>
              <a:rPr lang="es-ES" sz="3200" dirty="0"/>
              <a:t> </a:t>
            </a:r>
            <a:r>
              <a:rPr lang="es-ES" sz="3200" dirty="0" err="1"/>
              <a:t>Waktu</a:t>
            </a:r>
            <a:r>
              <a:rPr lang="es-ES" sz="3200" dirty="0"/>
              <a:t> dan </a:t>
            </a:r>
            <a:r>
              <a:rPr lang="es-ES" sz="3200" dirty="0" err="1"/>
              <a:t>Peramalan</a:t>
            </a:r>
            <a:r>
              <a:rPr lang="es-ES" sz="3200" dirty="0"/>
              <a:t> (</a:t>
            </a:r>
            <a:r>
              <a:rPr lang="es-ES" sz="3200" dirty="0" err="1"/>
              <a:t>Forecasting</a:t>
            </a:r>
            <a:r>
              <a:rPr lang="es-ES" sz="3200" dirty="0"/>
              <a:t>)</a:t>
            </a:r>
            <a:endParaRPr sz="3200"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4316727" y="3929886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Yuni</a:t>
            </a:r>
            <a:r>
              <a:rPr lang="en-US" dirty="0"/>
              <a:t> </a:t>
            </a:r>
            <a:r>
              <a:rPr lang="en-US" dirty="0" err="1"/>
              <a:t>Puspita</a:t>
            </a:r>
            <a:r>
              <a:rPr lang="en-US" dirty="0"/>
              <a:t> Sari, MTI</a:t>
            </a:r>
            <a:endParaRPr dirty="0"/>
          </a:p>
        </p:txBody>
      </p:sp>
      <p:grpSp>
        <p:nvGrpSpPr>
          <p:cNvPr id="59" name="Google Shape;59;p15"/>
          <p:cNvGrpSpPr/>
          <p:nvPr/>
        </p:nvGrpSpPr>
        <p:grpSpPr>
          <a:xfrm>
            <a:off x="1020912" y="1444334"/>
            <a:ext cx="3080297" cy="3217968"/>
            <a:chOff x="524004" y="706917"/>
            <a:chExt cx="3570117" cy="3729680"/>
          </a:xfrm>
        </p:grpSpPr>
        <p:sp>
          <p:nvSpPr>
            <p:cNvPr id="60" name="Google Shape;60;p15"/>
            <p:cNvSpPr/>
            <p:nvPr/>
          </p:nvSpPr>
          <p:spPr>
            <a:xfrm>
              <a:off x="524004" y="1435847"/>
              <a:ext cx="3570117" cy="2151867"/>
            </a:xfrm>
            <a:custGeom>
              <a:avLst/>
              <a:gdLst/>
              <a:ahLst/>
              <a:cxnLst/>
              <a:rect l="l" t="t" r="r" b="b"/>
              <a:pathLst>
                <a:path w="152325" h="91813" extrusionOk="0">
                  <a:moveTo>
                    <a:pt x="171" y="0"/>
                  </a:moveTo>
                  <a:cubicBezTo>
                    <a:pt x="73" y="0"/>
                    <a:pt x="0" y="75"/>
                    <a:pt x="0" y="147"/>
                  </a:cubicBezTo>
                  <a:lnTo>
                    <a:pt x="0" y="91640"/>
                  </a:lnTo>
                  <a:cubicBezTo>
                    <a:pt x="0" y="91738"/>
                    <a:pt x="73" y="91812"/>
                    <a:pt x="171" y="91812"/>
                  </a:cubicBezTo>
                  <a:lnTo>
                    <a:pt x="152152" y="91812"/>
                  </a:lnTo>
                  <a:cubicBezTo>
                    <a:pt x="152250" y="91812"/>
                    <a:pt x="152325" y="91738"/>
                    <a:pt x="152325" y="91640"/>
                  </a:cubicBezTo>
                  <a:lnTo>
                    <a:pt x="152325" y="147"/>
                  </a:lnTo>
                  <a:cubicBezTo>
                    <a:pt x="152325" y="75"/>
                    <a:pt x="152250" y="0"/>
                    <a:pt x="15215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926731" y="706917"/>
              <a:ext cx="1291453" cy="1292063"/>
            </a:xfrm>
            <a:custGeom>
              <a:avLst/>
              <a:gdLst/>
              <a:ahLst/>
              <a:cxnLst/>
              <a:rect l="l" t="t" r="r" b="b"/>
              <a:pathLst>
                <a:path w="55102" h="55128" extrusionOk="0">
                  <a:moveTo>
                    <a:pt x="27552" y="1"/>
                  </a:moveTo>
                  <a:cubicBezTo>
                    <a:pt x="12343" y="1"/>
                    <a:pt x="0" y="12344"/>
                    <a:pt x="0" y="27576"/>
                  </a:cubicBezTo>
                  <a:cubicBezTo>
                    <a:pt x="0" y="42785"/>
                    <a:pt x="12343" y="55128"/>
                    <a:pt x="27552" y="55128"/>
                  </a:cubicBezTo>
                  <a:cubicBezTo>
                    <a:pt x="42784" y="55128"/>
                    <a:pt x="55101" y="42785"/>
                    <a:pt x="55101" y="27576"/>
                  </a:cubicBezTo>
                  <a:cubicBezTo>
                    <a:pt x="55101" y="12344"/>
                    <a:pt x="42784" y="1"/>
                    <a:pt x="27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059328" y="840089"/>
              <a:ext cx="1026281" cy="1025742"/>
            </a:xfrm>
            <a:custGeom>
              <a:avLst/>
              <a:gdLst/>
              <a:ahLst/>
              <a:cxnLst/>
              <a:rect l="l" t="t" r="r" b="b"/>
              <a:pathLst>
                <a:path w="43788" h="43765" extrusionOk="0">
                  <a:moveTo>
                    <a:pt x="21894" y="0"/>
                  </a:moveTo>
                  <a:cubicBezTo>
                    <a:pt x="9820" y="0"/>
                    <a:pt x="0" y="9796"/>
                    <a:pt x="0" y="21894"/>
                  </a:cubicBezTo>
                  <a:cubicBezTo>
                    <a:pt x="0" y="33968"/>
                    <a:pt x="9820" y="43764"/>
                    <a:pt x="21894" y="43764"/>
                  </a:cubicBezTo>
                  <a:cubicBezTo>
                    <a:pt x="33992" y="43764"/>
                    <a:pt x="43787" y="33968"/>
                    <a:pt x="43787" y="21894"/>
                  </a:cubicBezTo>
                  <a:cubicBezTo>
                    <a:pt x="43787" y="9796"/>
                    <a:pt x="33992" y="0"/>
                    <a:pt x="2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233223" y="1014019"/>
              <a:ext cx="678469" cy="677859"/>
            </a:xfrm>
            <a:custGeom>
              <a:avLst/>
              <a:gdLst/>
              <a:ahLst/>
              <a:cxnLst/>
              <a:rect l="l" t="t" r="r" b="b"/>
              <a:pathLst>
                <a:path w="28948" h="28922" extrusionOk="0">
                  <a:moveTo>
                    <a:pt x="14475" y="1"/>
                  </a:moveTo>
                  <a:cubicBezTo>
                    <a:pt x="6491" y="1"/>
                    <a:pt x="1" y="6466"/>
                    <a:pt x="1" y="14473"/>
                  </a:cubicBezTo>
                  <a:cubicBezTo>
                    <a:pt x="1" y="22457"/>
                    <a:pt x="6491" y="28922"/>
                    <a:pt x="14475" y="28922"/>
                  </a:cubicBezTo>
                  <a:cubicBezTo>
                    <a:pt x="22482" y="28922"/>
                    <a:pt x="28947" y="22457"/>
                    <a:pt x="28947" y="14473"/>
                  </a:cubicBezTo>
                  <a:cubicBezTo>
                    <a:pt x="28947" y="6466"/>
                    <a:pt x="22482" y="1"/>
                    <a:pt x="1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427812" y="1208574"/>
              <a:ext cx="289313" cy="288750"/>
            </a:xfrm>
            <a:custGeom>
              <a:avLst/>
              <a:gdLst/>
              <a:ahLst/>
              <a:cxnLst/>
              <a:rect l="l" t="t" r="r" b="b"/>
              <a:pathLst>
                <a:path w="12344" h="12320" extrusionOk="0">
                  <a:moveTo>
                    <a:pt x="6172" y="1"/>
                  </a:moveTo>
                  <a:cubicBezTo>
                    <a:pt x="2767" y="1"/>
                    <a:pt x="0" y="2744"/>
                    <a:pt x="0" y="6172"/>
                  </a:cubicBezTo>
                  <a:cubicBezTo>
                    <a:pt x="0" y="9577"/>
                    <a:pt x="2767" y="12320"/>
                    <a:pt x="6172" y="12320"/>
                  </a:cubicBezTo>
                  <a:cubicBezTo>
                    <a:pt x="9575" y="12320"/>
                    <a:pt x="12343" y="9577"/>
                    <a:pt x="12343" y="6172"/>
                  </a:cubicBezTo>
                  <a:cubicBezTo>
                    <a:pt x="12343" y="2744"/>
                    <a:pt x="9575" y="1"/>
                    <a:pt x="6172" y="1"/>
                  </a:cubicBezTo>
                  <a:close/>
                </a:path>
              </a:pathLst>
            </a:custGeom>
            <a:solidFill>
              <a:srgbClr val="BAA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1566703" y="1023746"/>
              <a:ext cx="451172" cy="336984"/>
            </a:xfrm>
            <a:custGeom>
              <a:avLst/>
              <a:gdLst/>
              <a:ahLst/>
              <a:cxnLst/>
              <a:rect l="l" t="t" r="r" b="b"/>
              <a:pathLst>
                <a:path w="19250" h="14378" extrusionOk="0">
                  <a:moveTo>
                    <a:pt x="18818" y="0"/>
                  </a:moveTo>
                  <a:cubicBezTo>
                    <a:pt x="18738" y="0"/>
                    <a:pt x="18657" y="26"/>
                    <a:pt x="18587" y="76"/>
                  </a:cubicBezTo>
                  <a:lnTo>
                    <a:pt x="197" y="13666"/>
                  </a:lnTo>
                  <a:cubicBezTo>
                    <a:pt x="24" y="13790"/>
                    <a:pt x="1" y="14035"/>
                    <a:pt x="122" y="14205"/>
                  </a:cubicBezTo>
                  <a:cubicBezTo>
                    <a:pt x="197" y="14328"/>
                    <a:pt x="318" y="14377"/>
                    <a:pt x="442" y="14377"/>
                  </a:cubicBezTo>
                  <a:cubicBezTo>
                    <a:pt x="514" y="14377"/>
                    <a:pt x="612" y="14352"/>
                    <a:pt x="661" y="14303"/>
                  </a:cubicBezTo>
                  <a:lnTo>
                    <a:pt x="19054" y="712"/>
                  </a:lnTo>
                  <a:cubicBezTo>
                    <a:pt x="19224" y="589"/>
                    <a:pt x="19250" y="344"/>
                    <a:pt x="19126" y="174"/>
                  </a:cubicBezTo>
                  <a:cubicBezTo>
                    <a:pt x="19054" y="57"/>
                    <a:pt x="18937" y="0"/>
                    <a:pt x="18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917974" y="891737"/>
              <a:ext cx="157876" cy="199963"/>
            </a:xfrm>
            <a:custGeom>
              <a:avLst/>
              <a:gdLst/>
              <a:ahLst/>
              <a:cxnLst/>
              <a:rect l="l" t="t" r="r" b="b"/>
              <a:pathLst>
                <a:path w="6711" h="8500" extrusionOk="0">
                  <a:moveTo>
                    <a:pt x="6711" y="1"/>
                  </a:moveTo>
                  <a:lnTo>
                    <a:pt x="0" y="4728"/>
                  </a:lnTo>
                  <a:lnTo>
                    <a:pt x="0" y="8499"/>
                  </a:lnTo>
                  <a:lnTo>
                    <a:pt x="4164" y="5757"/>
                  </a:lnTo>
                  <a:lnTo>
                    <a:pt x="6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919132" y="1025503"/>
              <a:ext cx="245672" cy="99891"/>
            </a:xfrm>
            <a:custGeom>
              <a:avLst/>
              <a:gdLst/>
              <a:ahLst/>
              <a:cxnLst/>
              <a:rect l="l" t="t" r="r" b="b"/>
              <a:pathLst>
                <a:path w="10482" h="4262" extrusionOk="0">
                  <a:moveTo>
                    <a:pt x="10482" y="1"/>
                  </a:moveTo>
                  <a:lnTo>
                    <a:pt x="4164" y="24"/>
                  </a:lnTo>
                  <a:lnTo>
                    <a:pt x="0" y="2743"/>
                  </a:lnTo>
                  <a:lnTo>
                    <a:pt x="3452" y="4262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926718" y="1655691"/>
              <a:ext cx="470109" cy="470086"/>
            </a:xfrm>
            <a:custGeom>
              <a:avLst/>
              <a:gdLst/>
              <a:ahLst/>
              <a:cxnLst/>
              <a:rect l="l" t="t" r="r" b="b"/>
              <a:pathLst>
                <a:path w="20058" h="20057" extrusionOk="0">
                  <a:moveTo>
                    <a:pt x="10041" y="1"/>
                  </a:moveTo>
                  <a:cubicBezTo>
                    <a:pt x="4506" y="1"/>
                    <a:pt x="0" y="4482"/>
                    <a:pt x="0" y="10016"/>
                  </a:cubicBezTo>
                  <a:cubicBezTo>
                    <a:pt x="0" y="15551"/>
                    <a:pt x="4506" y="20057"/>
                    <a:pt x="10041" y="20057"/>
                  </a:cubicBezTo>
                  <a:cubicBezTo>
                    <a:pt x="15575" y="20057"/>
                    <a:pt x="20058" y="15551"/>
                    <a:pt x="20058" y="10016"/>
                  </a:cubicBezTo>
                  <a:cubicBezTo>
                    <a:pt x="20058" y="4482"/>
                    <a:pt x="15575" y="1"/>
                    <a:pt x="10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083984" y="1767042"/>
              <a:ext cx="157875" cy="254273"/>
            </a:xfrm>
            <a:custGeom>
              <a:avLst/>
              <a:gdLst/>
              <a:ahLst/>
              <a:cxnLst/>
              <a:rect l="l" t="t" r="r" b="b"/>
              <a:pathLst>
                <a:path w="6736" h="10849" extrusionOk="0">
                  <a:moveTo>
                    <a:pt x="2890" y="2816"/>
                  </a:moveTo>
                  <a:lnTo>
                    <a:pt x="2890" y="4458"/>
                  </a:lnTo>
                  <a:cubicBezTo>
                    <a:pt x="2377" y="4286"/>
                    <a:pt x="2034" y="4066"/>
                    <a:pt x="2034" y="3674"/>
                  </a:cubicBezTo>
                  <a:cubicBezTo>
                    <a:pt x="2034" y="3282"/>
                    <a:pt x="2279" y="2963"/>
                    <a:pt x="2890" y="2816"/>
                  </a:cubicBezTo>
                  <a:close/>
                  <a:moveTo>
                    <a:pt x="4042" y="6441"/>
                  </a:moveTo>
                  <a:cubicBezTo>
                    <a:pt x="4532" y="6613"/>
                    <a:pt x="4874" y="6832"/>
                    <a:pt x="4874" y="7224"/>
                  </a:cubicBezTo>
                  <a:cubicBezTo>
                    <a:pt x="4874" y="7593"/>
                    <a:pt x="4604" y="7910"/>
                    <a:pt x="4042" y="8033"/>
                  </a:cubicBezTo>
                  <a:lnTo>
                    <a:pt x="4042" y="6441"/>
                  </a:lnTo>
                  <a:close/>
                  <a:moveTo>
                    <a:pt x="2890" y="1"/>
                  </a:moveTo>
                  <a:lnTo>
                    <a:pt x="2890" y="1274"/>
                  </a:lnTo>
                  <a:cubicBezTo>
                    <a:pt x="1054" y="1494"/>
                    <a:pt x="173" y="2548"/>
                    <a:pt x="173" y="3747"/>
                  </a:cubicBezTo>
                  <a:cubicBezTo>
                    <a:pt x="173" y="5412"/>
                    <a:pt x="1593" y="5829"/>
                    <a:pt x="2890" y="6147"/>
                  </a:cubicBezTo>
                  <a:lnTo>
                    <a:pt x="2890" y="8082"/>
                  </a:lnTo>
                  <a:cubicBezTo>
                    <a:pt x="2057" y="7984"/>
                    <a:pt x="1225" y="7691"/>
                    <a:pt x="637" y="7250"/>
                  </a:cubicBezTo>
                  <a:lnTo>
                    <a:pt x="0" y="8670"/>
                  </a:lnTo>
                  <a:cubicBezTo>
                    <a:pt x="637" y="9160"/>
                    <a:pt x="1740" y="9526"/>
                    <a:pt x="2890" y="9575"/>
                  </a:cubicBezTo>
                  <a:lnTo>
                    <a:pt x="2890" y="10849"/>
                  </a:lnTo>
                  <a:lnTo>
                    <a:pt x="4042" y="10849"/>
                  </a:lnTo>
                  <a:lnTo>
                    <a:pt x="4042" y="9552"/>
                  </a:lnTo>
                  <a:cubicBezTo>
                    <a:pt x="5854" y="9330"/>
                    <a:pt x="6736" y="8302"/>
                    <a:pt x="6736" y="7103"/>
                  </a:cubicBezTo>
                  <a:cubicBezTo>
                    <a:pt x="6736" y="5461"/>
                    <a:pt x="5315" y="5046"/>
                    <a:pt x="4042" y="4752"/>
                  </a:cubicBezTo>
                  <a:lnTo>
                    <a:pt x="4042" y="2767"/>
                  </a:lnTo>
                  <a:cubicBezTo>
                    <a:pt x="4604" y="2842"/>
                    <a:pt x="5217" y="3038"/>
                    <a:pt x="5805" y="3380"/>
                  </a:cubicBezTo>
                  <a:lnTo>
                    <a:pt x="6367" y="1960"/>
                  </a:lnTo>
                  <a:cubicBezTo>
                    <a:pt x="5756" y="1568"/>
                    <a:pt x="4898" y="1323"/>
                    <a:pt x="4042" y="1249"/>
                  </a:cubicBezTo>
                  <a:lnTo>
                    <a:pt x="4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707718" y="2430863"/>
              <a:ext cx="3100617" cy="879305"/>
            </a:xfrm>
            <a:custGeom>
              <a:avLst/>
              <a:gdLst/>
              <a:ahLst/>
              <a:cxnLst/>
              <a:rect l="l" t="t" r="r" b="b"/>
              <a:pathLst>
                <a:path w="132293" h="37517" extrusionOk="0">
                  <a:moveTo>
                    <a:pt x="130925" y="1"/>
                  </a:moveTo>
                  <a:cubicBezTo>
                    <a:pt x="130752" y="1"/>
                    <a:pt x="130576" y="39"/>
                    <a:pt x="130408" y="120"/>
                  </a:cubicBezTo>
                  <a:lnTo>
                    <a:pt x="106676" y="11411"/>
                  </a:lnTo>
                  <a:cubicBezTo>
                    <a:pt x="106579" y="11460"/>
                    <a:pt x="106457" y="11532"/>
                    <a:pt x="106383" y="11606"/>
                  </a:cubicBezTo>
                  <a:lnTo>
                    <a:pt x="89436" y="27548"/>
                  </a:lnTo>
                  <a:lnTo>
                    <a:pt x="57845" y="6170"/>
                  </a:lnTo>
                  <a:cubicBezTo>
                    <a:pt x="57633" y="6039"/>
                    <a:pt x="57399" y="5963"/>
                    <a:pt x="57165" y="5963"/>
                  </a:cubicBezTo>
                  <a:cubicBezTo>
                    <a:pt x="57047" y="5963"/>
                    <a:pt x="56930" y="5982"/>
                    <a:pt x="56816" y="6023"/>
                  </a:cubicBezTo>
                  <a:lnTo>
                    <a:pt x="30785" y="14104"/>
                  </a:lnTo>
                  <a:cubicBezTo>
                    <a:pt x="30710" y="14128"/>
                    <a:pt x="30638" y="14153"/>
                    <a:pt x="30589" y="14177"/>
                  </a:cubicBezTo>
                  <a:lnTo>
                    <a:pt x="12369" y="23336"/>
                  </a:lnTo>
                  <a:cubicBezTo>
                    <a:pt x="12245" y="23385"/>
                    <a:pt x="12124" y="23459"/>
                    <a:pt x="12049" y="23557"/>
                  </a:cubicBezTo>
                  <a:lnTo>
                    <a:pt x="467" y="35483"/>
                  </a:lnTo>
                  <a:cubicBezTo>
                    <a:pt x="1" y="35949"/>
                    <a:pt x="26" y="36707"/>
                    <a:pt x="490" y="37174"/>
                  </a:cubicBezTo>
                  <a:cubicBezTo>
                    <a:pt x="735" y="37418"/>
                    <a:pt x="1029" y="37516"/>
                    <a:pt x="1348" y="37516"/>
                  </a:cubicBezTo>
                  <a:cubicBezTo>
                    <a:pt x="1642" y="37516"/>
                    <a:pt x="1960" y="37393"/>
                    <a:pt x="2205" y="37148"/>
                  </a:cubicBezTo>
                  <a:lnTo>
                    <a:pt x="13642" y="25393"/>
                  </a:lnTo>
                  <a:lnTo>
                    <a:pt x="31592" y="16381"/>
                  </a:lnTo>
                  <a:lnTo>
                    <a:pt x="56963" y="8495"/>
                  </a:lnTo>
                  <a:lnTo>
                    <a:pt x="88874" y="30095"/>
                  </a:lnTo>
                  <a:cubicBezTo>
                    <a:pt x="89084" y="30232"/>
                    <a:pt x="89317" y="30297"/>
                    <a:pt x="89547" y="30297"/>
                  </a:cubicBezTo>
                  <a:cubicBezTo>
                    <a:pt x="89853" y="30297"/>
                    <a:pt x="90154" y="30183"/>
                    <a:pt x="90392" y="29974"/>
                  </a:cubicBezTo>
                  <a:lnTo>
                    <a:pt x="107901" y="13491"/>
                  </a:lnTo>
                  <a:lnTo>
                    <a:pt x="131436" y="2300"/>
                  </a:lnTo>
                  <a:cubicBezTo>
                    <a:pt x="132048" y="2030"/>
                    <a:pt x="132292" y="1295"/>
                    <a:pt x="132024" y="708"/>
                  </a:cubicBezTo>
                  <a:cubicBezTo>
                    <a:pt x="131811" y="265"/>
                    <a:pt x="131379" y="1"/>
                    <a:pt x="130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83458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38904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6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1943507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497968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05240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7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7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60686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022570" y="1957261"/>
              <a:ext cx="93563" cy="256008"/>
            </a:xfrm>
            <a:custGeom>
              <a:avLst/>
              <a:gdLst/>
              <a:ahLst/>
              <a:cxnLst/>
              <a:rect l="l" t="t" r="r" b="b"/>
              <a:pathLst>
                <a:path w="3992" h="10923" extrusionOk="0">
                  <a:moveTo>
                    <a:pt x="2009" y="1"/>
                  </a:moveTo>
                  <a:cubicBezTo>
                    <a:pt x="906" y="1"/>
                    <a:pt x="0" y="882"/>
                    <a:pt x="0" y="1985"/>
                  </a:cubicBezTo>
                  <a:lnTo>
                    <a:pt x="0" y="8915"/>
                  </a:lnTo>
                  <a:cubicBezTo>
                    <a:pt x="0" y="10018"/>
                    <a:pt x="906" y="10923"/>
                    <a:pt x="2009" y="10923"/>
                  </a:cubicBezTo>
                  <a:cubicBezTo>
                    <a:pt x="3110" y="10923"/>
                    <a:pt x="3991" y="10018"/>
                    <a:pt x="3991" y="8915"/>
                  </a:cubicBezTo>
                  <a:lnTo>
                    <a:pt x="3991" y="1985"/>
                  </a:lnTo>
                  <a:cubicBezTo>
                    <a:pt x="3991" y="882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209672" y="1880339"/>
              <a:ext cx="93562" cy="332930"/>
            </a:xfrm>
            <a:custGeom>
              <a:avLst/>
              <a:gdLst/>
              <a:ahLst/>
              <a:cxnLst/>
              <a:rect l="l" t="t" r="r" b="b"/>
              <a:pathLst>
                <a:path w="3992" h="14205" extrusionOk="0">
                  <a:moveTo>
                    <a:pt x="2009" y="1"/>
                  </a:moveTo>
                  <a:cubicBezTo>
                    <a:pt x="906" y="1"/>
                    <a:pt x="1" y="908"/>
                    <a:pt x="1" y="2009"/>
                  </a:cubicBezTo>
                  <a:lnTo>
                    <a:pt x="1" y="12197"/>
                  </a:lnTo>
                  <a:cubicBezTo>
                    <a:pt x="1" y="13300"/>
                    <a:pt x="906" y="14205"/>
                    <a:pt x="2009" y="14205"/>
                  </a:cubicBezTo>
                  <a:cubicBezTo>
                    <a:pt x="3110" y="14205"/>
                    <a:pt x="3992" y="13300"/>
                    <a:pt x="3992" y="12197"/>
                  </a:cubicBezTo>
                  <a:lnTo>
                    <a:pt x="3992" y="2009"/>
                  </a:lnTo>
                  <a:cubicBezTo>
                    <a:pt x="3992" y="908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396796" y="2020988"/>
              <a:ext cx="93563" cy="192281"/>
            </a:xfrm>
            <a:custGeom>
              <a:avLst/>
              <a:gdLst/>
              <a:ahLst/>
              <a:cxnLst/>
              <a:rect l="l" t="t" r="r" b="b"/>
              <a:pathLst>
                <a:path w="3992" h="8204" extrusionOk="0">
                  <a:moveTo>
                    <a:pt x="2009" y="1"/>
                  </a:moveTo>
                  <a:cubicBezTo>
                    <a:pt x="906" y="1"/>
                    <a:pt x="0" y="883"/>
                    <a:pt x="0" y="1984"/>
                  </a:cubicBezTo>
                  <a:lnTo>
                    <a:pt x="0" y="6196"/>
                  </a:lnTo>
                  <a:cubicBezTo>
                    <a:pt x="0" y="7299"/>
                    <a:pt x="906" y="8204"/>
                    <a:pt x="2009" y="8204"/>
                  </a:cubicBezTo>
                  <a:cubicBezTo>
                    <a:pt x="3110" y="8204"/>
                    <a:pt x="3991" y="7299"/>
                    <a:pt x="3991" y="6196"/>
                  </a:cubicBezTo>
                  <a:lnTo>
                    <a:pt x="3991" y="1984"/>
                  </a:lnTo>
                  <a:cubicBezTo>
                    <a:pt x="3991" y="883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3583921" y="1841925"/>
              <a:ext cx="93539" cy="371344"/>
            </a:xfrm>
            <a:custGeom>
              <a:avLst/>
              <a:gdLst/>
              <a:ahLst/>
              <a:cxnLst/>
              <a:rect l="l" t="t" r="r" b="b"/>
              <a:pathLst>
                <a:path w="3991" h="15844" extrusionOk="0">
                  <a:moveTo>
                    <a:pt x="2008" y="0"/>
                  </a:moveTo>
                  <a:cubicBezTo>
                    <a:pt x="905" y="0"/>
                    <a:pt x="0" y="882"/>
                    <a:pt x="0" y="1983"/>
                  </a:cubicBezTo>
                  <a:lnTo>
                    <a:pt x="0" y="13836"/>
                  </a:lnTo>
                  <a:cubicBezTo>
                    <a:pt x="0" y="14939"/>
                    <a:pt x="905" y="15844"/>
                    <a:pt x="2008" y="15844"/>
                  </a:cubicBezTo>
                  <a:cubicBezTo>
                    <a:pt x="3109" y="15844"/>
                    <a:pt x="3991" y="14939"/>
                    <a:pt x="3991" y="13836"/>
                  </a:cubicBezTo>
                  <a:lnTo>
                    <a:pt x="3991" y="1983"/>
                  </a:lnTo>
                  <a:cubicBezTo>
                    <a:pt x="3991" y="882"/>
                    <a:pt x="3109" y="0"/>
                    <a:pt x="2008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771023" y="1676621"/>
              <a:ext cx="93563" cy="536648"/>
            </a:xfrm>
            <a:custGeom>
              <a:avLst/>
              <a:gdLst/>
              <a:ahLst/>
              <a:cxnLst/>
              <a:rect l="l" t="t" r="r" b="b"/>
              <a:pathLst>
                <a:path w="3992" h="22897" extrusionOk="0">
                  <a:moveTo>
                    <a:pt x="2009" y="0"/>
                  </a:moveTo>
                  <a:cubicBezTo>
                    <a:pt x="906" y="0"/>
                    <a:pt x="1" y="905"/>
                    <a:pt x="1" y="2008"/>
                  </a:cubicBezTo>
                  <a:lnTo>
                    <a:pt x="1" y="20889"/>
                  </a:lnTo>
                  <a:cubicBezTo>
                    <a:pt x="1" y="21992"/>
                    <a:pt x="906" y="22897"/>
                    <a:pt x="2009" y="22897"/>
                  </a:cubicBezTo>
                  <a:cubicBezTo>
                    <a:pt x="3110" y="22897"/>
                    <a:pt x="3991" y="21992"/>
                    <a:pt x="3991" y="20889"/>
                  </a:cubicBezTo>
                  <a:lnTo>
                    <a:pt x="3991" y="2008"/>
                  </a:lnTo>
                  <a:cubicBezTo>
                    <a:pt x="3991" y="905"/>
                    <a:pt x="3110" y="0"/>
                    <a:pt x="2009" y="0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731925" y="3282300"/>
              <a:ext cx="1154273" cy="1154297"/>
            </a:xfrm>
            <a:custGeom>
              <a:avLst/>
              <a:gdLst/>
              <a:ahLst/>
              <a:cxnLst/>
              <a:rect l="l" t="t" r="r" b="b"/>
              <a:pathLst>
                <a:path w="49249" h="49250" extrusionOk="0">
                  <a:moveTo>
                    <a:pt x="24931" y="7274"/>
                  </a:moveTo>
                  <a:cubicBezTo>
                    <a:pt x="25199" y="7274"/>
                    <a:pt x="25493" y="7298"/>
                    <a:pt x="25764" y="7298"/>
                  </a:cubicBezTo>
                  <a:cubicBezTo>
                    <a:pt x="25787" y="7323"/>
                    <a:pt x="25813" y="7323"/>
                    <a:pt x="25836" y="7323"/>
                  </a:cubicBezTo>
                  <a:cubicBezTo>
                    <a:pt x="34874" y="7935"/>
                    <a:pt x="41976" y="15454"/>
                    <a:pt x="41976" y="24613"/>
                  </a:cubicBezTo>
                  <a:cubicBezTo>
                    <a:pt x="41976" y="33796"/>
                    <a:pt x="34874" y="41315"/>
                    <a:pt x="25836" y="41926"/>
                  </a:cubicBezTo>
                  <a:lnTo>
                    <a:pt x="25787" y="41926"/>
                  </a:lnTo>
                  <a:cubicBezTo>
                    <a:pt x="25493" y="41952"/>
                    <a:pt x="25199" y="41975"/>
                    <a:pt x="24931" y="41975"/>
                  </a:cubicBezTo>
                  <a:lnTo>
                    <a:pt x="24637" y="41975"/>
                  </a:lnTo>
                  <a:cubicBezTo>
                    <a:pt x="15037" y="41975"/>
                    <a:pt x="7273" y="34213"/>
                    <a:pt x="7273" y="24613"/>
                  </a:cubicBezTo>
                  <a:cubicBezTo>
                    <a:pt x="7273" y="15037"/>
                    <a:pt x="15037" y="7274"/>
                    <a:pt x="24637" y="7274"/>
                  </a:cubicBezTo>
                  <a:close/>
                  <a:moveTo>
                    <a:pt x="24637" y="0"/>
                  </a:moveTo>
                  <a:cubicBezTo>
                    <a:pt x="11021" y="0"/>
                    <a:pt x="1" y="11020"/>
                    <a:pt x="1" y="24613"/>
                  </a:cubicBezTo>
                  <a:cubicBezTo>
                    <a:pt x="1" y="38229"/>
                    <a:pt x="11021" y="49249"/>
                    <a:pt x="24637" y="49249"/>
                  </a:cubicBezTo>
                  <a:cubicBezTo>
                    <a:pt x="25102" y="49249"/>
                    <a:pt x="25568" y="49224"/>
                    <a:pt x="26009" y="49200"/>
                  </a:cubicBezTo>
                  <a:cubicBezTo>
                    <a:pt x="26107" y="49200"/>
                    <a:pt x="26179" y="49200"/>
                    <a:pt x="26277" y="49175"/>
                  </a:cubicBezTo>
                  <a:lnTo>
                    <a:pt x="26351" y="49175"/>
                  </a:lnTo>
                  <a:cubicBezTo>
                    <a:pt x="39135" y="48293"/>
                    <a:pt x="49248" y="37641"/>
                    <a:pt x="49248" y="24613"/>
                  </a:cubicBezTo>
                  <a:cubicBezTo>
                    <a:pt x="49248" y="11608"/>
                    <a:pt x="39135" y="956"/>
                    <a:pt x="26351" y="74"/>
                  </a:cubicBezTo>
                  <a:lnTo>
                    <a:pt x="26277" y="74"/>
                  </a:lnTo>
                  <a:cubicBezTo>
                    <a:pt x="26179" y="49"/>
                    <a:pt x="26107" y="49"/>
                    <a:pt x="26009" y="49"/>
                  </a:cubicBezTo>
                  <a:cubicBezTo>
                    <a:pt x="25542" y="25"/>
                    <a:pt x="25102" y="0"/>
                    <a:pt x="24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316246" y="3290996"/>
              <a:ext cx="569953" cy="1136742"/>
            </a:xfrm>
            <a:custGeom>
              <a:avLst/>
              <a:gdLst/>
              <a:ahLst/>
              <a:cxnLst/>
              <a:rect l="l" t="t" r="r" b="b"/>
              <a:pathLst>
                <a:path w="24318" h="48501" extrusionOk="0">
                  <a:moveTo>
                    <a:pt x="3623" y="0"/>
                  </a:moveTo>
                  <a:cubicBezTo>
                    <a:pt x="1662" y="0"/>
                    <a:pt x="0" y="1588"/>
                    <a:pt x="0" y="3645"/>
                  </a:cubicBezTo>
                  <a:cubicBezTo>
                    <a:pt x="0" y="5409"/>
                    <a:pt x="1274" y="6878"/>
                    <a:pt x="3011" y="7221"/>
                  </a:cubicBezTo>
                  <a:cubicBezTo>
                    <a:pt x="10995" y="8765"/>
                    <a:pt x="17045" y="15792"/>
                    <a:pt x="17045" y="24242"/>
                  </a:cubicBezTo>
                  <a:cubicBezTo>
                    <a:pt x="17045" y="32715"/>
                    <a:pt x="10995" y="39743"/>
                    <a:pt x="3011" y="41287"/>
                  </a:cubicBezTo>
                  <a:cubicBezTo>
                    <a:pt x="1274" y="41630"/>
                    <a:pt x="0" y="43099"/>
                    <a:pt x="0" y="44862"/>
                  </a:cubicBezTo>
                  <a:cubicBezTo>
                    <a:pt x="0" y="46928"/>
                    <a:pt x="1676" y="48501"/>
                    <a:pt x="3649" y="48501"/>
                  </a:cubicBezTo>
                  <a:cubicBezTo>
                    <a:pt x="3874" y="48501"/>
                    <a:pt x="4103" y="48480"/>
                    <a:pt x="4334" y="48438"/>
                  </a:cubicBezTo>
                  <a:cubicBezTo>
                    <a:pt x="15722" y="46257"/>
                    <a:pt x="24317" y="36265"/>
                    <a:pt x="24317" y="24242"/>
                  </a:cubicBezTo>
                  <a:cubicBezTo>
                    <a:pt x="24317" y="12242"/>
                    <a:pt x="15722" y="2225"/>
                    <a:pt x="4334" y="70"/>
                  </a:cubicBezTo>
                  <a:cubicBezTo>
                    <a:pt x="4094" y="23"/>
                    <a:pt x="3856" y="0"/>
                    <a:pt x="3623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78840" y="387130"/>
            <a:ext cx="8296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u="sng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Analisis Deret Waktu dan Peramalan</a:t>
            </a:r>
            <a:endParaRPr lang="id-ID" sz="4000" u="sng" dirty="0" smtClean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Interval </a:t>
            </a:r>
            <a:r>
              <a:rPr lang="en-US" dirty="0" err="1"/>
              <a:t>Kepercayaan</a:t>
            </a:r>
            <a:r>
              <a:rPr lang="en-US" dirty="0"/>
              <a:t> (Confidence Interval)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Hasil forecasting tidak bersifat pasti, melainkan disertai interval kepercayaan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Makna interval kepercayaan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 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	Dengan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tingkat kepercayaan tertentu (misalnya 95%), nilai aktual diperkirakan berada dalam 	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	rentang tersebut	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r>
              <a:rPr lang="nn-NO" sz="1400" dirty="0">
                <a:latin typeface="Fira Sans Extra Condensed SemiBold"/>
                <a:ea typeface="Fira Sans Extra Condensed SemiBold"/>
                <a:cs typeface="Fira Sans Extra Condensed SemiBold"/>
              </a:rPr>
              <a:t>Interval yang semakin lebar menunjukkan</a:t>
            </a:r>
            <a:r>
              <a:rPr lang="nn-NO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838200" lvl="1" indent="-228600">
              <a:buAutoNum type="alphaLcPeriod"/>
            </a:pP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ketidakpastian </a:t>
            </a: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prediksi semakin </a:t>
            </a: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besar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838200" lvl="1" indent="-228600">
              <a:buAutoNum type="alphaLcPeriod"/>
            </a:pP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risiko </a:t>
            </a: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kesalahan semakin meningkat.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dirty="0"/>
              <a:t>	</a:t>
            </a:r>
            <a:r>
              <a:rPr lang="id-ID" dirty="0" smtClean="0"/>
              <a:t>.</a:t>
            </a:r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270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11" y="2359911"/>
            <a:ext cx="7717500" cy="564900"/>
          </a:xfrm>
        </p:spPr>
        <p:txBody>
          <a:bodyPr/>
          <a:lstStyle/>
          <a:p>
            <a:r>
              <a:rPr lang="id-ID" dirty="0" smtClean="0"/>
              <a:t>SELESAI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125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1. Pentingnya Validasi Model Deret Waktu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Model ARIMA tidak cukup hanya “terbentuk” secara matematis.Model yang baik harus diuji kelayakannya sebelum digunakan untuk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peramalan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Validasi bertujuan untuk memastikan bahwa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:</a:t>
            </a:r>
          </a:p>
          <a:p>
            <a:pPr marL="495300" indent="-342900">
              <a:buAutoNum type="arabicPeriod"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pola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utama data telah ditangkap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model</a:t>
            </a:r>
          </a:p>
          <a:p>
            <a:pPr marL="495300" indent="-342900">
              <a:buAutoNum type="arabicPeriod"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sisa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kesalahan (residual) bersifat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acak</a:t>
            </a:r>
          </a:p>
          <a:p>
            <a:pPr marL="495300" indent="-342900">
              <a:buAutoNum type="arabicPeriod"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model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tidak mengalami underfitting atau overfitting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.</a:t>
            </a:r>
          </a:p>
          <a:p>
            <a:pPr marL="495300" indent="-342900">
              <a:buAutoNum type="arabicPeriod"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Tanpa validasi, hasil forecasting tidak dapat dipercaya secara ilmiah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8594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2. Konsep Residual dalam Model Deret Waktu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id-ID" b="1" dirty="0" smtClean="0"/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Residual didefinisikan sebagai selisih antara nilai aktual dan nilai hasil estimasi model:</a:t>
            </a: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Residual merepresentasikan informasi yang gagal dijelaskan oleh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model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Model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yang baik akan menghasilkan residual yang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495300" indent="-342900">
              <a:buAutoNum type="arabicPeriod"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berfluktuasi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di sekitar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nol</a:t>
            </a:r>
          </a:p>
          <a:p>
            <a:pPr marL="495300" indent="-342900">
              <a:buAutoNum type="arabicPeriod"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tidak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menunjukkan pola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tertentu</a:t>
            </a:r>
          </a:p>
          <a:p>
            <a:pPr marL="495300" indent="-342900">
              <a:buAutoNum type="arabicPeriod"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tidak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berkorelasi antar waktu.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25461" y="1963023"/>
            <a:ext cx="3170339" cy="671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 algn="ctr"/>
            <a:r>
              <a:rPr lang="id-ID" b="1" dirty="0">
                <a:solidFill>
                  <a:schemeClr val="tx1"/>
                </a:solidFill>
              </a:rPr>
              <a:t>E</a:t>
            </a:r>
            <a:r>
              <a:rPr lang="id-ID" b="1" baseline="-25000" dirty="0">
                <a:solidFill>
                  <a:schemeClr val="tx1"/>
                </a:solidFill>
              </a:rPr>
              <a:t>t</a:t>
            </a:r>
            <a:r>
              <a:rPr lang="id-ID" b="1" dirty="0">
                <a:solidFill>
                  <a:schemeClr val="tx1"/>
                </a:solidFill>
              </a:rPr>
              <a:t>​=X​</a:t>
            </a:r>
            <a:r>
              <a:rPr lang="id-ID" b="1" baseline="-25000" dirty="0">
                <a:solidFill>
                  <a:schemeClr val="tx1"/>
                </a:solidFill>
              </a:rPr>
              <a:t>t</a:t>
            </a:r>
            <a:r>
              <a:rPr lang="id-ID" b="1" dirty="0">
                <a:solidFill>
                  <a:schemeClr val="tx1"/>
                </a:solidFill>
              </a:rPr>
              <a:t>−X^</a:t>
            </a:r>
            <a:r>
              <a:rPr lang="id-ID" b="1" baseline="-25000" dirty="0">
                <a:solidFill>
                  <a:schemeClr val="tx1"/>
                </a:solidFill>
              </a:rPr>
              <a:t>t</a:t>
            </a:r>
            <a:endParaRPr lang="id-ID" b="1" dirty="0">
              <a:solidFill>
                <a:schemeClr val="tx1"/>
              </a:solidFill>
            </a:endParaRPr>
          </a:p>
          <a:p>
            <a:pPr marL="152400" indent="0" algn="ctr">
              <a:buNone/>
            </a:pPr>
            <a:endParaRPr lang="id-ID" sz="1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2567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3. Diagnostik Residual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3.1 Pemeriksaan Visual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Residual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Dilakukan melalui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Plot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residual terhadap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waktu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Histogram residual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Q–Q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Plot residual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Tujuan : 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memastikan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tidak ada tren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tersisa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memastikan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sebaran residual relatif simetris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84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3.2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Autokorelasi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Residual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Residual yang baik harus bersifat white noise, artinya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--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Wingdings" panose="05000000000000000000" pitchFamily="2" charset="2"/>
              </a:rPr>
              <a:t>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tidak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memiliki autokorelasi signifikan pada lag mana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pun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Pemeriksaan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dilakukan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melalui :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Plot ACF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residual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Jika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masih terdapat autokorelasi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maka model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belum optimal.</a:t>
            </a:r>
          </a:p>
        </p:txBody>
      </p:sp>
    </p:spTree>
    <p:extLst>
      <p:ext uri="{BB962C8B-B14F-4D97-AF65-F5344CB8AC3E}">
        <p14:creationId xmlns:p14="http://schemas.microsoft.com/office/powerpoint/2010/main" val="410686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3.3 Uji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Ljung–Box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Uji formal untuk memastikan residual bebas autokorelasi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Hipotesis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H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₀ : </a:t>
            </a:r>
            <a:r>
              <a:rPr lang="nn-NO" sz="1400" dirty="0">
                <a:latin typeface="Fira Sans Extra Condensed SemiBold"/>
                <a:ea typeface="Fira Sans Extra Condensed SemiBold"/>
                <a:cs typeface="Fira Sans Extra Condensed SemiBold"/>
              </a:rPr>
              <a:t>Residual tidak berkorelasi (white noise</a:t>
            </a:r>
            <a:r>
              <a:rPr lang="nn-NO" sz="1400" dirty="0">
                <a:latin typeface="Fira Sans Extra Condensed SemiBold"/>
                <a:ea typeface="Fira Sans Extra Condensed SemiBold"/>
                <a:cs typeface="Fira Sans Extra Condensed SemiBold"/>
              </a:rPr>
              <a:t>)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H₁: Residual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berkorelasi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Kriteria keputusan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p-value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&gt; 0.05 → model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layak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p-value ≤ 0.05 → model perlu diperbaiki</a:t>
            </a:r>
          </a:p>
          <a:p>
            <a:pPr marL="1524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00172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4. Evaluasi Akurasi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Digunakan untuk membandingkan beberapa model kandidat</a:t>
            </a:r>
            <a:r>
              <a:rPr lang="id-ID" dirty="0" smtClean="0"/>
              <a:t>.</a:t>
            </a:r>
          </a:p>
          <a:p>
            <a:endParaRPr lang="id-ID" dirty="0"/>
          </a:p>
          <a:p>
            <a:pPr marL="152400" indent="0">
              <a:buNone/>
            </a:pPr>
            <a:r>
              <a:rPr lang="es-ES" dirty="0"/>
              <a:t>4.1 Mean </a:t>
            </a:r>
            <a:r>
              <a:rPr lang="es-ES" dirty="0" err="1"/>
              <a:t>Absolute</a:t>
            </a:r>
            <a:r>
              <a:rPr lang="es-ES" dirty="0"/>
              <a:t> Error (MAE</a:t>
            </a:r>
            <a:r>
              <a:rPr lang="es-ES" dirty="0" smtClean="0"/>
              <a:t>)</a:t>
            </a: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r>
              <a:rPr lang="id-ID" dirty="0" smtClean="0"/>
              <a:t>   </a:t>
            </a:r>
          </a:p>
          <a:p>
            <a:pPr marL="152400" indent="0">
              <a:buNone/>
            </a:pPr>
            <a:r>
              <a:rPr lang="id-ID" dirty="0"/>
              <a:t> </a:t>
            </a:r>
            <a:r>
              <a:rPr lang="id-ID" dirty="0" smtClean="0"/>
              <a:t>   - Menunjukkan </a:t>
            </a:r>
            <a:r>
              <a:rPr lang="id-ID" dirty="0"/>
              <a:t>rata-rata kesalahan absolut</a:t>
            </a:r>
            <a:r>
              <a:rPr lang="id-ID" dirty="0" smtClean="0"/>
              <a:t>.</a:t>
            </a:r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r>
              <a:rPr lang="en-US" dirty="0"/>
              <a:t>4.2 Root Mean Squared Error (RMSE</a:t>
            </a:r>
            <a:r>
              <a:rPr lang="en-US" dirty="0" smtClean="0"/>
              <a:t>)</a:t>
            </a: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r>
              <a:rPr lang="id-ID" dirty="0"/>
              <a:t>     </a:t>
            </a:r>
            <a:r>
              <a:rPr lang="id-ID" dirty="0" smtClean="0"/>
              <a:t>- Lebih sennsitif pada kesalahan besar</a:t>
            </a:r>
          </a:p>
          <a:p>
            <a:pPr marL="152400" indent="0">
              <a:buNone/>
            </a:pP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1107347" y="2114026"/>
            <a:ext cx="2860646" cy="52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</a:rPr>
              <a:t>MAE = </a:t>
            </a:r>
            <a:r>
              <a:rPr lang="id-ID" dirty="0" smtClean="0">
                <a:solidFill>
                  <a:schemeClr val="tx1"/>
                </a:solidFill>
                <a:latin typeface="Cambria" panose="02040503050406030204" pitchFamily="18" charset="0"/>
              </a:rPr>
              <a:t>1/n  ∑|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</a:rPr>
              <a:t>Xt-  Ẋt </a:t>
            </a:r>
            <a:r>
              <a:rPr lang="id-ID" dirty="0" smtClean="0">
                <a:solidFill>
                  <a:schemeClr val="tx1"/>
                </a:solidFill>
                <a:latin typeface="Cambria" panose="02040503050406030204" pitchFamily="18" charset="0"/>
              </a:rPr>
              <a:t>|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91237" y="3645399"/>
            <a:ext cx="3640822" cy="52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RSME  = √1/(n ∑(</a:t>
            </a:r>
            <a:r>
              <a:rPr lang="fr-FR" dirty="0" err="1" smtClean="0">
                <a:solidFill>
                  <a:schemeClr val="tx1"/>
                </a:solidFill>
              </a:rPr>
              <a:t>Xt</a:t>
            </a:r>
            <a:r>
              <a:rPr lang="fr-FR" dirty="0" smtClean="0">
                <a:solidFill>
                  <a:schemeClr val="tx1"/>
                </a:solidFill>
              </a:rPr>
              <a:t>   - X ^t</a:t>
            </a:r>
            <a:r>
              <a:rPr lang="fr-FR" dirty="0">
                <a:solidFill>
                  <a:schemeClr val="tx1"/>
                </a:solidFill>
              </a:rPr>
              <a:t> )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2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7758" y="1925456"/>
            <a:ext cx="3674217" cy="574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 indent="0" algn="ctr">
              <a:buNone/>
            </a:pP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M APE = (100 )/(n ) </a:t>
            </a:r>
            <a:r>
              <a:rPr lang="fr-FR" dirty="0" smtClean="0">
                <a:solidFill>
                  <a:schemeClr val="tx1"/>
                </a:solidFill>
                <a:latin typeface="Cambria" panose="02040503050406030204" pitchFamily="18" charset="0"/>
              </a:rPr>
              <a:t>∑| 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fr-FR" dirty="0" err="1">
                <a:solidFill>
                  <a:schemeClr val="tx1"/>
                </a:solidFill>
                <a:latin typeface="Cambria" panose="02040503050406030204" pitchFamily="18" charset="0"/>
              </a:rPr>
              <a:t>Xt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- </a:t>
            </a:r>
            <a:r>
              <a:rPr lang="fr-FR" dirty="0" err="1">
                <a:solidFill>
                  <a:schemeClr val="tx1"/>
                </a:solidFill>
                <a:latin typeface="Cambria" panose="02040503050406030204" pitchFamily="18" charset="0"/>
              </a:rPr>
              <a:t>X^t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)/</a:t>
            </a:r>
            <a:r>
              <a:rPr lang="fr-FR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Xt</a:t>
            </a:r>
            <a:r>
              <a:rPr lang="fr-FR" dirty="0" smtClean="0">
                <a:solidFill>
                  <a:schemeClr val="tx1"/>
                </a:solidFill>
                <a:latin typeface="Cambria" panose="02040503050406030204" pitchFamily="18" charset="0"/>
              </a:rPr>
              <a:t>  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| 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6129" y="4022370"/>
            <a:ext cx="6929095" cy="499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Model </a:t>
            </a:r>
            <a:r>
              <a:rPr lang="fr-FR" dirty="0" err="1">
                <a:solidFill>
                  <a:schemeClr val="tx1"/>
                </a:solidFill>
                <a:latin typeface="Cambria" panose="02040503050406030204" pitchFamily="18" charset="0"/>
              </a:rPr>
              <a:t>terbaik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ambria" panose="02040503050406030204" pitchFamily="18" charset="0"/>
              </a:rPr>
              <a:t>adalah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 yang </a:t>
            </a:r>
            <a:r>
              <a:rPr lang="fr-FR" dirty="0" err="1">
                <a:solidFill>
                  <a:schemeClr val="tx1"/>
                </a:solidFill>
                <a:latin typeface="Cambria" panose="02040503050406030204" pitchFamily="18" charset="0"/>
              </a:rPr>
              <a:t>memiliki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ambria" panose="02040503050406030204" pitchFamily="18" charset="0"/>
              </a:rPr>
              <a:t>nilai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ambria" panose="02040503050406030204" pitchFamily="18" charset="0"/>
              </a:rPr>
              <a:t>error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ambria" panose="02040503050406030204" pitchFamily="18" charset="0"/>
              </a:rPr>
              <a:t>paling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ambria" panose="02040503050406030204" pitchFamily="18" charset="0"/>
              </a:rPr>
              <a:t>kecil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597" y="1483655"/>
            <a:ext cx="428194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4.3 Mean Absolute Percentage Error (MAPE</a:t>
            </a:r>
            <a:r>
              <a:rPr lang="id-ID" dirty="0" smtClean="0"/>
              <a:t>)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id-ID" dirty="0"/>
              <a:t>Menunjukkan kesalahan dalam bentuk persentase</a:t>
            </a:r>
            <a:r>
              <a:rPr lang="id-ID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5043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5. Konsep Peramalan (Forecasting)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Forecasting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adalah proses memprediksi nilai masa depan berdasarkan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pola historis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struktur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model yang telah tervalidasi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381000" indent="-228600">
              <a:buAutoNum type="alphaLcPeriod"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381000" indent="-228600">
              <a:buAutoNum type="alphaLcPeriod"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t-IT" sz="1400" dirty="0">
                <a:latin typeface="Fira Sans Extra Condensed SemiBold"/>
                <a:ea typeface="Fira Sans Extra Condensed SemiBold"/>
                <a:cs typeface="Fira Sans Extra Condensed SemiBold"/>
              </a:rPr>
              <a:t>Model ARIMA paling sesuai untuk</a:t>
            </a:r>
            <a:r>
              <a:rPr lang="it-IT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381000" indent="-228600">
              <a:buAutoNum type="alphaLcPeriod"/>
            </a:pP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peramalan </a:t>
            </a: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jangka </a:t>
            </a: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pendek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381000" indent="-228600">
              <a:buAutoNum type="alphaLcPeriod"/>
            </a:pP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peramalan </a:t>
            </a: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jangka menengah</a:t>
            </a: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381000" indent="-228600">
              <a:buAutoNum type="alphaLcPeriod"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381000" indent="-228600">
              <a:buAutoNum type="alphaLcPeriod"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Penggunaan ARIMA untuk jangka panjang harus dilakukan dengan kehati-hatian.</a:t>
            </a:r>
          </a:p>
        </p:txBody>
      </p:sp>
    </p:spTree>
    <p:extLst>
      <p:ext uri="{BB962C8B-B14F-4D97-AF65-F5344CB8AC3E}">
        <p14:creationId xmlns:p14="http://schemas.microsoft.com/office/powerpoint/2010/main" val="4075084420"/>
      </p:ext>
    </p:extLst>
  </p:cSld>
  <p:clrMapOvr>
    <a:masterClrMapping/>
  </p:clrMapOvr>
</p:sld>
</file>

<file path=ppt/theme/theme1.xml><?xml version="1.0" encoding="utf-8"?>
<a:theme xmlns:a="http://schemas.openxmlformats.org/drawingml/2006/main" name="Demand Generation Infographics by Slidesgo">
  <a:themeElements>
    <a:clrScheme name="Simple Light">
      <a:dk1>
        <a:srgbClr val="000000"/>
      </a:dk1>
      <a:lt1>
        <a:srgbClr val="839788"/>
      </a:lt1>
      <a:dk2>
        <a:srgbClr val="B4A7D6"/>
      </a:dk2>
      <a:lt2>
        <a:srgbClr val="BAA898"/>
      </a:lt2>
      <a:accent1>
        <a:srgbClr val="A6808C"/>
      </a:accent1>
      <a:accent2>
        <a:srgbClr val="9BABB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839788"/>
    </a:lt1>
    <a:dk2>
      <a:srgbClr val="B4A7D6"/>
    </a:dk2>
    <a:lt2>
      <a:srgbClr val="BAA898"/>
    </a:lt2>
    <a:accent1>
      <a:srgbClr val="A6808C"/>
    </a:accent1>
    <a:accent2>
      <a:srgbClr val="9BABB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000000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431</Words>
  <Application>Microsoft Office PowerPoint</Application>
  <PresentationFormat>On-screen Show (16:9)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Fira Sans Extra Condensed SemiBold</vt:lpstr>
      <vt:lpstr>Roboto</vt:lpstr>
      <vt:lpstr>Fira Sans Extra Condensed</vt:lpstr>
      <vt:lpstr>Cambria</vt:lpstr>
      <vt:lpstr>Arial</vt:lpstr>
      <vt:lpstr>Wingdings</vt:lpstr>
      <vt:lpstr>Demand Generation Infographics by Slidesgo</vt:lpstr>
      <vt:lpstr>Validasi Model Deret Waktu dan Peramalan (Forecasting)</vt:lpstr>
      <vt:lpstr>1. Pentingnya Validasi Model Deret Waktu</vt:lpstr>
      <vt:lpstr>2. Konsep Residual dalam Model Deret Waktu</vt:lpstr>
      <vt:lpstr>3. Diagnostik Residual</vt:lpstr>
      <vt:lpstr>PowerPoint Presentation</vt:lpstr>
      <vt:lpstr>PowerPoint Presentation</vt:lpstr>
      <vt:lpstr>4. Evaluasi Akurasi Model</vt:lpstr>
      <vt:lpstr>PowerPoint Presentation</vt:lpstr>
      <vt:lpstr>5. Konsep Peramalan (Forecasting)</vt:lpstr>
      <vt:lpstr>6. Interval Kepercayaan (Confidence Interval)</vt:lpstr>
      <vt:lpstr>SELESAI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Deret Waktu</dc:title>
  <dc:creator>DARMAJAYA</dc:creator>
  <cp:lastModifiedBy>Windows User</cp:lastModifiedBy>
  <cp:revision>41</cp:revision>
  <dcterms:modified xsi:type="dcterms:W3CDTF">2025-12-28T07:51:12Z</dcterms:modified>
</cp:coreProperties>
</file>