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36" r:id="rId3"/>
    <p:sldId id="328" r:id="rId4"/>
    <p:sldId id="329" r:id="rId5"/>
    <p:sldId id="337" r:id="rId6"/>
    <p:sldId id="338" r:id="rId7"/>
    <p:sldId id="339" r:id="rId8"/>
    <p:sldId id="340" r:id="rId9"/>
    <p:sldId id="320" r:id="rId10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Fira Sans Extra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221044" y="1877442"/>
            <a:ext cx="4755176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3200" dirty="0"/>
              <a:t>Perbandingan Model Deret Waktu: ARIMA/SARIMA vs Machine Learning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316727" y="3929886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  <a:endParaRPr lang="id-ID" sz="4000" u="sng" dirty="0" smtClean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Dua Pendekatan dalam Peramalan Deret Waktu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1.1 Pendekatan Statistik Klasik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     Contoh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ARMA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ARIMA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SARIMA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Ciri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utama: </a:t>
            </a:r>
          </a:p>
          <a:p>
            <a:pPr marL="495300" indent="-342900">
              <a:buFont typeface="+mj-lt"/>
              <a:buAutoNum type="alphaLcPeriod"/>
            </a:pPr>
            <a:r>
              <a:rPr lang="sv-SE" sz="1400" dirty="0">
                <a:latin typeface="Fira Sans Extra Condensed SemiBold"/>
                <a:ea typeface="Fira Sans Extra Condensed SemiBold"/>
                <a:cs typeface="Fira Sans Extra Condensed SemiBold"/>
              </a:rPr>
              <a:t>Berbasis asumsi statistik (stasioneritas, linearitas</a:t>
            </a:r>
            <a:r>
              <a:rPr lang="sv-SE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).</a:t>
            </a: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495300" indent="-342900">
              <a:buFont typeface="+mj-lt"/>
              <a:buAutoNum type="alphaLcPeriod"/>
            </a:pPr>
            <a:r>
              <a:rPr lang="sv-SE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Model </a:t>
            </a:r>
            <a:r>
              <a:rPr lang="sv-SE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relatif sederhana dan mudah diinterpretasikan</a:t>
            </a:r>
            <a:r>
              <a:rPr lang="sv-SE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495300" indent="-342900">
              <a:buFont typeface="+mj-lt"/>
              <a:buAutoNum type="alphaLcPeriod"/>
            </a:pPr>
            <a:r>
              <a:rPr lang="sv-SE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Cocok </a:t>
            </a:r>
            <a:r>
              <a:rPr lang="sv-SE" sz="1400" dirty="0">
                <a:latin typeface="Fira Sans Extra Condensed SemiBold"/>
                <a:ea typeface="Fira Sans Extra Condensed SemiBold"/>
                <a:cs typeface="Fira Sans Extra Condensed SemiBold"/>
              </a:rPr>
              <a:t>untuk data kecil dan pola yang jelas.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5872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1.2 Pendekatan Machine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Learning</a:t>
            </a:r>
          </a:p>
          <a:p>
            <a:pPr marL="152400" indent="0">
              <a:buNone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    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Contoh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</a:t>
            </a:r>
            <a:r>
              <a:rPr lang="en-US" sz="1400" dirty="0">
                <a:latin typeface="Fira Sans Extra Condensed SemiBold"/>
                <a:ea typeface="Fira Sans Extra Condensed SemiBold"/>
                <a:cs typeface="Fira Sans Extra Condensed SemiBold"/>
              </a:rPr>
              <a:t>Linear Regression (lag-based</a:t>
            </a:r>
            <a:r>
              <a:rPr lang="en-US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)</a:t>
            </a: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</a:t>
            </a:r>
            <a:r>
              <a:rPr lang="en-US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Random Forest</a:t>
            </a: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</a:t>
            </a:r>
            <a:r>
              <a:rPr lang="en-US" sz="1400" dirty="0" err="1" smtClean="0">
                <a:latin typeface="Fira Sans Extra Condensed SemiBold"/>
                <a:ea typeface="Fira Sans Extra Condensed SemiBold"/>
                <a:cs typeface="Fira Sans Extra Condensed SemiBold"/>
              </a:rPr>
              <a:t>XGBoost</a:t>
            </a: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</a:t>
            </a:r>
            <a:r>
              <a:rPr lang="en-US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Support </a:t>
            </a:r>
            <a:r>
              <a:rPr lang="en-US" sz="1400" dirty="0">
                <a:latin typeface="Fira Sans Extra Condensed SemiBold"/>
                <a:ea typeface="Fira Sans Extra Condensed SemiBold"/>
                <a:cs typeface="Fira Sans Extra Condensed SemiBold"/>
              </a:rPr>
              <a:t>Vector </a:t>
            </a:r>
            <a:r>
              <a:rPr lang="en-US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Regression</a:t>
            </a: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- </a:t>
            </a:r>
            <a:r>
              <a:rPr lang="en-US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LSTM </a:t>
            </a:r>
            <a:r>
              <a:rPr lang="en-US" sz="1400" dirty="0">
                <a:latin typeface="Fira Sans Extra Condensed SemiBold"/>
                <a:ea typeface="Fira Sans Extra Condensed SemiBold"/>
                <a:cs typeface="Fira Sans Extra Condensed SemiBold"/>
              </a:rPr>
              <a:t>(Deep Learning)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Ciri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utama: </a:t>
            </a:r>
          </a:p>
          <a:p>
            <a:pPr marL="495300" indent="-3429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Tidak memerlukan asumsi stasioneritas yang ketat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495300" indent="-342900">
              <a:buFont typeface="+mj-lt"/>
              <a:buAutoNum type="alphaL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Mampu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menangkap hubungan nonlinier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495300" indent="-342900">
              <a:buFont typeface="+mj-lt"/>
              <a:buAutoNum type="alphaL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Cocok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untuk data besar dan kompleks.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5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539500"/>
            <a:ext cx="8262995" cy="564900"/>
          </a:xfrm>
        </p:spPr>
        <p:txBody>
          <a:bodyPr/>
          <a:lstStyle/>
          <a:p>
            <a:r>
              <a:rPr lang="id-ID" dirty="0"/>
              <a:t>2. Perbedaan Konseptual ARIMA vs Machine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76951"/>
              </p:ext>
            </p:extLst>
          </p:nvPr>
        </p:nvGraphicFramePr>
        <p:xfrm>
          <a:off x="878048" y="1305639"/>
          <a:ext cx="6286149" cy="22250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95383">
                  <a:extLst>
                    <a:ext uri="{9D8B030D-6E8A-4147-A177-3AD203B41FA5}">
                      <a16:colId xmlns:a16="http://schemas.microsoft.com/office/drawing/2014/main" val="1951179530"/>
                    </a:ext>
                  </a:extLst>
                </a:gridCol>
                <a:gridCol w="2095383">
                  <a:extLst>
                    <a:ext uri="{9D8B030D-6E8A-4147-A177-3AD203B41FA5}">
                      <a16:colId xmlns:a16="http://schemas.microsoft.com/office/drawing/2014/main" val="867414758"/>
                    </a:ext>
                  </a:extLst>
                </a:gridCol>
                <a:gridCol w="2095383">
                  <a:extLst>
                    <a:ext uri="{9D8B030D-6E8A-4147-A177-3AD203B41FA5}">
                      <a16:colId xmlns:a16="http://schemas.microsoft.com/office/drawing/2014/main" val="419627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Aspek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ARIMA / SARIMA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Machine 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11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Asumsi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Kuat (stasioneritas)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Lebih fleksibel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21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Hubungan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Linear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Non</a:t>
                      </a:r>
                      <a:r>
                        <a:rPr lang="id-ID" baseline="0" dirty="0" smtClean="0"/>
                        <a:t> - Liniear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Interpretasi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Mudah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Relatif Sulit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Data minimum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Relatif sedikit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Umumnya lebih banyak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19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Fokus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Pola</a:t>
                      </a:r>
                      <a:r>
                        <a:rPr lang="id-ID" baseline="0" dirty="0" smtClean="0"/>
                        <a:t> waktu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Pola waktu + fitur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4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2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4" y="539500"/>
            <a:ext cx="8217415" cy="56490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Supervised Learning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Dalam machine learning, deret waktu diubah menjadi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 </a:t>
            </a:r>
          </a:p>
          <a:p>
            <a:pPr>
              <a:buFontTx/>
              <a:buChar char="-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Fitur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(X) → nilai masa lalu (lag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)</a:t>
            </a:r>
          </a:p>
          <a:p>
            <a:pPr>
              <a:buFontTx/>
              <a:buChar char="-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Target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(y) → nilai masa depan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Contoh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 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Xt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=[Xt-1​ ,  Xt – 2, ​ Xt – 3], y = Xt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​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Pendekatan ini disebut lag-based forecasting.</a:t>
            </a:r>
          </a:p>
        </p:txBody>
      </p:sp>
    </p:spTree>
    <p:extLst>
      <p:ext uri="{BB962C8B-B14F-4D97-AF65-F5344CB8AC3E}">
        <p14:creationId xmlns:p14="http://schemas.microsoft.com/office/powerpoint/2010/main" val="19490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Feature Engineering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Fitur umum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Lag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(Xt-1​ ,  Xt – 2,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...)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Rolling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mean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Rolling standard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deviation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Indikator musiman (bulan, kuartal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)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Kualitas fitur sangat menentukan performa model ML.</a:t>
            </a:r>
          </a:p>
        </p:txBody>
      </p:sp>
    </p:spTree>
    <p:extLst>
      <p:ext uri="{BB962C8B-B14F-4D97-AF65-F5344CB8AC3E}">
        <p14:creationId xmlns:p14="http://schemas.microsoft.com/office/powerpoint/2010/main" val="256833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Evaluasi Model Peramalan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Metrik evaluasi yang digunakan sama untuk ARIMA dan ML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MAE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RMSE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MAPE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Metrik evaluasi yang digunakan sama untuk ARIMA dan ML</a:t>
            </a:r>
            <a:r>
              <a:rPr lang="id-ID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4614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Kapan Menggunakan ARIMA dan Kapan ML?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Gunakan ARIMA/SARIMA jika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Data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relatif sedikit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,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Pola linear dan jelas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,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Interpretasi model penting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381000" indent="-228600"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Gunakan Machine Learning jika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Data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besar dan kompleks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,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Data besar dan kompleks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,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Akurasi lebih diprioritaskan daripada interpretasi.</a:t>
            </a:r>
          </a:p>
        </p:txBody>
      </p:sp>
    </p:spTree>
    <p:extLst>
      <p:ext uri="{BB962C8B-B14F-4D97-AF65-F5344CB8AC3E}">
        <p14:creationId xmlns:p14="http://schemas.microsoft.com/office/powerpoint/2010/main" val="312558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11" y="2359911"/>
            <a:ext cx="7717500" cy="564900"/>
          </a:xfrm>
        </p:spPr>
        <p:txBody>
          <a:bodyPr/>
          <a:lstStyle/>
          <a:p>
            <a:r>
              <a:rPr lang="id-ID" dirty="0" smtClean="0"/>
              <a:t>SELESAI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1250419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241</Words>
  <Application>Microsoft Office PowerPoint</Application>
  <PresentationFormat>On-screen Show (16:9)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Fira Sans Extra Condensed SemiBold</vt:lpstr>
      <vt:lpstr>Roboto</vt:lpstr>
      <vt:lpstr>Fira Sans Extra Condensed</vt:lpstr>
      <vt:lpstr>Arial</vt:lpstr>
      <vt:lpstr>Demand Generation Infographics by Slidesgo</vt:lpstr>
      <vt:lpstr>Perbandingan Model Deret Waktu: ARIMA/SARIMA vs Machine Learning</vt:lpstr>
      <vt:lpstr>1. Dua Pendekatan dalam Peramalan Deret Waktu</vt:lpstr>
      <vt:lpstr>PowerPoint Presentation</vt:lpstr>
      <vt:lpstr>2. Perbedaan Konseptual ARIMA vs Machine Learning</vt:lpstr>
      <vt:lpstr>3. Deret Waktu sebagai Masalah Supervised Learning</vt:lpstr>
      <vt:lpstr>4. Feature Engineering pada Deret Waktu</vt:lpstr>
      <vt:lpstr>5. Evaluasi Model Peramalan</vt:lpstr>
      <vt:lpstr>6. Kapan Menggunakan ARIMA dan Kapan ML?</vt:lpstr>
      <vt:lpstr>SELESAI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48</cp:revision>
  <dcterms:modified xsi:type="dcterms:W3CDTF">2025-12-28T09:49:05Z</dcterms:modified>
</cp:coreProperties>
</file>