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tags/tag2.xml" ContentType="application/vnd.openxmlformats-officedocument.presentationml.tags+xml"/>
  <Override PartName="/ppt/tags/tag3.xml" ContentType="application/vnd.openxmlformats-officedocument.presentationml.tags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95" r:id="rId2"/>
    <p:sldId id="305" r:id="rId3"/>
    <p:sldId id="405" r:id="rId4"/>
    <p:sldId id="406" r:id="rId5"/>
    <p:sldId id="407" r:id="rId6"/>
    <p:sldId id="408" r:id="rId7"/>
    <p:sldId id="391" r:id="rId8"/>
  </p:sldIdLst>
  <p:sldSz cx="9144000" cy="6858000" type="screen4x3"/>
  <p:notesSz cx="7315200" cy="9601200"/>
  <p:custDataLst>
    <p:tags r:id="rId11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windows-1252"/>
  <p:clrMru>
    <a:srgbClr val="B8B082"/>
    <a:srgbClr val="990000"/>
    <a:srgbClr val="FF00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230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7064" tIns="48532" rIns="97064" bIns="48532" numCol="1" anchor="t" anchorCtr="0" compatLnSpc="1">
            <a:prstTxWarp prst="textNoShape">
              <a:avLst/>
            </a:prstTxWarp>
          </a:bodyPr>
          <a:lstStyle>
            <a:lvl1pPr defTabSz="969963">
              <a:defRPr sz="1300">
                <a:latin typeface="Calibri" pitchFamily="34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 bwMode="auto">
          <a:xfrm>
            <a:off x="4143375" y="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7064" tIns="48532" rIns="97064" bIns="48532" numCol="1" anchor="t" anchorCtr="0" compatLnSpc="1">
            <a:prstTxWarp prst="textNoShape">
              <a:avLst/>
            </a:prstTxWarp>
          </a:bodyPr>
          <a:lstStyle>
            <a:lvl1pPr algn="r" defTabSz="969963">
              <a:defRPr sz="1300">
                <a:latin typeface="Calibri" pitchFamily="34" charset="0"/>
              </a:defRPr>
            </a:lvl1pPr>
          </a:lstStyle>
          <a:p>
            <a:pPr>
              <a:defRPr/>
            </a:pPr>
            <a:fld id="{E609F934-D067-47B7-B48A-7663D59606E7}" type="datetimeFigureOut">
              <a:rPr lang="en-US"/>
              <a:pPr>
                <a:defRPr/>
              </a:pPr>
              <a:t>2/9/2016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 bwMode="auto">
          <a:xfrm>
            <a:off x="0" y="911860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7064" tIns="48532" rIns="97064" bIns="48532" numCol="1" anchor="b" anchorCtr="0" compatLnSpc="1">
            <a:prstTxWarp prst="textNoShape">
              <a:avLst/>
            </a:prstTxWarp>
          </a:bodyPr>
          <a:lstStyle>
            <a:lvl1pPr defTabSz="969963">
              <a:defRPr sz="1300">
                <a:latin typeface="Calibri" pitchFamily="34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 bwMode="auto">
          <a:xfrm>
            <a:off x="4143375" y="911860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7064" tIns="48532" rIns="97064" bIns="48532" numCol="1" anchor="b" anchorCtr="0" compatLnSpc="1">
            <a:prstTxWarp prst="textNoShape">
              <a:avLst/>
            </a:prstTxWarp>
          </a:bodyPr>
          <a:lstStyle>
            <a:lvl1pPr algn="r" defTabSz="969963">
              <a:defRPr sz="1300">
                <a:latin typeface="Calibri" pitchFamily="34" charset="0"/>
              </a:defRPr>
            </a:lvl1pPr>
          </a:lstStyle>
          <a:p>
            <a:pPr>
              <a:defRPr/>
            </a:pPr>
            <a:fld id="{A94A8440-30BC-43CB-AFB2-AF9C3659C1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7064" tIns="48532" rIns="97064" bIns="48532" numCol="1" anchor="t" anchorCtr="0" compatLnSpc="1">
            <a:prstTxWarp prst="textNoShape">
              <a:avLst/>
            </a:prstTxWarp>
          </a:bodyPr>
          <a:lstStyle>
            <a:lvl1pPr defTabSz="969963">
              <a:defRPr sz="1300">
                <a:latin typeface="Calibri" pitchFamily="34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 bwMode="auto">
          <a:xfrm>
            <a:off x="4143375" y="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7064" tIns="48532" rIns="97064" bIns="48532" numCol="1" anchor="t" anchorCtr="0" compatLnSpc="1">
            <a:prstTxWarp prst="textNoShape">
              <a:avLst/>
            </a:prstTxWarp>
          </a:bodyPr>
          <a:lstStyle>
            <a:lvl1pPr algn="r" defTabSz="969963">
              <a:defRPr sz="1300">
                <a:latin typeface="Calibri" pitchFamily="34" charset="0"/>
              </a:defRPr>
            </a:lvl1pPr>
          </a:lstStyle>
          <a:p>
            <a:pPr>
              <a:defRPr/>
            </a:pPr>
            <a:fld id="{175BEF6C-7ABB-4AB2-ABDD-E6E29510A87A}" type="datetimeFigureOut">
              <a:rPr lang="en-US"/>
              <a:pPr>
                <a:defRPr/>
              </a:pPr>
              <a:t>2/9/2016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8888" y="720725"/>
            <a:ext cx="4799012" cy="3598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7064" tIns="48532" rIns="97064" bIns="4853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 bwMode="auto">
          <a:xfrm>
            <a:off x="0" y="911860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7064" tIns="48532" rIns="97064" bIns="48532" numCol="1" anchor="b" anchorCtr="0" compatLnSpc="1">
            <a:prstTxWarp prst="textNoShape">
              <a:avLst/>
            </a:prstTxWarp>
          </a:bodyPr>
          <a:lstStyle>
            <a:lvl1pPr defTabSz="969963">
              <a:defRPr sz="1300">
                <a:latin typeface="Calibri" pitchFamily="34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 bwMode="auto">
          <a:xfrm>
            <a:off x="4143375" y="911860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7064" tIns="48532" rIns="97064" bIns="48532" numCol="1" anchor="b" anchorCtr="0" compatLnSpc="1">
            <a:prstTxWarp prst="textNoShape">
              <a:avLst/>
            </a:prstTxWarp>
          </a:bodyPr>
          <a:lstStyle>
            <a:lvl1pPr algn="r" defTabSz="969963">
              <a:defRPr sz="1300">
                <a:latin typeface="Calibri" pitchFamily="34" charset="0"/>
              </a:defRPr>
            </a:lvl1pPr>
          </a:lstStyle>
          <a:p>
            <a:pPr>
              <a:defRPr/>
            </a:pPr>
            <a:fld id="{60EF0BE6-05C2-4AB3-88A9-926AAA0BB69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id-ID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A62C6D-0EB4-476F-B429-46FFB7D62C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54200D-C2ED-431F-93C1-F649835D17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92C7D8-4FA3-43EB-ABED-6D887BEB5C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3BA897-C322-4475-8A30-8BDF859441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ED82A9-E1F8-41E5-AA36-6D4CECD90BF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DC7007-CE93-410D-AA6D-E4EEF9D8E5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D5A023-A869-4C6D-B90C-10B1BC4537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D20970-1EA3-4A00-9928-5AB8D155C0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322FA6-CB49-4F78-BF3F-66AE6A1281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7B437F-7890-42E9-9F27-673AC50AB6A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651EB9-BF68-4963-ADA4-0D909C543B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DF63CAF-20C7-4343-92B1-8C6A477F01E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fade thruBlk="1"/>
  </p:transition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4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 txBox="1">
            <a:spLocks/>
          </p:cNvSpPr>
          <p:nvPr/>
        </p:nvSpPr>
        <p:spPr>
          <a:xfrm>
            <a:off x="285720" y="2819400"/>
            <a:ext cx="8572560" cy="1752600"/>
          </a:xfrm>
          <a:prstGeom prst="rect">
            <a:avLst/>
          </a:prstGeom>
        </p:spPr>
        <p:txBody>
          <a:bodyPr>
            <a:noAutofit/>
          </a:bodyPr>
          <a:lstStyle/>
          <a:p>
            <a:pPr marL="342900" marR="0" lvl="0" indent="-34290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0" lang="en-US" sz="3600" b="1" i="0" u="none" strike="noStrike" kern="1200" normalizeH="0" baseline="0" noProof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uLnTx/>
                <a:uFillTx/>
                <a:latin typeface="Arial" pitchFamily="34" charset="0"/>
                <a:cs typeface="Arial" pitchFamily="34" charset="0"/>
              </a:rPr>
              <a:t>TATA KELOLA </a:t>
            </a:r>
          </a:p>
          <a:p>
            <a:pPr marL="342900" marR="0" lvl="0" indent="-34290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0" lang="en-US" sz="3600" b="1" i="0" u="none" strike="noStrike" kern="1200" normalizeH="0" baseline="0" noProof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uLnTx/>
                <a:uFillTx/>
                <a:latin typeface="Arial" pitchFamily="34" charset="0"/>
                <a:cs typeface="Arial" pitchFamily="34" charset="0"/>
              </a:rPr>
              <a:t>SISTEM &amp; TEKNOLOGI INFORMASI</a:t>
            </a:r>
            <a:endParaRPr kumimoji="0" lang="en-US" sz="36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marL="342900" marR="0" lvl="0" indent="-34290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endParaRPr kumimoji="0" lang="en-US" sz="3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marL="342900" marR="0" lvl="0" indent="-34290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0" lang="en-US" sz="3600" b="1" i="0" u="none" strike="noStrike" kern="1200" normalizeH="0" baseline="0" noProof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uLnTx/>
                <a:uFillTx/>
                <a:latin typeface="Arial" pitchFamily="34" charset="0"/>
                <a:cs typeface="Arial" pitchFamily="34" charset="0"/>
              </a:rPr>
              <a:t>PERTEMUAN 14</a:t>
            </a:r>
            <a:endParaRPr kumimoji="0" lang="en-US" sz="3600" b="1" i="0" u="none" strike="noStrike" kern="1200" normalizeH="0" baseline="0" noProof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2" descr="OK-LOG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429520" y="214290"/>
            <a:ext cx="1409683" cy="14096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7"/>
          <p:cNvSpPr txBox="1">
            <a:spLocks noGrp="1"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F610A7F7-7C04-4765-A1E5-48FA9576D75E}" type="slidenum">
              <a:rPr lang="en-US"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2</a:t>
            </a:fld>
            <a:endParaRPr lang="en-US" sz="1200">
              <a:solidFill>
                <a:schemeClr val="tx1">
                  <a:tint val="75000"/>
                </a:schemeClr>
              </a:solidFill>
              <a:latin typeface="+mn-lt"/>
              <a:cs typeface="+mn-cs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0" y="228600"/>
            <a:ext cx="9144000" cy="758952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normalizeH="0" baseline="0" noProof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PENENTUAN</a:t>
            </a:r>
            <a:r>
              <a:rPr kumimoji="0" lang="en-US" sz="3600" b="1" i="0" u="none" strike="noStrike" kern="1200" normalizeH="0" noProof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REKOMENDASI</a:t>
            </a:r>
            <a:endParaRPr kumimoji="0" lang="en-US" sz="3600" b="1" i="0" u="none" strike="noStrike" kern="1200" normalizeH="0" baseline="0" noProof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252442" y="1527040"/>
            <a:ext cx="8534400" cy="4616604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marL="514350" marR="0" lvl="0" indent="-51435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Materi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Pokok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:</a:t>
            </a: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  <a:p>
            <a:pPr marL="514350" marR="0" lvl="0" indent="-51435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Penentuan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Hasil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Audit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;</a:t>
            </a:r>
          </a:p>
          <a:p>
            <a:pPr marL="514350" marR="0" lvl="0" indent="-51435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Penyusunan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Laporan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Hasil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Audit SI/TI;</a:t>
            </a:r>
            <a:endParaRPr lang="en-US" sz="2400" dirty="0" smtClean="0">
              <a:latin typeface="Arial" pitchFamily="34" charset="0"/>
              <a:ea typeface="+mj-ea"/>
              <a:cs typeface="Arial" pitchFamily="34" charset="0"/>
            </a:endParaRPr>
          </a:p>
          <a:p>
            <a:pPr marL="514350" marR="0" lvl="0" indent="-51435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2400" b="0" i="0" u="none" strike="noStrike" kern="1200" cap="none" spc="0" normalizeH="0" noProof="0" dirty="0" smtClean="0">
              <a:ln>
                <a:noFill/>
              </a:ln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  <a:p>
            <a:pPr marL="514350" marR="0" lvl="0" indent="-51435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301752" y="142852"/>
            <a:ext cx="8534400" cy="642942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normalizeH="0" baseline="0" noProof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PENENTUAN HASIL AUDIT</a:t>
            </a:r>
            <a:endParaRPr kumimoji="0" lang="en-US" sz="3600" b="1" i="0" u="none" strike="noStrike" kern="1200" normalizeH="0" baseline="0" noProof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309132" y="1571612"/>
            <a:ext cx="8534400" cy="4786346"/>
          </a:xfrm>
          <a:prstGeom prst="rect">
            <a:avLst/>
          </a:prstGeom>
        </p:spPr>
        <p:txBody>
          <a:bodyPr vert="horz" anchor="t">
            <a:noAutofit/>
          </a:bodyPr>
          <a:lstStyle/>
          <a:p>
            <a:pPr marL="457200" lvl="0" indent="-457200" algn="just" fontAlgn="auto">
              <a:spcAft>
                <a:spcPts val="0"/>
              </a:spcAft>
              <a:buFont typeface="+mj-lt"/>
              <a:buAutoNum type="arabicPeriod"/>
              <a:defRPr/>
            </a:pPr>
            <a:endParaRPr lang="en-US" sz="2400" dirty="0" smtClean="0">
              <a:latin typeface="Arial" pitchFamily="34" charset="0"/>
              <a:cs typeface="Arial" pitchFamily="34" charset="0"/>
              <a:sym typeface="Wingdings" pitchFamily="2" charset="2"/>
            </a:endParaRPr>
          </a:p>
          <a:p>
            <a:pPr marL="457200" lvl="0" indent="-457200" algn="just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2400" dirty="0" err="1" smtClean="0">
                <a:latin typeface="Arial" pitchFamily="34" charset="0"/>
                <a:cs typeface="Arial" pitchFamily="34" charset="0"/>
                <a:sym typeface="Wingdings" pitchFamily="2" charset="2"/>
              </a:rPr>
              <a:t>Penentuan</a:t>
            </a:r>
            <a:r>
              <a:rPr lang="en-US" sz="24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  <a:sym typeface="Wingdings" pitchFamily="2" charset="2"/>
              </a:rPr>
              <a:t>hasil</a:t>
            </a:r>
            <a:r>
              <a:rPr lang="en-US" sz="24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 audit </a:t>
            </a:r>
            <a:r>
              <a:rPr lang="en-US" sz="2400" dirty="0" err="1" smtClean="0">
                <a:latin typeface="Arial" pitchFamily="34" charset="0"/>
                <a:cs typeface="Arial" pitchFamily="34" charset="0"/>
                <a:sym typeface="Wingdings" pitchFamily="2" charset="2"/>
              </a:rPr>
              <a:t>dilakukan</a:t>
            </a:r>
            <a:r>
              <a:rPr lang="en-US" sz="24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  <a:sym typeface="Wingdings" pitchFamily="2" charset="2"/>
              </a:rPr>
              <a:t>dengan</a:t>
            </a:r>
            <a:r>
              <a:rPr lang="en-US" sz="24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  <a:sym typeface="Wingdings" pitchFamily="2" charset="2"/>
              </a:rPr>
              <a:t>mengevaluasi</a:t>
            </a:r>
            <a:r>
              <a:rPr lang="en-US" sz="24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  <a:sym typeface="Wingdings" pitchFamily="2" charset="2"/>
              </a:rPr>
              <a:t>hasil</a:t>
            </a:r>
            <a:r>
              <a:rPr lang="en-US" sz="24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 audit yang </a:t>
            </a:r>
            <a:r>
              <a:rPr lang="en-US" sz="2400" dirty="0" err="1" smtClean="0">
                <a:latin typeface="Arial" pitchFamily="34" charset="0"/>
                <a:cs typeface="Arial" pitchFamily="34" charset="0"/>
                <a:sym typeface="Wingdings" pitchFamily="2" charset="2"/>
              </a:rPr>
              <a:t>didapatkan</a:t>
            </a:r>
            <a:r>
              <a:rPr lang="en-US" sz="24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  <a:sym typeface="Wingdings" pitchFamily="2" charset="2"/>
              </a:rPr>
              <a:t>untuk</a:t>
            </a:r>
            <a:r>
              <a:rPr lang="en-US" sz="24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  <a:sym typeface="Wingdings" pitchFamily="2" charset="2"/>
              </a:rPr>
              <a:t>mengembangkan</a:t>
            </a:r>
            <a:r>
              <a:rPr lang="en-US" sz="24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  <a:sym typeface="Wingdings" pitchFamily="2" charset="2"/>
              </a:rPr>
              <a:t>opini</a:t>
            </a:r>
            <a:r>
              <a:rPr lang="en-US" sz="24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 audit;</a:t>
            </a:r>
            <a:endParaRPr lang="en-US" sz="2400" dirty="0" smtClean="0">
              <a:latin typeface="Arial" pitchFamily="34" charset="0"/>
              <a:cs typeface="Arial" pitchFamily="34" charset="0"/>
              <a:sym typeface="Wingdings" pitchFamily="2" charset="2"/>
            </a:endParaRPr>
          </a:p>
          <a:p>
            <a:pPr marL="457200" lvl="0" indent="-457200" algn="just" fontAlgn="auto">
              <a:spcAft>
                <a:spcPts val="0"/>
              </a:spcAft>
              <a:buFont typeface="+mj-lt"/>
              <a:buAutoNum type="arabicPeriod"/>
              <a:defRPr/>
            </a:pPr>
            <a:endParaRPr lang="en-US" sz="2400" dirty="0" smtClean="0">
              <a:latin typeface="Arial" pitchFamily="34" charset="0"/>
              <a:cs typeface="Arial" pitchFamily="34" charset="0"/>
              <a:sym typeface="Wingdings" pitchFamily="2" charset="2"/>
            </a:endParaRPr>
          </a:p>
          <a:p>
            <a:pPr marL="457200" lvl="0" indent="-457200" algn="just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2400" dirty="0" err="1" smtClean="0">
                <a:latin typeface="Arial" pitchFamily="34" charset="0"/>
                <a:cs typeface="Arial" pitchFamily="34" charset="0"/>
                <a:sym typeface="Wingdings" pitchFamily="2" charset="2"/>
              </a:rPr>
              <a:t>Opini-opini</a:t>
            </a:r>
            <a:r>
              <a:rPr lang="en-US" sz="24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  <a:sym typeface="Wingdings" pitchFamily="2" charset="2"/>
              </a:rPr>
              <a:t>berdasarkan</a:t>
            </a:r>
            <a:r>
              <a:rPr lang="en-US" sz="24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  <a:sym typeface="Wingdings" pitchFamily="2" charset="2"/>
              </a:rPr>
              <a:t>hasil</a:t>
            </a:r>
            <a:r>
              <a:rPr lang="en-US" sz="24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  <a:sym typeface="Wingdings" pitchFamily="2" charset="2"/>
              </a:rPr>
              <a:t>temuan</a:t>
            </a:r>
            <a:r>
              <a:rPr lang="en-US" sz="24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 (</a:t>
            </a:r>
            <a:r>
              <a:rPr lang="en-US" sz="2400" i="1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finding</a:t>
            </a:r>
            <a:r>
              <a:rPr lang="en-US" sz="24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) </a:t>
            </a:r>
            <a:r>
              <a:rPr lang="en-US" sz="2400" dirty="0" err="1" smtClean="0">
                <a:latin typeface="Arial" pitchFamily="34" charset="0"/>
                <a:cs typeface="Arial" pitchFamily="34" charset="0"/>
                <a:sym typeface="Wingdings" pitchFamily="2" charset="2"/>
              </a:rPr>
              <a:t>tersebut</a:t>
            </a:r>
            <a:r>
              <a:rPr lang="en-US" sz="24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  <a:sym typeface="Wingdings" pitchFamily="2" charset="2"/>
              </a:rPr>
              <a:t>disusun</a:t>
            </a:r>
            <a:r>
              <a:rPr lang="en-US" sz="24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  <a:sym typeface="Wingdings" pitchFamily="2" charset="2"/>
              </a:rPr>
              <a:t>dalam</a:t>
            </a:r>
            <a:r>
              <a:rPr lang="en-US" sz="24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  <a:sym typeface="Wingdings" pitchFamily="2" charset="2"/>
              </a:rPr>
              <a:t>rekomendasi</a:t>
            </a:r>
            <a:r>
              <a:rPr lang="en-US" sz="24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  <a:sym typeface="Wingdings" pitchFamily="2" charset="2"/>
              </a:rPr>
              <a:t>hasil</a:t>
            </a:r>
            <a:r>
              <a:rPr lang="en-US" sz="24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 audit;</a:t>
            </a:r>
            <a:endParaRPr lang="en-US" sz="2400" dirty="0" smtClean="0">
              <a:latin typeface="Arial" pitchFamily="34" charset="0"/>
              <a:cs typeface="Arial" pitchFamily="34" charset="0"/>
              <a:sym typeface="Wingdings" pitchFamily="2" charset="2"/>
            </a:endParaRPr>
          </a:p>
          <a:p>
            <a:pPr marL="457200" lvl="0" indent="-457200" algn="just" fontAlgn="auto">
              <a:spcAft>
                <a:spcPts val="0"/>
              </a:spcAft>
              <a:defRPr/>
            </a:pPr>
            <a:endParaRPr lang="en-US" sz="2400" dirty="0" smtClean="0">
              <a:latin typeface="Arial" pitchFamily="34" charset="0"/>
              <a:cs typeface="Arial" pitchFamily="34" charset="0"/>
              <a:sym typeface="Wingdings" pitchFamily="2" charset="2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301752" y="142852"/>
            <a:ext cx="8534400" cy="642942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normalizeH="0" baseline="0" noProof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PENYUSUNAN</a:t>
            </a:r>
            <a:r>
              <a:rPr kumimoji="0" lang="en-US" sz="3600" b="1" i="0" u="none" strike="noStrike" kern="1200" normalizeH="0" noProof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LAPORAN HASIL AUDIT SI/TI</a:t>
            </a:r>
            <a:endParaRPr kumimoji="0" lang="en-US" sz="3600" b="1" i="0" u="none" strike="noStrike" kern="1200" normalizeH="0" baseline="0" noProof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309132" y="1571612"/>
            <a:ext cx="8534400" cy="4786346"/>
          </a:xfrm>
          <a:prstGeom prst="rect">
            <a:avLst/>
          </a:prstGeom>
        </p:spPr>
        <p:txBody>
          <a:bodyPr vert="horz" anchor="t">
            <a:noAutofit/>
          </a:bodyPr>
          <a:lstStyle/>
          <a:p>
            <a:pPr marL="457200" lvl="0" indent="-457200" algn="just" fontAlgn="auto">
              <a:spcAft>
                <a:spcPts val="0"/>
              </a:spcAft>
              <a:buFont typeface="+mj-lt"/>
              <a:buAutoNum type="arabicPeriod"/>
              <a:defRPr/>
            </a:pPr>
            <a:endParaRPr lang="en-US" sz="2400" dirty="0" smtClean="0">
              <a:latin typeface="Arial" pitchFamily="34" charset="0"/>
              <a:cs typeface="Arial" pitchFamily="34" charset="0"/>
              <a:sym typeface="Wingdings" pitchFamily="2" charset="2"/>
            </a:endParaRPr>
          </a:p>
          <a:p>
            <a:pPr marL="457200" lvl="0" indent="-457200" algn="just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2400" dirty="0" err="1" smtClean="0">
                <a:latin typeface="Arial" pitchFamily="34" charset="0"/>
                <a:cs typeface="Arial" pitchFamily="34" charset="0"/>
                <a:sym typeface="Wingdings" pitchFamily="2" charset="2"/>
              </a:rPr>
              <a:t>Laporan</a:t>
            </a:r>
            <a:r>
              <a:rPr lang="en-US" sz="24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 audit </a:t>
            </a:r>
            <a:r>
              <a:rPr lang="en-US" sz="2400" dirty="0" err="1" smtClean="0">
                <a:latin typeface="Arial" pitchFamily="34" charset="0"/>
                <a:cs typeface="Arial" pitchFamily="34" charset="0"/>
                <a:sym typeface="Wingdings" pitchFamily="2" charset="2"/>
              </a:rPr>
              <a:t>merupakan</a:t>
            </a:r>
            <a:r>
              <a:rPr lang="en-US" sz="24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  <a:sym typeface="Wingdings" pitchFamily="2" charset="2"/>
              </a:rPr>
              <a:t>hasil</a:t>
            </a:r>
            <a:r>
              <a:rPr lang="en-US" sz="24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  <a:sym typeface="Wingdings" pitchFamily="2" charset="2"/>
              </a:rPr>
              <a:t>akhir</a:t>
            </a:r>
            <a:r>
              <a:rPr lang="en-US" sz="24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  <a:sym typeface="Wingdings" pitchFamily="2" charset="2"/>
              </a:rPr>
              <a:t>dari</a:t>
            </a:r>
            <a:r>
              <a:rPr lang="en-US" sz="24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  <a:sym typeface="Wingdings" pitchFamily="2" charset="2"/>
              </a:rPr>
              <a:t>pekerjaan</a:t>
            </a:r>
            <a:r>
              <a:rPr lang="en-US" sz="24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 audit SI/TI yang </a:t>
            </a:r>
            <a:r>
              <a:rPr lang="en-US" sz="2400" dirty="0" err="1" smtClean="0">
                <a:latin typeface="Arial" pitchFamily="34" charset="0"/>
                <a:cs typeface="Arial" pitchFamily="34" charset="0"/>
                <a:sym typeface="Wingdings" pitchFamily="2" charset="2"/>
              </a:rPr>
              <a:t>berisikan</a:t>
            </a:r>
            <a:r>
              <a:rPr lang="en-US" sz="24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  <a:sym typeface="Wingdings" pitchFamily="2" charset="2"/>
              </a:rPr>
              <a:t>temuan</a:t>
            </a:r>
            <a:r>
              <a:rPr lang="en-US" sz="24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  <a:sym typeface="Wingdings" pitchFamily="2" charset="2"/>
              </a:rPr>
              <a:t>dan</a:t>
            </a:r>
            <a:r>
              <a:rPr lang="en-US" sz="24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  <a:sym typeface="Wingdings" pitchFamily="2" charset="2"/>
              </a:rPr>
              <a:t>rekomendasi</a:t>
            </a:r>
            <a:r>
              <a:rPr lang="en-US" sz="24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  <a:sym typeface="Wingdings" pitchFamily="2" charset="2"/>
              </a:rPr>
              <a:t>kepada</a:t>
            </a:r>
            <a:r>
              <a:rPr lang="en-US" sz="24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  <a:sym typeface="Wingdings" pitchFamily="2" charset="2"/>
              </a:rPr>
              <a:t>manajemen</a:t>
            </a:r>
            <a:r>
              <a:rPr lang="en-US" sz="24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;</a:t>
            </a:r>
            <a:endParaRPr lang="en-US" sz="2400" dirty="0" smtClean="0">
              <a:latin typeface="Arial" pitchFamily="34" charset="0"/>
              <a:cs typeface="Arial" pitchFamily="34" charset="0"/>
              <a:sym typeface="Wingdings" pitchFamily="2" charset="2"/>
            </a:endParaRPr>
          </a:p>
          <a:p>
            <a:pPr marL="457200" lvl="0" indent="-457200" algn="just" fontAlgn="auto">
              <a:spcAft>
                <a:spcPts val="0"/>
              </a:spcAft>
              <a:buFont typeface="+mj-lt"/>
              <a:buAutoNum type="arabicPeriod"/>
              <a:defRPr/>
            </a:pPr>
            <a:endParaRPr lang="en-US" sz="2400" dirty="0" smtClean="0">
              <a:latin typeface="Arial" pitchFamily="34" charset="0"/>
              <a:cs typeface="Arial" pitchFamily="34" charset="0"/>
              <a:sym typeface="Wingdings" pitchFamily="2" charset="2"/>
            </a:endParaRPr>
          </a:p>
          <a:p>
            <a:pPr marL="457200" lvl="0" indent="-457200" algn="just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24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Format </a:t>
            </a:r>
            <a:r>
              <a:rPr lang="en-US" sz="2400" dirty="0" err="1" smtClean="0">
                <a:latin typeface="Arial" pitchFamily="34" charset="0"/>
                <a:cs typeface="Arial" pitchFamily="34" charset="0"/>
                <a:sym typeface="Wingdings" pitchFamily="2" charset="2"/>
              </a:rPr>
              <a:t>laporan</a:t>
            </a:r>
            <a:r>
              <a:rPr lang="en-US" sz="24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  <a:sym typeface="Wingdings" pitchFamily="2" charset="2"/>
              </a:rPr>
              <a:t>akhir</a:t>
            </a:r>
            <a:r>
              <a:rPr lang="en-US" sz="24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 audit SI/TI </a:t>
            </a:r>
            <a:r>
              <a:rPr lang="en-US" sz="2400" dirty="0" err="1" smtClean="0">
                <a:latin typeface="Arial" pitchFamily="34" charset="0"/>
                <a:cs typeface="Arial" pitchFamily="34" charset="0"/>
                <a:sym typeface="Wingdings" pitchFamily="2" charset="2"/>
              </a:rPr>
              <a:t>variatif</a:t>
            </a:r>
            <a:r>
              <a:rPr lang="en-US" sz="24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  <a:sym typeface="Wingdings" pitchFamily="2" charset="2"/>
              </a:rPr>
              <a:t>disetiap</a:t>
            </a:r>
            <a:r>
              <a:rPr lang="en-US" sz="24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  <a:sym typeface="Wingdings" pitchFamily="2" charset="2"/>
              </a:rPr>
              <a:t>organisasi</a:t>
            </a:r>
            <a:r>
              <a:rPr lang="en-US" sz="24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 yang </a:t>
            </a:r>
            <a:r>
              <a:rPr lang="en-US" sz="2400" dirty="0" err="1" smtClean="0">
                <a:latin typeface="Arial" pitchFamily="34" charset="0"/>
                <a:cs typeface="Arial" pitchFamily="34" charset="0"/>
                <a:sym typeface="Wingdings" pitchFamily="2" charset="2"/>
              </a:rPr>
              <a:t>diaudit</a:t>
            </a:r>
            <a:r>
              <a:rPr lang="en-US" sz="24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;</a:t>
            </a:r>
            <a:endParaRPr lang="en-US" sz="2400" dirty="0" smtClean="0">
              <a:latin typeface="Arial" pitchFamily="34" charset="0"/>
              <a:cs typeface="Arial" pitchFamily="34" charset="0"/>
              <a:sym typeface="Wingdings" pitchFamily="2" charset="2"/>
            </a:endParaRPr>
          </a:p>
          <a:p>
            <a:pPr marL="457200" lvl="0" indent="-457200" algn="just" fontAlgn="auto">
              <a:spcAft>
                <a:spcPts val="0"/>
              </a:spcAft>
              <a:defRPr/>
            </a:pPr>
            <a:endParaRPr lang="en-US" sz="2400" dirty="0" smtClean="0">
              <a:latin typeface="Arial" pitchFamily="34" charset="0"/>
              <a:cs typeface="Arial" pitchFamily="34" charset="0"/>
              <a:sym typeface="Wingdings" pitchFamily="2" charset="2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301752" y="142852"/>
            <a:ext cx="8534400" cy="642942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normalizeH="0" baseline="0" noProof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PENYUSUNAN</a:t>
            </a:r>
            <a:r>
              <a:rPr kumimoji="0" lang="en-US" sz="3600" b="1" i="0" u="none" strike="noStrike" kern="1200" normalizeH="0" noProof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LAPORAN HASIL AUDIT SI/TI</a:t>
            </a:r>
            <a:endParaRPr kumimoji="0" lang="en-US" sz="3600" b="1" i="0" u="none" strike="noStrike" kern="1200" normalizeH="0" baseline="0" noProof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309132" y="1571612"/>
            <a:ext cx="8534400" cy="4786346"/>
          </a:xfrm>
          <a:prstGeom prst="rect">
            <a:avLst/>
          </a:prstGeom>
        </p:spPr>
        <p:txBody>
          <a:bodyPr vert="horz" anchor="t">
            <a:noAutofit/>
          </a:bodyPr>
          <a:lstStyle/>
          <a:p>
            <a:pPr marL="457200" lvl="0" indent="-457200" algn="just" fontAlgn="auto">
              <a:spcAft>
                <a:spcPts val="0"/>
              </a:spcAft>
              <a:buFont typeface="+mj-lt"/>
              <a:buAutoNum type="arabicPeriod"/>
              <a:defRPr/>
            </a:pPr>
            <a:endParaRPr lang="en-US" sz="2400" dirty="0" smtClean="0">
              <a:latin typeface="Arial" pitchFamily="34" charset="0"/>
              <a:cs typeface="Arial" pitchFamily="34" charset="0"/>
              <a:sym typeface="Wingdings" pitchFamily="2" charset="2"/>
            </a:endParaRPr>
          </a:p>
          <a:p>
            <a:pPr marL="457200" lvl="0" indent="-457200" algn="just" fontAlgn="auto">
              <a:spcAft>
                <a:spcPts val="0"/>
              </a:spcAft>
              <a:defRPr/>
            </a:pPr>
            <a:r>
              <a:rPr lang="en-US" sz="2400" dirty="0" err="1" smtClean="0">
                <a:latin typeface="Arial" pitchFamily="34" charset="0"/>
                <a:cs typeface="Arial" pitchFamily="34" charset="0"/>
                <a:sym typeface="Wingdings" pitchFamily="2" charset="2"/>
              </a:rPr>
              <a:t>Laporan</a:t>
            </a:r>
            <a:r>
              <a:rPr lang="en-US" sz="24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 audit </a:t>
            </a:r>
            <a:r>
              <a:rPr lang="en-US" sz="2400" dirty="0" err="1" smtClean="0">
                <a:latin typeface="Arial" pitchFamily="34" charset="0"/>
                <a:cs typeface="Arial" pitchFamily="34" charset="0"/>
                <a:sym typeface="Wingdings" pitchFamily="2" charset="2"/>
              </a:rPr>
              <a:t>berisikan</a:t>
            </a:r>
            <a:r>
              <a:rPr lang="en-US" sz="24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  <a:sym typeface="Wingdings" pitchFamily="2" charset="2"/>
              </a:rPr>
              <a:t>struktur</a:t>
            </a:r>
            <a:r>
              <a:rPr lang="en-US" sz="24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  <a:sym typeface="Wingdings" pitchFamily="2" charset="2"/>
              </a:rPr>
              <a:t>pembahasan</a:t>
            </a:r>
            <a:r>
              <a:rPr lang="en-US" sz="24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  <a:sym typeface="Wingdings" pitchFamily="2" charset="2"/>
              </a:rPr>
              <a:t>berikut</a:t>
            </a:r>
            <a:r>
              <a:rPr lang="en-US" sz="24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:</a:t>
            </a:r>
          </a:p>
          <a:p>
            <a:pPr marL="457200" lvl="0" indent="-457200" algn="just" fontAlgn="auto">
              <a:spcAft>
                <a:spcPts val="0"/>
              </a:spcAft>
              <a:defRPr/>
            </a:pPr>
            <a:endParaRPr lang="en-US" sz="2400" dirty="0" smtClean="0">
              <a:latin typeface="Arial" pitchFamily="34" charset="0"/>
              <a:cs typeface="Arial" pitchFamily="34" charset="0"/>
              <a:sym typeface="Wingdings" pitchFamily="2" charset="2"/>
            </a:endParaRPr>
          </a:p>
          <a:p>
            <a:pPr marL="457200" lvl="0" indent="-457200" algn="just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2400" dirty="0" err="1" smtClean="0">
                <a:latin typeface="Arial" pitchFamily="34" charset="0"/>
                <a:cs typeface="Arial" pitchFamily="34" charset="0"/>
                <a:sym typeface="Wingdings" pitchFamily="2" charset="2"/>
              </a:rPr>
              <a:t>Pendahuluan</a:t>
            </a:r>
            <a:r>
              <a:rPr lang="en-US" sz="24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;</a:t>
            </a:r>
            <a:endParaRPr lang="en-US" sz="2400" dirty="0" smtClean="0">
              <a:latin typeface="Arial" pitchFamily="34" charset="0"/>
              <a:cs typeface="Arial" pitchFamily="34" charset="0"/>
              <a:sym typeface="Wingdings" pitchFamily="2" charset="2"/>
            </a:endParaRPr>
          </a:p>
          <a:p>
            <a:pPr marL="457200" lvl="0" indent="-457200" algn="just" fontAlgn="auto">
              <a:spcAft>
                <a:spcPts val="0"/>
              </a:spcAft>
              <a:buFont typeface="+mj-lt"/>
              <a:buAutoNum type="arabicPeriod"/>
              <a:defRPr/>
            </a:pPr>
            <a:endParaRPr lang="en-US" sz="2400" dirty="0" smtClean="0">
              <a:latin typeface="Arial" pitchFamily="34" charset="0"/>
              <a:cs typeface="Arial" pitchFamily="34" charset="0"/>
              <a:sym typeface="Wingdings" pitchFamily="2" charset="2"/>
            </a:endParaRPr>
          </a:p>
          <a:p>
            <a:pPr marL="457200" lvl="0" indent="-457200" algn="just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2400" dirty="0" err="1" smtClean="0">
                <a:latin typeface="Arial" pitchFamily="34" charset="0"/>
                <a:cs typeface="Arial" pitchFamily="34" charset="0"/>
                <a:sym typeface="Wingdings" pitchFamily="2" charset="2"/>
              </a:rPr>
              <a:t>Batasan</a:t>
            </a:r>
            <a:r>
              <a:rPr lang="en-US" sz="24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  <a:sym typeface="Wingdings" pitchFamily="2" charset="2"/>
              </a:rPr>
              <a:t>terhadap</a:t>
            </a:r>
            <a:r>
              <a:rPr lang="en-US" sz="24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  <a:sym typeface="Wingdings" pitchFamily="2" charset="2"/>
              </a:rPr>
              <a:t>pelaksanaan</a:t>
            </a:r>
            <a:r>
              <a:rPr lang="en-US" sz="24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 audit SI/TI;</a:t>
            </a:r>
          </a:p>
          <a:p>
            <a:pPr marL="457200" lvl="0" indent="-457200" algn="just" fontAlgn="auto">
              <a:spcAft>
                <a:spcPts val="0"/>
              </a:spcAft>
              <a:buFont typeface="+mj-lt"/>
              <a:buAutoNum type="arabicPeriod"/>
              <a:defRPr/>
            </a:pPr>
            <a:endParaRPr lang="en-US" sz="2400" dirty="0" smtClean="0">
              <a:latin typeface="Arial" pitchFamily="34" charset="0"/>
              <a:cs typeface="Arial" pitchFamily="34" charset="0"/>
              <a:sym typeface="Wingdings" pitchFamily="2" charset="2"/>
            </a:endParaRPr>
          </a:p>
          <a:p>
            <a:pPr marL="457200" lvl="0" indent="-457200" algn="just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2400" dirty="0" err="1" smtClean="0">
                <a:latin typeface="Arial" pitchFamily="34" charset="0"/>
                <a:cs typeface="Arial" pitchFamily="34" charset="0"/>
                <a:sym typeface="Wingdings" pitchFamily="2" charset="2"/>
              </a:rPr>
              <a:t>Syarat</a:t>
            </a:r>
            <a:r>
              <a:rPr lang="en-US" sz="24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  <a:sym typeface="Wingdings" pitchFamily="2" charset="2"/>
              </a:rPr>
              <a:t>da</a:t>
            </a:r>
            <a:r>
              <a:rPr lang="en-US" sz="2400" dirty="0" err="1" smtClean="0">
                <a:latin typeface="Arial" pitchFamily="34" charset="0"/>
                <a:cs typeface="Arial" pitchFamily="34" charset="0"/>
                <a:sym typeface="Wingdings" pitchFamily="2" charset="2"/>
              </a:rPr>
              <a:t>n</a:t>
            </a:r>
            <a:r>
              <a:rPr lang="en-US" sz="24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  <a:sym typeface="Wingdings" pitchFamily="2" charset="2"/>
              </a:rPr>
              <a:t>kualifikasi</a:t>
            </a:r>
            <a:r>
              <a:rPr lang="en-US" sz="24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  <a:sym typeface="Wingdings" pitchFamily="2" charset="2"/>
              </a:rPr>
              <a:t>pengaudit</a:t>
            </a:r>
            <a:r>
              <a:rPr lang="en-US" sz="24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 SI/TI;</a:t>
            </a:r>
          </a:p>
          <a:p>
            <a:pPr marL="457200" lvl="0" indent="-457200" algn="just" fontAlgn="auto">
              <a:spcAft>
                <a:spcPts val="0"/>
              </a:spcAft>
              <a:buFont typeface="+mj-lt"/>
              <a:buAutoNum type="arabicPeriod"/>
              <a:defRPr/>
            </a:pPr>
            <a:endParaRPr lang="en-US" sz="2400" dirty="0" smtClean="0">
              <a:latin typeface="Arial" pitchFamily="34" charset="0"/>
              <a:cs typeface="Arial" pitchFamily="34" charset="0"/>
              <a:sym typeface="Wingdings" pitchFamily="2" charset="2"/>
            </a:endParaRPr>
          </a:p>
          <a:p>
            <a:pPr marL="457200" lvl="0" indent="-457200" algn="just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2400" dirty="0" err="1" smtClean="0">
                <a:latin typeface="Arial" pitchFamily="34" charset="0"/>
                <a:cs typeface="Arial" pitchFamily="34" charset="0"/>
                <a:sym typeface="Wingdings" pitchFamily="2" charset="2"/>
              </a:rPr>
              <a:t>Pernyataan</a:t>
            </a:r>
            <a:r>
              <a:rPr lang="en-US" sz="24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  <a:sym typeface="Wingdings" pitchFamily="2" charset="2"/>
              </a:rPr>
              <a:t>panduan</a:t>
            </a:r>
            <a:r>
              <a:rPr lang="en-US" sz="24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 audit SI/TI yang </a:t>
            </a:r>
            <a:r>
              <a:rPr lang="en-US" sz="2400" dirty="0" err="1" smtClean="0">
                <a:latin typeface="Arial" pitchFamily="34" charset="0"/>
                <a:cs typeface="Arial" pitchFamily="34" charset="0"/>
                <a:sym typeface="Wingdings" pitchFamily="2" charset="2"/>
              </a:rPr>
              <a:t>diikuti</a:t>
            </a:r>
            <a:r>
              <a:rPr lang="en-US" sz="24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  <a:sym typeface="Wingdings" pitchFamily="2" charset="2"/>
              </a:rPr>
              <a:t>selama</a:t>
            </a:r>
            <a:r>
              <a:rPr lang="en-US" sz="24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  <a:sym typeface="Wingdings" pitchFamily="2" charset="2"/>
              </a:rPr>
              <a:t>aktivitas</a:t>
            </a:r>
            <a:r>
              <a:rPr lang="en-US" sz="24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 audit </a:t>
            </a:r>
            <a:r>
              <a:rPr lang="en-US" sz="2400" dirty="0" err="1" smtClean="0">
                <a:latin typeface="Arial" pitchFamily="34" charset="0"/>
                <a:cs typeface="Arial" pitchFamily="34" charset="0"/>
                <a:sym typeface="Wingdings" pitchFamily="2" charset="2"/>
              </a:rPr>
              <a:t>dilaksanakan</a:t>
            </a:r>
            <a:r>
              <a:rPr lang="en-US" sz="24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;</a:t>
            </a:r>
          </a:p>
          <a:p>
            <a:pPr marL="457200" lvl="0" indent="-457200" algn="just" fontAlgn="auto">
              <a:spcAft>
                <a:spcPts val="0"/>
              </a:spcAft>
              <a:buFont typeface="+mj-lt"/>
              <a:buAutoNum type="arabicPeriod"/>
              <a:defRPr/>
            </a:pPr>
            <a:endParaRPr lang="en-US" sz="2400" dirty="0" smtClean="0">
              <a:latin typeface="Arial" pitchFamily="34" charset="0"/>
              <a:cs typeface="Arial" pitchFamily="34" charset="0"/>
              <a:sym typeface="Wingdings" pitchFamily="2" charset="2"/>
            </a:endParaRPr>
          </a:p>
          <a:p>
            <a:pPr marL="457200" lvl="0" indent="-457200" algn="just" fontAlgn="auto">
              <a:spcAft>
                <a:spcPts val="0"/>
              </a:spcAft>
              <a:buFont typeface="+mj-lt"/>
              <a:buAutoNum type="arabicPeriod"/>
              <a:defRPr/>
            </a:pPr>
            <a:endParaRPr lang="en-US" sz="2400" dirty="0" smtClean="0">
              <a:latin typeface="Arial" pitchFamily="34" charset="0"/>
              <a:cs typeface="Arial" pitchFamily="34" charset="0"/>
              <a:sym typeface="Wingdings" pitchFamily="2" charset="2"/>
            </a:endParaRPr>
          </a:p>
          <a:p>
            <a:pPr marL="457200" lvl="0" indent="-457200" algn="just" fontAlgn="auto">
              <a:spcAft>
                <a:spcPts val="0"/>
              </a:spcAft>
              <a:defRPr/>
            </a:pPr>
            <a:endParaRPr lang="en-US" sz="2400" dirty="0" smtClean="0">
              <a:latin typeface="Arial" pitchFamily="34" charset="0"/>
              <a:cs typeface="Arial" pitchFamily="34" charset="0"/>
              <a:sym typeface="Wingdings" pitchFamily="2" charset="2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301752" y="142852"/>
            <a:ext cx="8534400" cy="642942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normalizeH="0" baseline="0" noProof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PENYUSUNAN</a:t>
            </a:r>
            <a:r>
              <a:rPr kumimoji="0" lang="en-US" sz="3600" b="1" i="0" u="none" strike="noStrike" kern="1200" normalizeH="0" noProof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LAPORAN HASIL AUDIT SI/TI</a:t>
            </a:r>
            <a:endParaRPr kumimoji="0" lang="en-US" sz="3600" b="1" i="0" u="none" strike="noStrike" kern="1200" normalizeH="0" baseline="0" noProof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309132" y="1571612"/>
            <a:ext cx="8534400" cy="4786346"/>
          </a:xfrm>
          <a:prstGeom prst="rect">
            <a:avLst/>
          </a:prstGeom>
        </p:spPr>
        <p:txBody>
          <a:bodyPr vert="horz" anchor="t">
            <a:noAutofit/>
          </a:bodyPr>
          <a:lstStyle/>
          <a:p>
            <a:pPr marL="457200" lvl="0" indent="-457200" algn="just" fontAlgn="auto">
              <a:spcAft>
                <a:spcPts val="0"/>
              </a:spcAft>
              <a:buFont typeface="+mj-lt"/>
              <a:buAutoNum type="arabicPeriod"/>
              <a:defRPr/>
            </a:pPr>
            <a:endParaRPr lang="en-US" sz="2400" dirty="0" smtClean="0">
              <a:latin typeface="Arial" pitchFamily="34" charset="0"/>
              <a:cs typeface="Arial" pitchFamily="34" charset="0"/>
              <a:sym typeface="Wingdings" pitchFamily="2" charset="2"/>
            </a:endParaRPr>
          </a:p>
          <a:p>
            <a:pPr marL="457200" lvl="0" indent="-457200" algn="just" fontAlgn="auto">
              <a:spcAft>
                <a:spcPts val="0"/>
              </a:spcAft>
              <a:defRPr/>
            </a:pPr>
            <a:r>
              <a:rPr lang="en-US" sz="2400" dirty="0" err="1" smtClean="0">
                <a:latin typeface="Arial" pitchFamily="34" charset="0"/>
                <a:cs typeface="Arial" pitchFamily="34" charset="0"/>
                <a:sym typeface="Wingdings" pitchFamily="2" charset="2"/>
              </a:rPr>
              <a:t>Laporan</a:t>
            </a:r>
            <a:r>
              <a:rPr lang="en-US" sz="24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 audit </a:t>
            </a:r>
            <a:r>
              <a:rPr lang="en-US" sz="2400" dirty="0" err="1" smtClean="0">
                <a:latin typeface="Arial" pitchFamily="34" charset="0"/>
                <a:cs typeface="Arial" pitchFamily="34" charset="0"/>
                <a:sym typeface="Wingdings" pitchFamily="2" charset="2"/>
              </a:rPr>
              <a:t>berisikan</a:t>
            </a:r>
            <a:r>
              <a:rPr lang="en-US" sz="24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  <a:sym typeface="Wingdings" pitchFamily="2" charset="2"/>
              </a:rPr>
              <a:t>struktur</a:t>
            </a:r>
            <a:r>
              <a:rPr lang="en-US" sz="24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  <a:sym typeface="Wingdings" pitchFamily="2" charset="2"/>
              </a:rPr>
              <a:t>pembahasan</a:t>
            </a:r>
            <a:r>
              <a:rPr lang="en-US" sz="24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  <a:sym typeface="Wingdings" pitchFamily="2" charset="2"/>
              </a:rPr>
              <a:t>berikut</a:t>
            </a:r>
            <a:r>
              <a:rPr lang="en-US" sz="24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:</a:t>
            </a:r>
          </a:p>
          <a:p>
            <a:pPr marL="457200" lvl="0" indent="-457200" algn="just" fontAlgn="auto">
              <a:spcAft>
                <a:spcPts val="0"/>
              </a:spcAft>
              <a:defRPr/>
            </a:pPr>
            <a:endParaRPr lang="en-US" sz="2400" dirty="0" smtClean="0">
              <a:latin typeface="Arial" pitchFamily="34" charset="0"/>
              <a:cs typeface="Arial" pitchFamily="34" charset="0"/>
              <a:sym typeface="Wingdings" pitchFamily="2" charset="2"/>
            </a:endParaRPr>
          </a:p>
          <a:p>
            <a:pPr marL="457200" lvl="0" indent="-457200" algn="just" fontAlgn="auto">
              <a:spcAft>
                <a:spcPts val="0"/>
              </a:spcAft>
              <a:buFont typeface="+mj-lt"/>
              <a:buAutoNum type="arabicPeriod" startAt="5"/>
              <a:defRPr/>
            </a:pPr>
            <a:r>
              <a:rPr lang="en-US" sz="2400" dirty="0" err="1" smtClean="0">
                <a:latin typeface="Arial" pitchFamily="34" charset="0"/>
                <a:cs typeface="Arial" pitchFamily="34" charset="0"/>
                <a:sym typeface="Wingdings" pitchFamily="2" charset="2"/>
              </a:rPr>
              <a:t>Detil</a:t>
            </a:r>
            <a:r>
              <a:rPr lang="en-US" sz="24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  <a:sym typeface="Wingdings" pitchFamily="2" charset="2"/>
              </a:rPr>
              <a:t>temuan</a:t>
            </a:r>
            <a:r>
              <a:rPr lang="en-US" sz="24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 audit;</a:t>
            </a:r>
            <a:endParaRPr lang="en-US" sz="2400" dirty="0" smtClean="0">
              <a:latin typeface="Arial" pitchFamily="34" charset="0"/>
              <a:cs typeface="Arial" pitchFamily="34" charset="0"/>
              <a:sym typeface="Wingdings" pitchFamily="2" charset="2"/>
            </a:endParaRPr>
          </a:p>
          <a:p>
            <a:pPr marL="457200" lvl="0" indent="-457200" algn="just" fontAlgn="auto">
              <a:spcAft>
                <a:spcPts val="0"/>
              </a:spcAft>
              <a:buFont typeface="+mj-lt"/>
              <a:buAutoNum type="arabicPeriod" startAt="5"/>
              <a:defRPr/>
            </a:pPr>
            <a:endParaRPr lang="en-US" sz="2400" dirty="0" smtClean="0">
              <a:latin typeface="Arial" pitchFamily="34" charset="0"/>
              <a:cs typeface="Arial" pitchFamily="34" charset="0"/>
              <a:sym typeface="Wingdings" pitchFamily="2" charset="2"/>
            </a:endParaRPr>
          </a:p>
          <a:p>
            <a:pPr marL="457200" lvl="0" indent="-457200" algn="just" fontAlgn="auto">
              <a:spcAft>
                <a:spcPts val="0"/>
              </a:spcAft>
              <a:buFont typeface="+mj-lt"/>
              <a:buAutoNum type="arabicPeriod" startAt="5"/>
              <a:defRPr/>
            </a:pPr>
            <a:r>
              <a:rPr lang="en-US" sz="2400" dirty="0" err="1" smtClean="0">
                <a:latin typeface="Arial" pitchFamily="34" charset="0"/>
                <a:cs typeface="Arial" pitchFamily="34" charset="0"/>
                <a:sym typeface="Wingdings" pitchFamily="2" charset="2"/>
              </a:rPr>
              <a:t>Keanekaragaman</a:t>
            </a:r>
            <a:r>
              <a:rPr lang="en-US" sz="24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  <a:sym typeface="Wingdings" pitchFamily="2" charset="2"/>
              </a:rPr>
              <a:t>temuan</a:t>
            </a:r>
            <a:r>
              <a:rPr lang="en-US" sz="24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 yang </a:t>
            </a:r>
            <a:r>
              <a:rPr lang="en-US" sz="2400" dirty="0" err="1" smtClean="0">
                <a:latin typeface="Arial" pitchFamily="34" charset="0"/>
                <a:cs typeface="Arial" pitchFamily="34" charset="0"/>
                <a:sym typeface="Wingdings" pitchFamily="2" charset="2"/>
              </a:rPr>
              <a:t>beberapa</a:t>
            </a:r>
            <a:r>
              <a:rPr lang="en-US" sz="24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  <a:sym typeface="Wingdings" pitchFamily="2" charset="2"/>
              </a:rPr>
              <a:t>diantaranya</a:t>
            </a:r>
            <a:r>
              <a:rPr lang="en-US" sz="24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  <a:sym typeface="Wingdings" pitchFamily="2" charset="2"/>
              </a:rPr>
              <a:t>bersifat</a:t>
            </a:r>
            <a:r>
              <a:rPr lang="en-US" sz="24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  <a:sym typeface="Wingdings" pitchFamily="2" charset="2"/>
              </a:rPr>
              <a:t>penting</a:t>
            </a:r>
            <a:r>
              <a:rPr lang="en-US" sz="24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;</a:t>
            </a:r>
          </a:p>
          <a:p>
            <a:pPr marL="457200" lvl="0" indent="-457200" algn="just" fontAlgn="auto">
              <a:spcAft>
                <a:spcPts val="0"/>
              </a:spcAft>
              <a:buFont typeface="+mj-lt"/>
              <a:buAutoNum type="arabicPeriod" startAt="5"/>
              <a:defRPr/>
            </a:pPr>
            <a:endParaRPr lang="en-US" sz="2400" dirty="0" smtClean="0">
              <a:latin typeface="Arial" pitchFamily="34" charset="0"/>
              <a:cs typeface="Arial" pitchFamily="34" charset="0"/>
              <a:sym typeface="Wingdings" pitchFamily="2" charset="2"/>
            </a:endParaRPr>
          </a:p>
          <a:p>
            <a:pPr marL="457200" lvl="0" indent="-457200" algn="just" fontAlgn="auto">
              <a:spcAft>
                <a:spcPts val="0"/>
              </a:spcAft>
              <a:buFont typeface="+mj-lt"/>
              <a:buAutoNum type="arabicPeriod" startAt="5"/>
              <a:defRPr/>
            </a:pPr>
            <a:r>
              <a:rPr lang="en-US" sz="2400" dirty="0" err="1" smtClean="0">
                <a:latin typeface="Arial" pitchFamily="34" charset="0"/>
                <a:cs typeface="Arial" pitchFamily="34" charset="0"/>
                <a:sym typeface="Wingdings" pitchFamily="2" charset="2"/>
              </a:rPr>
              <a:t>Kesimpulan</a:t>
            </a:r>
            <a:r>
              <a:rPr lang="en-US" sz="24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  <a:sym typeface="Wingdings" pitchFamily="2" charset="2"/>
              </a:rPr>
              <a:t>keseluruhan</a:t>
            </a:r>
            <a:r>
              <a:rPr lang="en-US" sz="24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  <a:sym typeface="Wingdings" pitchFamily="2" charset="2"/>
              </a:rPr>
              <a:t>dari</a:t>
            </a:r>
            <a:r>
              <a:rPr lang="en-US" sz="24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  <a:sym typeface="Wingdings" pitchFamily="2" charset="2"/>
              </a:rPr>
              <a:t>pengaudit</a:t>
            </a:r>
            <a:r>
              <a:rPr lang="en-US" sz="24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 SI/TI </a:t>
            </a:r>
            <a:r>
              <a:rPr lang="en-US" sz="2400" dirty="0" err="1" smtClean="0">
                <a:latin typeface="Arial" pitchFamily="34" charset="0"/>
                <a:cs typeface="Arial" pitchFamily="34" charset="0"/>
                <a:sym typeface="Wingdings" pitchFamily="2" charset="2"/>
              </a:rPr>
              <a:t>dan</a:t>
            </a:r>
            <a:r>
              <a:rPr lang="en-US" sz="24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  <a:sym typeface="Wingdings" pitchFamily="2" charset="2"/>
              </a:rPr>
              <a:t>pendapat</a:t>
            </a:r>
            <a:r>
              <a:rPr lang="en-US" sz="24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  <a:sym typeface="Wingdings" pitchFamily="2" charset="2"/>
              </a:rPr>
              <a:t>dari</a:t>
            </a:r>
            <a:r>
              <a:rPr lang="en-US" sz="24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  <a:sym typeface="Wingdings" pitchFamily="2" charset="2"/>
              </a:rPr>
              <a:t>kecukupan</a:t>
            </a:r>
            <a:r>
              <a:rPr lang="en-US" sz="24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  <a:sym typeface="Wingdings" pitchFamily="2" charset="2"/>
              </a:rPr>
              <a:t>kontrol</a:t>
            </a:r>
            <a:r>
              <a:rPr lang="en-US" sz="24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  <a:sym typeface="Wingdings" pitchFamily="2" charset="2"/>
              </a:rPr>
              <a:t>dan</a:t>
            </a:r>
            <a:r>
              <a:rPr lang="en-US" sz="24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  <a:sym typeface="Wingdings" pitchFamily="2" charset="2"/>
              </a:rPr>
              <a:t>prosedur</a:t>
            </a:r>
            <a:r>
              <a:rPr lang="en-US" sz="24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 yang </a:t>
            </a:r>
            <a:r>
              <a:rPr lang="en-US" sz="2400" dirty="0" err="1" smtClean="0">
                <a:latin typeface="Arial" pitchFamily="34" charset="0"/>
                <a:cs typeface="Arial" pitchFamily="34" charset="0"/>
                <a:sym typeface="Wingdings" pitchFamily="2" charset="2"/>
              </a:rPr>
              <a:t>diuji</a:t>
            </a:r>
            <a:r>
              <a:rPr lang="en-US" sz="24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  <a:sym typeface="Wingdings" pitchFamily="2" charset="2"/>
              </a:rPr>
              <a:t>selama</a:t>
            </a:r>
            <a:r>
              <a:rPr lang="en-US" sz="24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 audit;</a:t>
            </a:r>
          </a:p>
          <a:p>
            <a:pPr marL="457200" lvl="0" indent="-457200" algn="just" fontAlgn="auto">
              <a:spcAft>
                <a:spcPts val="0"/>
              </a:spcAft>
              <a:buFont typeface="+mj-lt"/>
              <a:buAutoNum type="arabicPeriod" startAt="5"/>
              <a:defRPr/>
            </a:pPr>
            <a:endParaRPr lang="en-US" sz="2400" dirty="0" smtClean="0">
              <a:latin typeface="Arial" pitchFamily="34" charset="0"/>
              <a:cs typeface="Arial" pitchFamily="34" charset="0"/>
              <a:sym typeface="Wingdings" pitchFamily="2" charset="2"/>
            </a:endParaRPr>
          </a:p>
          <a:p>
            <a:pPr marL="457200" lvl="0" indent="-457200" algn="just" fontAlgn="auto">
              <a:spcAft>
                <a:spcPts val="0"/>
              </a:spcAft>
              <a:buFont typeface="+mj-lt"/>
              <a:buAutoNum type="arabicPeriod" startAt="5"/>
              <a:defRPr/>
            </a:pPr>
            <a:endParaRPr lang="en-US" sz="2400" dirty="0" smtClean="0">
              <a:latin typeface="Arial" pitchFamily="34" charset="0"/>
              <a:cs typeface="Arial" pitchFamily="34" charset="0"/>
              <a:sym typeface="Wingdings" pitchFamily="2" charset="2"/>
            </a:endParaRPr>
          </a:p>
          <a:p>
            <a:pPr marL="457200" lvl="0" indent="-457200" algn="just" fontAlgn="auto">
              <a:spcAft>
                <a:spcPts val="0"/>
              </a:spcAft>
              <a:defRPr/>
            </a:pPr>
            <a:endParaRPr lang="en-US" sz="2400" dirty="0" smtClean="0">
              <a:latin typeface="Arial" pitchFamily="34" charset="0"/>
              <a:cs typeface="Arial" pitchFamily="34" charset="0"/>
              <a:sym typeface="Wingdings" pitchFamily="2" charset="2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3500430" y="2629327"/>
            <a:ext cx="2428892" cy="1362075"/>
          </a:xfrm>
        </p:spPr>
        <p:txBody>
          <a:bodyPr rtlCol="0">
            <a:normAutofit/>
          </a:bodyPr>
          <a:lstStyle>
            <a:extLst/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en-US" sz="7200" b="0" cap="none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00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  <a:reflection blurRad="6350" stA="60000" endA="900" endPos="58000" dir="5400000" sy="-100000" algn="bl" rotWithShape="0"/>
                </a:effectLst>
                <a:latin typeface="Arial Black" pitchFamily="34" charset="0"/>
              </a:rPr>
              <a:t>end</a:t>
            </a:r>
            <a:endParaRPr lang="en-US" sz="7200" b="0" cap="none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00"/>
              </a:solidFill>
              <a:effectLst>
                <a:glow rad="63500">
                  <a:schemeClr val="accent4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  <a:reflection blurRad="6350" stA="60000" endA="900" endPos="58000" dir="5400000" sy="-100000" algn="bl" rotWithShape="0"/>
              </a:effectLst>
              <a:latin typeface="Arial Black" pitchFamily="34" charset="0"/>
            </a:endParaRPr>
          </a:p>
        </p:txBody>
      </p:sp>
      <p:sp>
        <p:nvSpPr>
          <p:cNvPr id="7" name="Rectang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2285984" y="4429132"/>
            <a:ext cx="4357718" cy="10001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normAutofit fontScale="47500" lnSpcReduction="20000"/>
          </a:bodyPr>
          <a:lstStyle>
            <a:extLst/>
          </a:lstStyle>
          <a:p>
            <a:pPr algn="ctr" fontAlgn="auto">
              <a:spcAft>
                <a:spcPts val="0"/>
              </a:spcAft>
              <a:defRPr/>
            </a:pPr>
            <a:r>
              <a:rPr lang="en-US" sz="72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00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  <a:reflection blurRad="6350" stA="60000" endA="900" endPos="58000" dir="5400000" sy="-100000" algn="bl" rotWithShape="0"/>
                </a:effectLst>
                <a:latin typeface="Arial Black" pitchFamily="34" charset="0"/>
                <a:ea typeface="+mj-ea"/>
                <a:cs typeface="+mj-cs"/>
              </a:rPr>
              <a:t>Selamat</a:t>
            </a:r>
            <a:r>
              <a:rPr lang="en-US" sz="7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00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  <a:reflection blurRad="6350" stA="60000" endA="900" endPos="58000" dir="5400000" sy="-100000" algn="bl" rotWithShape="0"/>
                </a:effectLst>
                <a:latin typeface="Arial Black" pitchFamily="34" charset="0"/>
                <a:ea typeface="+mj-ea"/>
                <a:cs typeface="+mj-cs"/>
              </a:rPr>
              <a:t> </a:t>
            </a:r>
            <a:r>
              <a:rPr lang="en-US" sz="72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00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  <a:reflection blurRad="6350" stA="60000" endA="900" endPos="58000" dir="5400000" sy="-100000" algn="bl" rotWithShape="0"/>
                </a:effectLst>
                <a:latin typeface="Arial Black" pitchFamily="34" charset="0"/>
                <a:ea typeface="+mj-ea"/>
                <a:cs typeface="+mj-cs"/>
              </a:rPr>
              <a:t>belajar</a:t>
            </a:r>
            <a:endParaRPr lang="en-US" sz="7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00"/>
              </a:solidFill>
              <a:effectLst>
                <a:glow rad="63500">
                  <a:schemeClr val="accent4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  <a:reflection blurRad="6350" stA="60000" endA="900" endPos="58000" dir="5400000" sy="-100000" algn="bl" rotWithShape="0"/>
              </a:effectLst>
              <a:latin typeface="Arial Black" pitchFamily="34" charset="0"/>
              <a:ea typeface="+mj-ea"/>
              <a:cs typeface="+mj-cs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3&quot;&gt;&lt;property id=&quot;20148&quot; value=&quot;5&quot;/&gt;&lt;property id=&quot;20300&quot; value=&quot;Slide 1 - &amp;quot;Chapter 9&amp;#x0D;&amp;#x0A;B2B (Business-to-Business)&amp;quot;&quot;/&gt;&lt;property id=&quot;20307&quot; value=&quot;258&quot;/&gt;&lt;property id=&quot;20309&quot; value=&quot;-1&quot;/&gt;&lt;/object&gt;&lt;object type=&quot;3&quot; unique_id=&quot;11578&quot;&gt;&lt;property id=&quot;20148&quot; value=&quot;5&quot;/&gt;&lt;property id=&quot;20300&quot; value=&quot;Slide 10&quot;/&gt;&lt;property id=&quot;20307&quot; value=&quot;275&quot;/&gt;&lt;property id=&quot;20309&quot; value=&quot;-1&quot;/&gt;&lt;/object&gt;&lt;object type=&quot;3&quot; unique_id=&quot;11666&quot;&gt;&lt;property id=&quot;20148&quot; value=&quot;5&quot;/&gt;&lt;property id=&quot;20300&quot; value=&quot;Slide 2 - &amp;quot;1. Definisi B2B&amp;quot;&quot;/&gt;&lt;property id=&quot;20307&quot; value=&quot;295&quot;/&gt;&lt;/object&gt;&lt;object type=&quot;3&quot; unique_id=&quot;11667&quot;&gt;&lt;property id=&quot;20148&quot; value=&quot;5&quot;/&gt;&lt;property id=&quot;20300&quot; value=&quot;Slide 3 - &amp;quot;2. Konsep B2B&amp;quot;&quot;/&gt;&lt;property id=&quot;20307&quot; value=&quot;296&quot;/&gt;&lt;/object&gt;&lt;object type=&quot;3&quot; unique_id=&quot;11668&quot;&gt;&lt;property id=&quot;20148&quot; value=&quot;5&quot;/&gt;&lt;property id=&quot;20300&quot; value=&quot;Slide 4 - &amp;quot;3. Karateristik B2B&amp;quot;&quot;/&gt;&lt;property id=&quot;20307&quot; value=&quot;297&quot;/&gt;&lt;/object&gt;&lt;object type=&quot;3&quot; unique_id=&quot;11669&quot;&gt;&lt;property id=&quot;20148&quot; value=&quot;5&quot;/&gt;&lt;property id=&quot;20300&quot; value=&quot;Slide 5 - &amp;quot;3. Karateristik B2B&amp;quot;&quot;/&gt;&lt;property id=&quot;20307&quot; value=&quot;298&quot;/&gt;&lt;/object&gt;&lt;object type=&quot;3&quot; unique_id=&quot;11670&quot;&gt;&lt;property id=&quot;20148&quot; value=&quot;5&quot;/&gt;&lt;property id=&quot;20300&quot; value=&quot;Slide 6 - &amp;quot;4. Model B2B &amp;quot;&quot;/&gt;&lt;property id=&quot;20307&quot; value=&quot;299&quot;/&gt;&lt;/object&gt;&lt;object type=&quot;3&quot; unique_id=&quot;11671&quot;&gt;&lt;property id=&quot;20148&quot; value=&quot;5&quot;/&gt;&lt;property id=&quot;20300&quot; value=&quot;Slide 7 - &amp;quot;4. B2C Exchange&amp;quot;&quot;/&gt;&lt;property id=&quot;20307&quot; value=&quot;300&quot;/&gt;&lt;/object&gt;&lt;object type=&quot;3&quot; unique_id=&quot;11672&quot;&gt;&lt;property id=&quot;20148&quot; value=&quot;5&quot;/&gt;&lt;property id=&quot;20300&quot; value=&quot;Slide 8 - &amp;quot;5. Klasifikasi B2C Exchange&amp;quot;&quot;/&gt;&lt;property id=&quot;20307&quot; value=&quot;301&quot;/&gt;&lt;/object&gt;&lt;object type=&quot;3&quot; unique_id=&quot;11673&quot;&gt;&lt;property id=&quot;20148&quot; value=&quot;5&quot;/&gt;&lt;property id=&quot;20300&quot; value=&quot;Slide 9 - &amp;quot;5. Klasifikasi B2C Exchange&amp;quot;&quot;/&gt;&lt;property id=&quot;20307&quot; value=&quot;303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05A44488-2ACF-4347-AB47-2512FC001EB7}&quot;/&gt;&lt;filename val=&quot;D:\template ppt\template darmajaya\flash template\data\asimages\{05A44488-2ACF-4347-AB47-2512FC001EB7}.png&quot;/&gt;&lt;hasEffects val=&quot;1&quot;/&gt;&lt;left val=&quot;168.72&quot;/&gt;&lt;top val=&quot;177.84&quot;/&gt;&lt;width val=&quot;391.92&quot;/&gt;&lt;height val=&quot;205.2&quot;/&gt;&lt;/ThreeDShapeInfo&gt;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05A44488-2ACF-4347-AB47-2512FC001EB7}&quot;/&gt;&lt;filename val=&quot;D:\template ppt\template darmajaya\flash template\data\asimages\{05A44488-2ACF-4347-AB47-2512FC001EB7}.png&quot;/&gt;&lt;hasEffects val=&quot;1&quot;/&gt;&lt;left val=&quot;168.72&quot;/&gt;&lt;top val=&quot;177.84&quot;/&gt;&lt;width val=&quot;391.92&quot;/&gt;&lt;height val=&quot;205.2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1473</TotalTime>
  <Words>170</Words>
  <Application>Microsoft Office PowerPoint</Application>
  <PresentationFormat>On-screen Show (4:3)</PresentationFormat>
  <Paragraphs>43</Paragraphs>
  <Slides>7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end</vt:lpstr>
    </vt:vector>
  </TitlesOfParts>
  <Company>IBI Darmajaya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Microsoft</cp:lastModifiedBy>
  <cp:revision>204</cp:revision>
  <dcterms:created xsi:type="dcterms:W3CDTF">2010-04-18T12:06:30Z</dcterms:created>
  <dcterms:modified xsi:type="dcterms:W3CDTF">2016-02-09T03:13:04Z</dcterms:modified>
</cp:coreProperties>
</file>