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56" r:id="rId3"/>
    <p:sldId id="357" r:id="rId4"/>
    <p:sldId id="341" r:id="rId5"/>
    <p:sldId id="350" r:id="rId6"/>
    <p:sldId id="342" r:id="rId7"/>
    <p:sldId id="352" r:id="rId8"/>
    <p:sldId id="358" r:id="rId9"/>
    <p:sldId id="359" r:id="rId10"/>
    <p:sldId id="360" r:id="rId11"/>
    <p:sldId id="361" r:id="rId12"/>
    <p:sldId id="362" r:id="rId13"/>
    <p:sldId id="354" r:id="rId14"/>
    <p:sldId id="355" r:id="rId15"/>
    <p:sldId id="353" r:id="rId16"/>
    <p:sldId id="300" r:id="rId17"/>
  </p:sldIdLst>
  <p:sldSz cx="9144000" cy="6858000" type="screen4x3"/>
  <p:notesSz cx="7045325" cy="93456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F4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03" autoAdjust="0"/>
    <p:restoredTop sz="94343" autoAdjust="0"/>
  </p:normalViewPr>
  <p:slideViewPr>
    <p:cSldViewPr>
      <p:cViewPr>
        <p:scale>
          <a:sx n="50" d="100"/>
          <a:sy n="50" d="100"/>
        </p:scale>
        <p:origin x="1956" y="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PERLINDUNGAN KONSUMEN 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14</a:t>
            </a:r>
          </a:p>
          <a:p>
            <a:pPr algn="ctr"/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115391F-97DC-48F4-B205-9B4B10662D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764704"/>
            <a:ext cx="7344816" cy="5184576"/>
          </a:xfrm>
        </p:spPr>
        <p:txBody>
          <a:bodyPr/>
          <a:lstStyle/>
          <a:p>
            <a:r>
              <a:rPr lang="sv-SE" b="1" dirty="0">
                <a:solidFill>
                  <a:schemeClr val="tx1"/>
                </a:solidFill>
              </a:rPr>
              <a:t>Kaitan SNI dengan Perlindungan Konsumen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Produk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memenuhi</a:t>
            </a:r>
            <a:r>
              <a:rPr lang="en-ID" dirty="0">
                <a:solidFill>
                  <a:schemeClr val="tx1"/>
                </a:solidFill>
              </a:rPr>
              <a:t> SNI </a:t>
            </a:r>
            <a:r>
              <a:rPr lang="en-ID" dirty="0" err="1">
                <a:solidFill>
                  <a:schemeClr val="tx1"/>
                </a:solidFill>
              </a:rPr>
              <a:t>memberikan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jaminan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keamanan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mutu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Pelanggaran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terhadap</a:t>
            </a:r>
            <a:r>
              <a:rPr lang="en-ID" dirty="0">
                <a:solidFill>
                  <a:schemeClr val="tx1"/>
                </a:solidFill>
              </a:rPr>
              <a:t> SNI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dikenakan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sanksi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35541075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B81DFDC-D917-4057-9C09-B7ED79AFF1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8064896" cy="5400600"/>
          </a:xfrm>
        </p:spPr>
        <p:txBody>
          <a:bodyPr>
            <a:normAutofit fontScale="92500"/>
          </a:bodyPr>
          <a:lstStyle/>
          <a:p>
            <a:r>
              <a:rPr lang="sv-SE" sz="2400" b="1" dirty="0">
                <a:solidFill>
                  <a:schemeClr val="tx1"/>
                </a:solidFill>
              </a:rPr>
              <a:t>Tanggung Jawab Pelaku Usaha dalam Menjamin Mutu Produksi</a:t>
            </a:r>
          </a:p>
          <a:p>
            <a:endParaRPr lang="sv-SE" sz="2400" b="1" dirty="0">
              <a:solidFill>
                <a:schemeClr val="tx1"/>
              </a:solidFill>
            </a:endParaRPr>
          </a:p>
          <a:p>
            <a:pPr algn="l"/>
            <a:r>
              <a:rPr lang="en-ID" sz="2400" b="1" dirty="0" err="1">
                <a:solidFill>
                  <a:schemeClr val="tx1"/>
                </a:solidFill>
              </a:rPr>
              <a:t>Pengertian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Pelaku</a:t>
            </a:r>
            <a:r>
              <a:rPr lang="en-ID" sz="2400" b="1" dirty="0">
                <a:solidFill>
                  <a:schemeClr val="tx1"/>
                </a:solidFill>
              </a:rPr>
              <a:t> Usaha</a:t>
            </a:r>
            <a:r>
              <a:rPr lang="sv-SE" sz="2400" dirty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setiap</a:t>
            </a:r>
            <a:r>
              <a:rPr lang="en-ID" sz="2400" dirty="0">
                <a:solidFill>
                  <a:schemeClr val="tx1"/>
                </a:solidFill>
              </a:rPr>
              <a:t> orang </a:t>
            </a:r>
            <a:r>
              <a:rPr lang="en-ID" sz="2400" dirty="0" err="1">
                <a:solidFill>
                  <a:schemeClr val="tx1"/>
                </a:solidFill>
              </a:rPr>
              <a:t>perseorangan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badan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baik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berbentuk</a:t>
            </a:r>
            <a:r>
              <a:rPr lang="en-ID" sz="2400" dirty="0">
                <a:solidFill>
                  <a:schemeClr val="tx1"/>
                </a:solidFill>
              </a:rPr>
              <a:t> badan </a:t>
            </a:r>
            <a:r>
              <a:rPr lang="en-ID" sz="2400" dirty="0" err="1">
                <a:solidFill>
                  <a:schemeClr val="tx1"/>
                </a:solidFill>
              </a:rPr>
              <a:t>hukum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maupun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bukan</a:t>
            </a:r>
            <a:r>
              <a:rPr lang="en-ID" sz="2400" dirty="0">
                <a:solidFill>
                  <a:schemeClr val="tx1"/>
                </a:solidFill>
              </a:rPr>
              <a:t> badan </a:t>
            </a:r>
            <a:r>
              <a:rPr lang="en-ID" sz="2400" dirty="0" err="1">
                <a:solidFill>
                  <a:schemeClr val="tx1"/>
                </a:solidFill>
              </a:rPr>
              <a:t>hukum</a:t>
            </a:r>
            <a:r>
              <a:rPr lang="en-ID" sz="2400" dirty="0">
                <a:solidFill>
                  <a:schemeClr val="tx1"/>
                </a:solidFill>
              </a:rPr>
              <a:t>, yang </a:t>
            </a:r>
            <a:r>
              <a:rPr lang="en-ID" sz="2400" dirty="0" err="1">
                <a:solidFill>
                  <a:schemeClr val="tx1"/>
                </a:solidFill>
              </a:rPr>
              <a:t>melakukan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kegiatan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 di wilayah Indonesia.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</a:rPr>
              <a:t>Kewajiban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Pelaku</a:t>
            </a:r>
            <a:r>
              <a:rPr lang="en-ID" sz="2400" dirty="0">
                <a:solidFill>
                  <a:schemeClr val="tx1"/>
                </a:solidFill>
              </a:rPr>
              <a:t> Usaha </a:t>
            </a:r>
            <a:r>
              <a:rPr lang="en-ID" sz="2400" dirty="0" err="1">
                <a:solidFill>
                  <a:schemeClr val="tx1"/>
                </a:solidFill>
              </a:rPr>
              <a:t>Berdasarkan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Pasal</a:t>
            </a:r>
            <a:r>
              <a:rPr lang="en-ID" sz="2400" dirty="0">
                <a:solidFill>
                  <a:schemeClr val="tx1"/>
                </a:solidFill>
              </a:rPr>
              <a:t> 7 UUPK, </a:t>
            </a:r>
            <a:r>
              <a:rPr lang="en-ID" sz="2400" dirty="0" err="1">
                <a:solidFill>
                  <a:schemeClr val="tx1"/>
                </a:solidFill>
              </a:rPr>
              <a:t>pelaku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wajib</a:t>
            </a:r>
            <a:r>
              <a:rPr lang="en-ID" sz="2400" dirty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Beritikad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baik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melakukan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kegiatan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usahanya</a:t>
            </a:r>
            <a:endParaRPr lang="en-ID" sz="24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Memberikan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informasi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benar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jelas</a:t>
            </a:r>
            <a:r>
              <a:rPr lang="en-ID" sz="2400" dirty="0">
                <a:solidFill>
                  <a:schemeClr val="tx1"/>
                </a:solidFill>
              </a:rPr>
              <a:t>, dan </a:t>
            </a:r>
            <a:r>
              <a:rPr lang="en-ID" sz="2400" dirty="0" err="1">
                <a:solidFill>
                  <a:schemeClr val="tx1"/>
                </a:solidFill>
              </a:rPr>
              <a:t>jujur</a:t>
            </a:r>
            <a:endParaRPr lang="en-ID" sz="24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sv-SE" sz="2400" dirty="0">
                <a:solidFill>
                  <a:schemeClr val="tx1"/>
                </a:solidFill>
              </a:rPr>
              <a:t>Menjamin mutu barang/jasa sesuai standar</a:t>
            </a:r>
            <a:endParaRPr lang="en-ID" sz="24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Memberi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kesempatan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konsumen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menguji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barang</a:t>
            </a:r>
            <a:endParaRPr lang="en-ID" sz="2400" dirty="0">
              <a:solidFill>
                <a:schemeClr val="tx1"/>
              </a:solidFill>
            </a:endParaRP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Memberi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kompensasi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ganti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rugi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atas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kerugian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konsumen</a:t>
            </a:r>
            <a:endParaRPr lang="en-ID" sz="24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2206435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CEE854B1-9864-4B64-BDC2-E843104435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560" y="692696"/>
            <a:ext cx="7992888" cy="5328592"/>
          </a:xfrm>
        </p:spPr>
        <p:txBody>
          <a:bodyPr>
            <a:normAutofit fontScale="92500" lnSpcReduction="10000"/>
          </a:bodyPr>
          <a:lstStyle/>
          <a:p>
            <a:r>
              <a:rPr lang="en-ID" b="1" dirty="0" err="1">
                <a:solidFill>
                  <a:schemeClr val="tx1"/>
                </a:solidFill>
              </a:rPr>
              <a:t>Bentuk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Tanggung</a:t>
            </a:r>
            <a:r>
              <a:rPr lang="en-ID" b="1" dirty="0">
                <a:solidFill>
                  <a:schemeClr val="tx1"/>
                </a:solidFill>
              </a:rPr>
              <a:t> Jawab </a:t>
            </a:r>
            <a:r>
              <a:rPr lang="en-ID" b="1" dirty="0" err="1">
                <a:solidFill>
                  <a:schemeClr val="tx1"/>
                </a:solidFill>
              </a:rPr>
              <a:t>Pelaku</a:t>
            </a:r>
            <a:r>
              <a:rPr lang="en-ID" b="1" dirty="0">
                <a:solidFill>
                  <a:schemeClr val="tx1"/>
                </a:solidFill>
              </a:rPr>
              <a:t> Usaha</a:t>
            </a:r>
          </a:p>
          <a:p>
            <a:endParaRPr lang="en-ID" b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Tanggung</a:t>
            </a:r>
            <a:r>
              <a:rPr lang="en-ID" dirty="0">
                <a:solidFill>
                  <a:schemeClr val="tx1"/>
                </a:solidFill>
              </a:rPr>
              <a:t> Jawab </a:t>
            </a:r>
            <a:r>
              <a:rPr lang="en-ID" dirty="0" err="1">
                <a:solidFill>
                  <a:schemeClr val="tx1"/>
                </a:solidFill>
              </a:rPr>
              <a:t>Mutu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Produk</a:t>
            </a:r>
            <a:br>
              <a:rPr lang="en-ID" dirty="0">
                <a:solidFill>
                  <a:schemeClr val="tx1"/>
                </a:solidFill>
              </a:rPr>
            </a:br>
            <a:r>
              <a:rPr lang="en-ID" dirty="0" err="1">
                <a:solidFill>
                  <a:schemeClr val="tx1"/>
                </a:solidFill>
              </a:rPr>
              <a:t>Menjamin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produk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sesuai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standar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cacat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Tanggung</a:t>
            </a:r>
            <a:r>
              <a:rPr lang="en-ID" dirty="0">
                <a:solidFill>
                  <a:schemeClr val="tx1"/>
                </a:solidFill>
              </a:rPr>
              <a:t> Jawab </a:t>
            </a:r>
            <a:r>
              <a:rPr lang="en-ID" dirty="0" err="1">
                <a:solidFill>
                  <a:schemeClr val="tx1"/>
                </a:solidFill>
              </a:rPr>
              <a:t>Informasi</a:t>
            </a:r>
            <a:br>
              <a:rPr lang="en-ID" dirty="0">
                <a:solidFill>
                  <a:schemeClr val="tx1"/>
                </a:solidFill>
              </a:rPr>
            </a:br>
            <a:r>
              <a:rPr lang="en-ID" dirty="0" err="1">
                <a:solidFill>
                  <a:schemeClr val="tx1"/>
                </a:solidFill>
              </a:rPr>
              <a:t>Informasi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produk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harus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lengkap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benar</a:t>
            </a:r>
            <a:r>
              <a:rPr lang="en-ID" dirty="0">
                <a:solidFill>
                  <a:schemeClr val="tx1"/>
                </a:solidFill>
              </a:rPr>
              <a:t>, dan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menyesatkan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sv-SE" dirty="0">
                <a:solidFill>
                  <a:schemeClr val="tx1"/>
                </a:solidFill>
              </a:rPr>
              <a:t>Tanggung Jawab Ganti Rugi</a:t>
            </a:r>
            <a:br>
              <a:rPr lang="sv-SE" dirty="0">
                <a:solidFill>
                  <a:schemeClr val="tx1"/>
                </a:solidFill>
              </a:rPr>
            </a:br>
            <a:r>
              <a:rPr lang="sv-SE" dirty="0">
                <a:solidFill>
                  <a:schemeClr val="tx1"/>
                </a:solidFill>
              </a:rPr>
              <a:t>Memberikan kompensasi jika produk menimbulkan kerugian.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Tanggung</a:t>
            </a:r>
            <a:r>
              <a:rPr lang="en-ID" dirty="0">
                <a:solidFill>
                  <a:schemeClr val="tx1"/>
                </a:solidFill>
              </a:rPr>
              <a:t> Jawab Hukum</a:t>
            </a:r>
            <a:br>
              <a:rPr lang="en-ID" dirty="0">
                <a:solidFill>
                  <a:schemeClr val="tx1"/>
                </a:solidFill>
              </a:rPr>
            </a:br>
            <a:r>
              <a:rPr lang="en-ID" dirty="0" err="1">
                <a:solidFill>
                  <a:schemeClr val="tx1"/>
                </a:solidFill>
              </a:rPr>
              <a:t>Bertanggung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jawab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secara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perdata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administratif</a:t>
            </a:r>
            <a:r>
              <a:rPr lang="en-ID" dirty="0">
                <a:solidFill>
                  <a:schemeClr val="tx1"/>
                </a:solidFill>
              </a:rPr>
              <a:t>, dan </a:t>
            </a:r>
            <a:r>
              <a:rPr lang="en-ID" dirty="0" err="1">
                <a:solidFill>
                  <a:schemeClr val="tx1"/>
                </a:solidFill>
              </a:rPr>
              <a:t>pidana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0986008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764704"/>
            <a:ext cx="7848872" cy="4874096"/>
          </a:xfrm>
        </p:spPr>
        <p:txBody>
          <a:bodyPr>
            <a:normAutofit fontScale="92500"/>
          </a:bodyPr>
          <a:lstStyle/>
          <a:p>
            <a:pPr algn="l"/>
            <a:r>
              <a:rPr lang="en-ID" b="1" dirty="0" err="1">
                <a:solidFill>
                  <a:schemeClr val="tx1"/>
                </a:solidFill>
              </a:rPr>
              <a:t>Prinsip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Tanggung</a:t>
            </a:r>
            <a:r>
              <a:rPr lang="en-ID" b="1" dirty="0">
                <a:solidFill>
                  <a:schemeClr val="tx1"/>
                </a:solidFill>
              </a:rPr>
              <a:t> Jawab </a:t>
            </a:r>
            <a:r>
              <a:rPr lang="en-ID" b="1" dirty="0" err="1">
                <a:solidFill>
                  <a:schemeClr val="tx1"/>
                </a:solidFill>
              </a:rPr>
              <a:t>Pelaku</a:t>
            </a:r>
            <a:r>
              <a:rPr lang="en-ID" b="1" dirty="0">
                <a:solidFill>
                  <a:schemeClr val="tx1"/>
                </a:solidFill>
              </a:rPr>
              <a:t> Usaha</a:t>
            </a:r>
          </a:p>
          <a:p>
            <a:pPr marL="266700" indent="-266700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Prinsip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Tanggung</a:t>
            </a:r>
            <a:r>
              <a:rPr lang="en-ID" dirty="0">
                <a:solidFill>
                  <a:schemeClr val="tx1"/>
                </a:solidFill>
              </a:rPr>
              <a:t> Jawab </a:t>
            </a:r>
            <a:r>
              <a:rPr lang="en-ID" dirty="0" err="1">
                <a:solidFill>
                  <a:schemeClr val="tx1"/>
                </a:solidFill>
              </a:rPr>
              <a:t>Berdasarkan</a:t>
            </a:r>
            <a:r>
              <a:rPr lang="en-ID" dirty="0">
                <a:solidFill>
                  <a:schemeClr val="tx1"/>
                </a:solidFill>
              </a:rPr>
              <a:t>  </a:t>
            </a:r>
            <a:r>
              <a:rPr lang="en-ID" dirty="0" err="1">
                <a:solidFill>
                  <a:schemeClr val="tx1"/>
                </a:solidFill>
              </a:rPr>
              <a:t>Kesalahan</a:t>
            </a:r>
            <a:endParaRPr lang="en-ID" dirty="0">
              <a:solidFill>
                <a:schemeClr val="tx1"/>
              </a:solidFill>
            </a:endParaRPr>
          </a:p>
          <a:p>
            <a:pPr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Prinsip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Praduga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Bertanggung</a:t>
            </a:r>
            <a:r>
              <a:rPr lang="en-ID" dirty="0">
                <a:solidFill>
                  <a:schemeClr val="tx1"/>
                </a:solidFill>
              </a:rPr>
              <a:t> Jawab</a:t>
            </a:r>
          </a:p>
          <a:p>
            <a:pPr marL="266700" indent="-266700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Prinsip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Tanggung</a:t>
            </a:r>
            <a:r>
              <a:rPr lang="en-ID" dirty="0">
                <a:solidFill>
                  <a:schemeClr val="tx1"/>
                </a:solidFill>
              </a:rPr>
              <a:t> Jawab </a:t>
            </a:r>
            <a:r>
              <a:rPr lang="en-ID" dirty="0" err="1">
                <a:solidFill>
                  <a:schemeClr val="tx1"/>
                </a:solidFill>
              </a:rPr>
              <a:t>Mutlak</a:t>
            </a:r>
            <a:r>
              <a:rPr lang="en-ID" dirty="0">
                <a:solidFill>
                  <a:schemeClr val="tx1"/>
                </a:solidFill>
              </a:rPr>
              <a:t> (Strict Liability)</a:t>
            </a:r>
          </a:p>
          <a:p>
            <a:pPr algn="l"/>
            <a:endParaRPr lang="en-ID" dirty="0">
              <a:solidFill>
                <a:schemeClr val="tx1"/>
              </a:solidFill>
            </a:endParaRPr>
          </a:p>
          <a:p>
            <a:pPr algn="l"/>
            <a:r>
              <a:rPr lang="en-ID" b="1" dirty="0" err="1">
                <a:solidFill>
                  <a:schemeClr val="tx1"/>
                </a:solidFill>
              </a:rPr>
              <a:t>Sanksi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bagi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Pelaku</a:t>
            </a:r>
            <a:r>
              <a:rPr lang="en-ID" b="1" dirty="0">
                <a:solidFill>
                  <a:schemeClr val="tx1"/>
                </a:solidFill>
              </a:rPr>
              <a:t> Usaha</a:t>
            </a:r>
          </a:p>
          <a:p>
            <a:pPr algn="l"/>
            <a:r>
              <a:rPr lang="en-ID" dirty="0" err="1">
                <a:solidFill>
                  <a:schemeClr val="tx1"/>
                </a:solidFill>
              </a:rPr>
              <a:t>Pelaku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usaha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melanggar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ketentuan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dikenai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Sanksi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Administratif</a:t>
            </a:r>
            <a:endParaRPr lang="en-ID" dirty="0">
              <a:solidFill>
                <a:schemeClr val="tx1"/>
              </a:solidFill>
            </a:endParaRPr>
          </a:p>
          <a:p>
            <a:pPr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Sanksi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Perdata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dirty="0" err="1">
                <a:solidFill>
                  <a:schemeClr val="tx1"/>
                </a:solidFill>
              </a:rPr>
              <a:t>ganti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rugi</a:t>
            </a:r>
            <a:r>
              <a:rPr lang="en-ID" dirty="0">
                <a:solidFill>
                  <a:schemeClr val="tx1"/>
                </a:solidFill>
              </a:rPr>
              <a:t>)</a:t>
            </a:r>
          </a:p>
          <a:p>
            <a:pPr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Sanksi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Pidana</a:t>
            </a:r>
            <a:endParaRPr lang="en-ID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968683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016824" cy="4802088"/>
          </a:xfrm>
        </p:spPr>
        <p:txBody>
          <a:bodyPr/>
          <a:lstStyle/>
          <a:p>
            <a:pPr algn="l"/>
            <a:r>
              <a:rPr lang="en-US" dirty="0" err="1">
                <a:solidFill>
                  <a:schemeClr val="tx1"/>
                </a:solidFill>
              </a:rPr>
              <a:t>Tantangan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Masih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praktik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penipuan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manipulasi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oknum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sv-SE" dirty="0">
                <a:solidFill>
                  <a:schemeClr val="tx1"/>
                </a:solidFill>
              </a:rPr>
              <a:t>Minimnya kesadaran konsumen mengenai hak-haknya.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062485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344816" cy="5544616"/>
          </a:xfrm>
        </p:spPr>
        <p:txBody>
          <a:bodyPr>
            <a:normAutofit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Kesimpulan</a:t>
            </a:r>
            <a:r>
              <a:rPr lang="en-US" b="1" dirty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sangat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menciptakan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keseimbangan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mendapatkan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layanan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berkualitas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aman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6596314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E5D03AF-2103-4C26-BB81-86AC91C1B6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692696"/>
            <a:ext cx="7272808" cy="4946104"/>
          </a:xfrm>
        </p:spPr>
        <p:txBody>
          <a:bodyPr>
            <a:normAutofit/>
          </a:bodyPr>
          <a:lstStyle/>
          <a:p>
            <a:r>
              <a:rPr lang="en-ID" b="1" dirty="0" err="1">
                <a:solidFill>
                  <a:schemeClr val="tx1"/>
                </a:solidFill>
              </a:rPr>
              <a:t>Pengertian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Konsumen</a:t>
            </a:r>
            <a:endParaRPr lang="en-ID" b="1" dirty="0">
              <a:solidFill>
                <a:schemeClr val="tx1"/>
              </a:solidFill>
            </a:endParaRPr>
          </a:p>
          <a:p>
            <a:endParaRPr lang="en-ID" sz="2400" dirty="0">
              <a:solidFill>
                <a:schemeClr val="tx1"/>
              </a:solidFill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</a:rPr>
              <a:t>Berdasarkan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Pasal</a:t>
            </a:r>
            <a:r>
              <a:rPr lang="en-ID" sz="2400" b="1" dirty="0">
                <a:solidFill>
                  <a:schemeClr val="tx1"/>
                </a:solidFill>
              </a:rPr>
              <a:t> 1 </a:t>
            </a:r>
            <a:r>
              <a:rPr lang="en-ID" sz="2400" b="1" dirty="0" err="1">
                <a:solidFill>
                  <a:schemeClr val="tx1"/>
                </a:solidFill>
              </a:rPr>
              <a:t>angka</a:t>
            </a:r>
            <a:r>
              <a:rPr lang="en-ID" sz="2400" b="1" dirty="0">
                <a:solidFill>
                  <a:schemeClr val="tx1"/>
                </a:solidFill>
              </a:rPr>
              <a:t> 2 </a:t>
            </a:r>
            <a:r>
              <a:rPr lang="en-ID" sz="2400" b="1" dirty="0" err="1">
                <a:solidFill>
                  <a:schemeClr val="tx1"/>
                </a:solidFill>
              </a:rPr>
              <a:t>Undang-Undang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Nomor</a:t>
            </a:r>
            <a:r>
              <a:rPr lang="en-ID" sz="2400" b="1" dirty="0">
                <a:solidFill>
                  <a:schemeClr val="tx1"/>
                </a:solidFill>
              </a:rPr>
              <a:t> 8 </a:t>
            </a:r>
            <a:r>
              <a:rPr lang="en-ID" sz="2400" b="1" dirty="0" err="1">
                <a:solidFill>
                  <a:schemeClr val="tx1"/>
                </a:solidFill>
              </a:rPr>
              <a:t>Tahun</a:t>
            </a:r>
            <a:r>
              <a:rPr lang="en-ID" sz="2400" b="1" dirty="0">
                <a:solidFill>
                  <a:schemeClr val="tx1"/>
                </a:solidFill>
              </a:rPr>
              <a:t> 1999 </a:t>
            </a:r>
            <a:r>
              <a:rPr lang="en-ID" sz="2400" b="1" dirty="0" err="1">
                <a:solidFill>
                  <a:schemeClr val="tx1"/>
                </a:solidFill>
              </a:rPr>
              <a:t>tentang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Perlindungan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Konsumen</a:t>
            </a:r>
            <a:r>
              <a:rPr lang="en-ID" sz="2400" b="1" dirty="0">
                <a:solidFill>
                  <a:schemeClr val="tx1"/>
                </a:solidFill>
              </a:rPr>
              <a:t> (UUPK):</a:t>
            </a:r>
          </a:p>
          <a:p>
            <a:pPr algn="l"/>
            <a:endParaRPr lang="en-ID" sz="2400" b="1" dirty="0">
              <a:solidFill>
                <a:schemeClr val="tx1"/>
              </a:solidFill>
            </a:endParaRPr>
          </a:p>
          <a:p>
            <a:pPr algn="just"/>
            <a:r>
              <a:rPr lang="en-ID" sz="2400" dirty="0" err="1">
                <a:solidFill>
                  <a:schemeClr val="tx1"/>
                </a:solidFill>
              </a:rPr>
              <a:t>Konsumen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adalah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setiap</a:t>
            </a:r>
            <a:r>
              <a:rPr lang="en-ID" sz="2400" dirty="0">
                <a:solidFill>
                  <a:schemeClr val="tx1"/>
                </a:solidFill>
              </a:rPr>
              <a:t> orang </a:t>
            </a:r>
            <a:r>
              <a:rPr lang="en-ID" sz="2400" dirty="0" err="1">
                <a:solidFill>
                  <a:schemeClr val="tx1"/>
                </a:solidFill>
              </a:rPr>
              <a:t>pemakai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barang</a:t>
            </a:r>
            <a:r>
              <a:rPr lang="en-ID" sz="2400" dirty="0">
                <a:solidFill>
                  <a:schemeClr val="tx1"/>
                </a:solidFill>
              </a:rPr>
              <a:t> dan/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jasa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tersedia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masyarakat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baik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bagi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kepentingan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diri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sendiri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keluarga</a:t>
            </a:r>
            <a:r>
              <a:rPr lang="en-ID" sz="2400" dirty="0">
                <a:solidFill>
                  <a:schemeClr val="tx1"/>
                </a:solidFill>
              </a:rPr>
              <a:t>, orang lain, </a:t>
            </a:r>
            <a:r>
              <a:rPr lang="en-ID" sz="2400" dirty="0" err="1">
                <a:solidFill>
                  <a:schemeClr val="tx1"/>
                </a:solidFill>
              </a:rPr>
              <a:t>maupun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makhluk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hidup</a:t>
            </a:r>
            <a:r>
              <a:rPr lang="en-ID" sz="2400" dirty="0">
                <a:solidFill>
                  <a:schemeClr val="tx1"/>
                </a:solidFill>
              </a:rPr>
              <a:t> lain dan </a:t>
            </a:r>
            <a:r>
              <a:rPr lang="en-ID" sz="2400" dirty="0" err="1">
                <a:solidFill>
                  <a:schemeClr val="tx1"/>
                </a:solidFill>
              </a:rPr>
              <a:t>tidak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untuk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diperdagangkan</a:t>
            </a:r>
            <a:endParaRPr lang="en-ID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122644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E50190A-E187-4B06-A802-0F96124A4C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692696"/>
            <a:ext cx="7704856" cy="5544616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ID" sz="3400" b="1" dirty="0" err="1">
                <a:solidFill>
                  <a:schemeClr val="tx1"/>
                </a:solidFill>
              </a:rPr>
              <a:t>Unsur-unsur</a:t>
            </a:r>
            <a:r>
              <a:rPr lang="en-ID" sz="3400" b="1" dirty="0">
                <a:solidFill>
                  <a:schemeClr val="tx1"/>
                </a:solidFill>
              </a:rPr>
              <a:t> </a:t>
            </a:r>
            <a:r>
              <a:rPr lang="en-ID" sz="3400" b="1" dirty="0" err="1">
                <a:solidFill>
                  <a:schemeClr val="tx1"/>
                </a:solidFill>
              </a:rPr>
              <a:t>Konsumen</a:t>
            </a:r>
            <a:r>
              <a:rPr lang="en-ID" sz="3400" b="1" dirty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ID" sz="3400" dirty="0" err="1">
                <a:solidFill>
                  <a:schemeClr val="tx1"/>
                </a:solidFill>
              </a:rPr>
              <a:t>Setiap</a:t>
            </a:r>
            <a:r>
              <a:rPr lang="en-ID" sz="3400" dirty="0">
                <a:solidFill>
                  <a:schemeClr val="tx1"/>
                </a:solidFill>
              </a:rPr>
              <a:t> orang</a:t>
            </a:r>
          </a:p>
          <a:p>
            <a:pPr marL="514350" indent="-514350" algn="l">
              <a:buAutoNum type="arabicPeriod"/>
            </a:pPr>
            <a:r>
              <a:rPr lang="en-ID" sz="3400" dirty="0" err="1">
                <a:solidFill>
                  <a:schemeClr val="tx1"/>
                </a:solidFill>
              </a:rPr>
              <a:t>Pemakai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barang</a:t>
            </a:r>
            <a:r>
              <a:rPr lang="en-ID" sz="3400" dirty="0">
                <a:solidFill>
                  <a:schemeClr val="tx1"/>
                </a:solidFill>
              </a:rPr>
              <a:t> dan/</a:t>
            </a:r>
            <a:r>
              <a:rPr lang="en-ID" sz="3400" dirty="0" err="1">
                <a:solidFill>
                  <a:schemeClr val="tx1"/>
                </a:solidFill>
              </a:rPr>
              <a:t>atau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jasa</a:t>
            </a:r>
            <a:endParaRPr lang="en-ID" sz="34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sv-SE" sz="3400" dirty="0">
                <a:solidFill>
                  <a:schemeClr val="tx1"/>
                </a:solidFill>
              </a:rPr>
              <a:t>Barang/jasa tersedia dalam masyarakat</a:t>
            </a:r>
            <a:endParaRPr lang="en-ID" sz="34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sz="3400" dirty="0" err="1">
                <a:solidFill>
                  <a:schemeClr val="tx1"/>
                </a:solidFill>
              </a:rPr>
              <a:t>Digunakan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untuk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kepentingan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pribadi</a:t>
            </a:r>
            <a:endParaRPr lang="en-ID" sz="34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sz="3400" dirty="0" err="1">
                <a:solidFill>
                  <a:schemeClr val="tx1"/>
                </a:solidFill>
              </a:rPr>
              <a:t>Tidak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untuk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diperjualbelikan</a:t>
            </a:r>
            <a:r>
              <a:rPr lang="en-ID" sz="3400" dirty="0">
                <a:solidFill>
                  <a:schemeClr val="tx1"/>
                </a:solidFill>
              </a:rPr>
              <a:t> Kembali</a:t>
            </a:r>
          </a:p>
          <a:p>
            <a:pPr marL="514350" indent="-514350" algn="l">
              <a:buAutoNum type="arabicPeriod"/>
            </a:pPr>
            <a:endParaRPr lang="en-ID" sz="3100" dirty="0">
              <a:solidFill>
                <a:schemeClr val="tx1"/>
              </a:solidFill>
            </a:endParaRPr>
          </a:p>
          <a:p>
            <a:pPr algn="l"/>
            <a:r>
              <a:rPr lang="en-ID" sz="3400" b="1" dirty="0" err="1">
                <a:solidFill>
                  <a:schemeClr val="tx1"/>
                </a:solidFill>
              </a:rPr>
              <a:t>Jenis-Jenis</a:t>
            </a:r>
            <a:r>
              <a:rPr lang="en-ID" sz="3400" b="1" dirty="0">
                <a:solidFill>
                  <a:schemeClr val="tx1"/>
                </a:solidFill>
              </a:rPr>
              <a:t> </a:t>
            </a:r>
            <a:r>
              <a:rPr lang="en-ID" sz="3400" b="1" dirty="0" err="1">
                <a:solidFill>
                  <a:schemeClr val="tx1"/>
                </a:solidFill>
              </a:rPr>
              <a:t>Konsumen</a:t>
            </a:r>
            <a:endParaRPr lang="en-ID" sz="3400" b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sz="3400" b="1" dirty="0" err="1">
                <a:solidFill>
                  <a:schemeClr val="tx1"/>
                </a:solidFill>
              </a:rPr>
              <a:t>Konsumen</a:t>
            </a:r>
            <a:r>
              <a:rPr lang="en-ID" sz="3400" b="1" dirty="0">
                <a:solidFill>
                  <a:schemeClr val="tx1"/>
                </a:solidFill>
              </a:rPr>
              <a:t> Akhir</a:t>
            </a:r>
            <a:br>
              <a:rPr lang="en-ID" sz="3400" dirty="0">
                <a:solidFill>
                  <a:schemeClr val="tx1"/>
                </a:solidFill>
              </a:rPr>
            </a:br>
            <a:r>
              <a:rPr lang="en-ID" sz="3400" dirty="0" err="1">
                <a:solidFill>
                  <a:schemeClr val="tx1"/>
                </a:solidFill>
              </a:rPr>
              <a:t>Konsumen</a:t>
            </a:r>
            <a:r>
              <a:rPr lang="en-ID" sz="3400" dirty="0">
                <a:solidFill>
                  <a:schemeClr val="tx1"/>
                </a:solidFill>
              </a:rPr>
              <a:t> yang </a:t>
            </a:r>
            <a:r>
              <a:rPr lang="en-ID" sz="3400" dirty="0" err="1">
                <a:solidFill>
                  <a:schemeClr val="tx1"/>
                </a:solidFill>
              </a:rPr>
              <a:t>menggunakan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barang</a:t>
            </a:r>
            <a:r>
              <a:rPr lang="en-ID" sz="3400" dirty="0">
                <a:solidFill>
                  <a:schemeClr val="tx1"/>
                </a:solidFill>
              </a:rPr>
              <a:t>/</a:t>
            </a:r>
            <a:r>
              <a:rPr lang="en-ID" sz="3400" dirty="0" err="1">
                <a:solidFill>
                  <a:schemeClr val="tx1"/>
                </a:solidFill>
              </a:rPr>
              <a:t>jasa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untuk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kebutuhan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pribadi</a:t>
            </a:r>
            <a:r>
              <a:rPr lang="en-ID" sz="3400" dirty="0">
                <a:solidFill>
                  <a:schemeClr val="tx1"/>
                </a:solidFill>
              </a:rPr>
              <a:t> (</a:t>
            </a:r>
            <a:r>
              <a:rPr lang="en-ID" sz="3400" dirty="0" err="1">
                <a:solidFill>
                  <a:schemeClr val="tx1"/>
                </a:solidFill>
              </a:rPr>
              <a:t>misalnya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pembeli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makanan</a:t>
            </a:r>
            <a:r>
              <a:rPr lang="en-ID" sz="3400" dirty="0">
                <a:solidFill>
                  <a:schemeClr val="tx1"/>
                </a:solidFill>
              </a:rPr>
              <a:t>, </a:t>
            </a:r>
            <a:r>
              <a:rPr lang="en-ID" sz="3400" dirty="0" err="1">
                <a:solidFill>
                  <a:schemeClr val="tx1"/>
                </a:solidFill>
              </a:rPr>
              <a:t>pakaian</a:t>
            </a:r>
            <a:r>
              <a:rPr lang="en-ID" sz="3400" dirty="0">
                <a:solidFill>
                  <a:schemeClr val="tx1"/>
                </a:solidFill>
              </a:rPr>
              <a:t>, </a:t>
            </a:r>
            <a:r>
              <a:rPr lang="en-ID" sz="3400" dirty="0" err="1">
                <a:solidFill>
                  <a:schemeClr val="tx1"/>
                </a:solidFill>
              </a:rPr>
              <a:t>jasa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transportasi</a:t>
            </a:r>
            <a:r>
              <a:rPr lang="en-ID" sz="3400" dirty="0">
                <a:solidFill>
                  <a:schemeClr val="tx1"/>
                </a:solidFill>
              </a:rPr>
              <a:t>).</a:t>
            </a: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en-ID" sz="3400" b="1" dirty="0" err="1">
                <a:solidFill>
                  <a:schemeClr val="tx1"/>
                </a:solidFill>
              </a:rPr>
              <a:t>Konsumen</a:t>
            </a:r>
            <a:r>
              <a:rPr lang="en-ID" sz="3400" b="1" dirty="0">
                <a:solidFill>
                  <a:schemeClr val="tx1"/>
                </a:solidFill>
              </a:rPr>
              <a:t> Antara</a:t>
            </a:r>
            <a:br>
              <a:rPr lang="en-ID" sz="3400" dirty="0">
                <a:solidFill>
                  <a:schemeClr val="tx1"/>
                </a:solidFill>
              </a:rPr>
            </a:br>
            <a:r>
              <a:rPr lang="en-ID" sz="3400" dirty="0" err="1">
                <a:solidFill>
                  <a:schemeClr val="tx1"/>
                </a:solidFill>
              </a:rPr>
              <a:t>Konsumen</a:t>
            </a:r>
            <a:r>
              <a:rPr lang="en-ID" sz="3400" dirty="0">
                <a:solidFill>
                  <a:schemeClr val="tx1"/>
                </a:solidFill>
              </a:rPr>
              <a:t> yang </a:t>
            </a:r>
            <a:r>
              <a:rPr lang="en-ID" sz="3400" dirty="0" err="1">
                <a:solidFill>
                  <a:schemeClr val="tx1"/>
                </a:solidFill>
              </a:rPr>
              <a:t>menggunakan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barang</a:t>
            </a:r>
            <a:r>
              <a:rPr lang="en-ID" sz="3400" dirty="0">
                <a:solidFill>
                  <a:schemeClr val="tx1"/>
                </a:solidFill>
              </a:rPr>
              <a:t>/</a:t>
            </a:r>
            <a:r>
              <a:rPr lang="en-ID" sz="3400" dirty="0" err="1">
                <a:solidFill>
                  <a:schemeClr val="tx1"/>
                </a:solidFill>
              </a:rPr>
              <a:t>jasa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sebagai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bahan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produksi</a:t>
            </a:r>
            <a:r>
              <a:rPr lang="en-ID" sz="3400" dirty="0">
                <a:solidFill>
                  <a:schemeClr val="tx1"/>
                </a:solidFill>
              </a:rPr>
              <a:t> (</a:t>
            </a:r>
            <a:r>
              <a:rPr lang="en-ID" sz="3400" dirty="0" err="1">
                <a:solidFill>
                  <a:schemeClr val="tx1"/>
                </a:solidFill>
              </a:rPr>
              <a:t>misalnya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pengusaha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membeli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bahan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baku</a:t>
            </a:r>
            <a:r>
              <a:rPr lang="en-ID" sz="3400" dirty="0">
                <a:solidFill>
                  <a:schemeClr val="tx1"/>
                </a:solidFill>
              </a:rPr>
              <a:t>).</a:t>
            </a:r>
          </a:p>
          <a:p>
            <a:pPr marL="514350" indent="-514350" algn="l">
              <a:buAutoNum type="arabicPeriod"/>
            </a:pPr>
            <a:endParaRPr lang="en-ID" sz="31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en-ID" dirty="0"/>
          </a:p>
          <a:p>
            <a:pPr algn="l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70606756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7488832" cy="5688632"/>
          </a:xfrm>
        </p:spPr>
        <p:txBody>
          <a:bodyPr>
            <a:normAutofit fontScale="92500"/>
          </a:bodyPr>
          <a:lstStyle/>
          <a:p>
            <a:pPr algn="l"/>
            <a:r>
              <a:rPr lang="en-US" dirty="0"/>
              <a:t> </a:t>
            </a:r>
            <a:r>
              <a:rPr lang="en-US" b="1" dirty="0" err="1">
                <a:solidFill>
                  <a:schemeClr val="tx1"/>
                </a:solidFill>
              </a:rPr>
              <a:t>Definisi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Perlindungan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200" dirty="0" err="1">
                <a:solidFill>
                  <a:schemeClr val="tx1"/>
                </a:solidFill>
              </a:rPr>
              <a:t>segala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upaya</a:t>
            </a:r>
            <a:r>
              <a:rPr lang="en-ID" sz="2200" dirty="0">
                <a:solidFill>
                  <a:schemeClr val="tx1"/>
                </a:solidFill>
              </a:rPr>
              <a:t> yang </a:t>
            </a:r>
            <a:r>
              <a:rPr lang="en-ID" sz="2200" dirty="0" err="1">
                <a:solidFill>
                  <a:schemeClr val="tx1"/>
                </a:solidFill>
              </a:rPr>
              <a:t>menjamin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adanya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kepastian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hukum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untuk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memberikan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perlindungan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kepada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konsumen</a:t>
            </a:r>
            <a:r>
              <a:rPr lang="en-ID" sz="2200" dirty="0">
                <a:solidFill>
                  <a:schemeClr val="tx1"/>
                </a:solidFill>
              </a:rPr>
              <a:t> agar </a:t>
            </a:r>
            <a:r>
              <a:rPr lang="en-ID" sz="2200" dirty="0" err="1">
                <a:solidFill>
                  <a:schemeClr val="tx1"/>
                </a:solidFill>
              </a:rPr>
              <a:t>hak-haknya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tidak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dirugikan</a:t>
            </a:r>
            <a:r>
              <a:rPr lang="en-ID" sz="2200" dirty="0">
                <a:solidFill>
                  <a:schemeClr val="tx1"/>
                </a:solidFill>
              </a:rPr>
              <a:t> oleh </a:t>
            </a:r>
            <a:r>
              <a:rPr lang="en-ID" sz="2200" dirty="0" err="1">
                <a:solidFill>
                  <a:schemeClr val="tx1"/>
                </a:solidFill>
              </a:rPr>
              <a:t>pelaku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usaha</a:t>
            </a:r>
            <a:r>
              <a:rPr lang="en-ID" sz="2200" dirty="0">
                <a:solidFill>
                  <a:schemeClr val="tx1"/>
                </a:solidFill>
              </a:rPr>
              <a:t>.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2200" dirty="0">
              <a:solidFill>
                <a:schemeClr val="tx1"/>
              </a:solidFill>
            </a:endParaRPr>
          </a:p>
          <a:p>
            <a:pPr algn="l"/>
            <a:r>
              <a:rPr lang="en-US" sz="2200" b="1" dirty="0" err="1">
                <a:solidFill>
                  <a:schemeClr val="tx1"/>
                </a:solidFill>
              </a:rPr>
              <a:t>Tujuan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Perlindungan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Konsumen</a:t>
            </a:r>
            <a:endParaRPr lang="en-US" sz="2200" b="1" dirty="0">
              <a:solidFill>
                <a:schemeClr val="tx1"/>
              </a:solidFill>
            </a:endParaRPr>
          </a:p>
          <a:p>
            <a:pPr algn="l"/>
            <a:r>
              <a:rPr lang="en-ID" sz="2200" dirty="0" err="1">
                <a:solidFill>
                  <a:schemeClr val="tx1"/>
                </a:solidFill>
              </a:rPr>
              <a:t>Berdasarkan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b="1" dirty="0" err="1">
                <a:solidFill>
                  <a:schemeClr val="tx1"/>
                </a:solidFill>
              </a:rPr>
              <a:t>Pasal</a:t>
            </a:r>
            <a:r>
              <a:rPr lang="en-ID" sz="2200" b="1" dirty="0">
                <a:solidFill>
                  <a:schemeClr val="tx1"/>
                </a:solidFill>
              </a:rPr>
              <a:t> 3 UUPK</a:t>
            </a:r>
            <a:r>
              <a:rPr lang="en-ID" sz="2200" dirty="0">
                <a:solidFill>
                  <a:schemeClr val="tx1"/>
                </a:solidFill>
              </a:rPr>
              <a:t>, </a:t>
            </a:r>
            <a:r>
              <a:rPr lang="en-ID" sz="2200" dirty="0" err="1">
                <a:solidFill>
                  <a:schemeClr val="tx1"/>
                </a:solidFill>
              </a:rPr>
              <a:t>tujuan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perlindungan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konsumen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adalah</a:t>
            </a:r>
            <a:endParaRPr lang="en-US" sz="2200" dirty="0">
              <a:solidFill>
                <a:schemeClr val="tx1"/>
              </a:solidFill>
            </a:endParaRPr>
          </a:p>
          <a:p>
            <a:pPr marL="342900" indent="-342900" algn="just">
              <a:buAutoNum type="arabicPeriod"/>
            </a:pPr>
            <a:r>
              <a:rPr lang="fi-FI" sz="2200" dirty="0">
                <a:solidFill>
                  <a:schemeClr val="tx1"/>
                </a:solidFill>
              </a:rPr>
              <a:t>Meningkatkan kesadaran, kemampuan, dan kemandirian konsumen</a:t>
            </a:r>
          </a:p>
          <a:p>
            <a:pPr marL="514350" indent="-514350" algn="just">
              <a:buAutoNum type="arabicPeriod"/>
            </a:pPr>
            <a:r>
              <a:rPr lang="en-ID" sz="2200" dirty="0" err="1">
                <a:solidFill>
                  <a:schemeClr val="tx1"/>
                </a:solidFill>
              </a:rPr>
              <a:t>Mengangkat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harkat</a:t>
            </a:r>
            <a:r>
              <a:rPr lang="en-ID" sz="2200" dirty="0">
                <a:solidFill>
                  <a:schemeClr val="tx1"/>
                </a:solidFill>
              </a:rPr>
              <a:t> dan </a:t>
            </a:r>
            <a:r>
              <a:rPr lang="en-ID" sz="2200" dirty="0" err="1">
                <a:solidFill>
                  <a:schemeClr val="tx1"/>
                </a:solidFill>
              </a:rPr>
              <a:t>martabat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konsumen</a:t>
            </a:r>
            <a:endParaRPr lang="en-ID" sz="22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sz="2200" dirty="0" err="1">
                <a:solidFill>
                  <a:schemeClr val="tx1"/>
                </a:solidFill>
              </a:rPr>
              <a:t>Memberdayakan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konsumen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dalam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memilih</a:t>
            </a:r>
            <a:r>
              <a:rPr lang="en-ID" sz="2200" dirty="0">
                <a:solidFill>
                  <a:schemeClr val="tx1"/>
                </a:solidFill>
              </a:rPr>
              <a:t> dan </a:t>
            </a:r>
            <a:r>
              <a:rPr lang="en-ID" sz="2200" dirty="0" err="1">
                <a:solidFill>
                  <a:schemeClr val="tx1"/>
                </a:solidFill>
              </a:rPr>
              <a:t>menuntut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haknya</a:t>
            </a:r>
            <a:endParaRPr lang="en-ID" sz="22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sz="2200" dirty="0" err="1">
                <a:solidFill>
                  <a:schemeClr val="tx1"/>
                </a:solidFill>
              </a:rPr>
              <a:t>Menciptakan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sistem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perlindungan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konsumen</a:t>
            </a:r>
            <a:r>
              <a:rPr lang="en-ID" sz="2200" dirty="0">
                <a:solidFill>
                  <a:schemeClr val="tx1"/>
                </a:solidFill>
              </a:rPr>
              <a:t> yang </a:t>
            </a:r>
            <a:r>
              <a:rPr lang="en-ID" sz="2200" dirty="0" err="1">
                <a:solidFill>
                  <a:schemeClr val="tx1"/>
                </a:solidFill>
              </a:rPr>
              <a:t>mengandung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kepastian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hukum</a:t>
            </a:r>
            <a:endParaRPr lang="en-ID" sz="22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sz="2200" dirty="0" err="1">
                <a:solidFill>
                  <a:schemeClr val="tx1"/>
                </a:solidFill>
              </a:rPr>
              <a:t>Menumbuhkan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sikap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pelaku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usaha</a:t>
            </a:r>
            <a:r>
              <a:rPr lang="en-ID" sz="2200" dirty="0">
                <a:solidFill>
                  <a:schemeClr val="tx1"/>
                </a:solidFill>
              </a:rPr>
              <a:t> yang </a:t>
            </a:r>
            <a:r>
              <a:rPr lang="en-ID" sz="2200" dirty="0" err="1">
                <a:solidFill>
                  <a:schemeClr val="tx1"/>
                </a:solidFill>
              </a:rPr>
              <a:t>jujur</a:t>
            </a:r>
            <a:r>
              <a:rPr lang="en-ID" sz="2200" dirty="0">
                <a:solidFill>
                  <a:schemeClr val="tx1"/>
                </a:solidFill>
              </a:rPr>
              <a:t> dan </a:t>
            </a:r>
            <a:r>
              <a:rPr lang="en-ID" sz="2200" dirty="0" err="1">
                <a:solidFill>
                  <a:schemeClr val="tx1"/>
                </a:solidFill>
              </a:rPr>
              <a:t>bertanggung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jawab</a:t>
            </a:r>
            <a:endParaRPr lang="en-ID" sz="22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sz="2200" dirty="0" err="1">
                <a:solidFill>
                  <a:schemeClr val="tx1"/>
                </a:solidFill>
              </a:rPr>
              <a:t>Meningkatkan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kualitas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barang</a:t>
            </a:r>
            <a:r>
              <a:rPr lang="en-ID" sz="2200" dirty="0">
                <a:solidFill>
                  <a:schemeClr val="tx1"/>
                </a:solidFill>
              </a:rPr>
              <a:t> dan/</a:t>
            </a:r>
            <a:r>
              <a:rPr lang="en-ID" sz="2200" dirty="0" err="1">
                <a:solidFill>
                  <a:schemeClr val="tx1"/>
                </a:solidFill>
              </a:rPr>
              <a:t>atau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jasa</a:t>
            </a:r>
            <a:endParaRPr lang="en-US" sz="2200" dirty="0">
              <a:solidFill>
                <a:schemeClr val="tx1"/>
              </a:solidFill>
            </a:endParaRPr>
          </a:p>
          <a:p>
            <a:pPr algn="just"/>
            <a:endParaRPr lang="en-US" sz="2200" dirty="0"/>
          </a:p>
          <a:p>
            <a:pPr algn="just"/>
            <a:endParaRPr lang="en-US" sz="2400" dirty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863559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332656"/>
            <a:ext cx="7560840" cy="5688632"/>
          </a:xfrm>
        </p:spPr>
        <p:txBody>
          <a:bodyPr>
            <a:normAutofit/>
          </a:bodyPr>
          <a:lstStyle/>
          <a:p>
            <a:pPr algn="l">
              <a:tabLst>
                <a:tab pos="341313" algn="l"/>
                <a:tab pos="463550" algn="l"/>
              </a:tabLst>
            </a:pPr>
            <a:r>
              <a:rPr lang="it-IT" b="1" dirty="0">
                <a:solidFill>
                  <a:schemeClr val="tx1"/>
                </a:solidFill>
              </a:rPr>
              <a:t>Dasar Hukum Perlindungan Konsumen di Indonesia</a:t>
            </a:r>
          </a:p>
          <a:p>
            <a:pPr marL="457200" indent="-457200" algn="l">
              <a:buAutoNum type="arabicPeriod"/>
              <a:tabLst>
                <a:tab pos="341313" algn="l"/>
                <a:tab pos="463550" algn="l"/>
              </a:tabLst>
            </a:pPr>
            <a:r>
              <a:rPr lang="sv-SE" sz="2400" dirty="0">
                <a:solidFill>
                  <a:schemeClr val="tx1"/>
                </a:solidFill>
              </a:rPr>
              <a:t>Undang-Undang Perlindungan Konsumen (UUPK) No. 8 Tahun 1999.</a:t>
            </a:r>
          </a:p>
          <a:p>
            <a:pPr marL="457200" indent="-457200" algn="l">
              <a:buAutoNum type="arabicPeriod"/>
              <a:tabLst>
                <a:tab pos="341313" algn="l"/>
                <a:tab pos="463550" algn="l"/>
              </a:tabLst>
            </a:pPr>
            <a:r>
              <a:rPr lang="en-ID" sz="2400" dirty="0">
                <a:solidFill>
                  <a:schemeClr val="tx1"/>
                </a:solidFill>
              </a:rPr>
              <a:t>Kitab </a:t>
            </a:r>
            <a:r>
              <a:rPr lang="en-ID" sz="2400" dirty="0" err="1">
                <a:solidFill>
                  <a:schemeClr val="tx1"/>
                </a:solidFill>
              </a:rPr>
              <a:t>Undang-Undang</a:t>
            </a:r>
            <a:r>
              <a:rPr lang="en-ID" sz="2400" dirty="0">
                <a:solidFill>
                  <a:schemeClr val="tx1"/>
                </a:solidFill>
              </a:rPr>
              <a:t> Hukum </a:t>
            </a:r>
            <a:r>
              <a:rPr lang="en-ID" sz="2400" dirty="0" err="1">
                <a:solidFill>
                  <a:schemeClr val="tx1"/>
                </a:solidFill>
              </a:rPr>
              <a:t>Perdata</a:t>
            </a:r>
            <a:r>
              <a:rPr lang="en-ID" sz="2400" dirty="0">
                <a:solidFill>
                  <a:schemeClr val="tx1"/>
                </a:solidFill>
              </a:rPr>
              <a:t> (</a:t>
            </a:r>
            <a:r>
              <a:rPr lang="en-ID" sz="2400" dirty="0" err="1">
                <a:solidFill>
                  <a:schemeClr val="tx1"/>
                </a:solidFill>
              </a:rPr>
              <a:t>KUHPerdata</a:t>
            </a:r>
            <a:r>
              <a:rPr lang="en-ID" sz="2400" dirty="0">
                <a:solidFill>
                  <a:schemeClr val="tx1"/>
                </a:solidFill>
              </a:rPr>
              <a:t>)</a:t>
            </a:r>
            <a:endParaRPr lang="sv-SE" sz="2400" dirty="0">
              <a:solidFill>
                <a:schemeClr val="tx1"/>
              </a:solidFill>
            </a:endParaRPr>
          </a:p>
          <a:p>
            <a:pPr marL="395288" indent="-395288" algn="l">
              <a:tabLst>
                <a:tab pos="341313" algn="l"/>
                <a:tab pos="463550" algn="l"/>
              </a:tabLst>
            </a:pPr>
            <a:r>
              <a:rPr lang="en-US" sz="2400" dirty="0">
                <a:solidFill>
                  <a:schemeClr val="tx1"/>
                </a:solidFill>
              </a:rPr>
              <a:t>3.  </a:t>
            </a:r>
            <a:r>
              <a:rPr lang="sv-SE" sz="2400" dirty="0">
                <a:solidFill>
                  <a:schemeClr val="tx1"/>
                </a:solidFill>
              </a:rPr>
              <a:t>Peraturan Pemerintah dan Badan Pengawasan</a:t>
            </a:r>
          </a:p>
          <a:p>
            <a:pPr marL="573088" indent="-177800" algn="l">
              <a:buFont typeface="Wingdings" panose="05000000000000000000" pitchFamily="2" charset="2"/>
              <a:buChar char="§"/>
              <a:tabLst>
                <a:tab pos="463550" algn="l"/>
              </a:tabLst>
            </a:pPr>
            <a:r>
              <a:rPr lang="sv-SE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Lembaga yang </a:t>
            </a:r>
            <a:r>
              <a:rPr lang="en-US" sz="2400" dirty="0" err="1">
                <a:solidFill>
                  <a:schemeClr val="tx1"/>
                </a:solidFill>
              </a:rPr>
              <a:t>bertanggung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jawab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melindungi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Badan </a:t>
            </a:r>
            <a:r>
              <a:rPr lang="en-US" sz="2400" dirty="0" err="1">
                <a:solidFill>
                  <a:schemeClr val="tx1"/>
                </a:solidFill>
              </a:rPr>
              <a:t>Perlindungan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Nasional (BPKN).</a:t>
            </a:r>
          </a:p>
          <a:p>
            <a:pPr marL="395288" indent="-395288" algn="l">
              <a:tabLst>
                <a:tab pos="463550" algn="l"/>
              </a:tabLst>
            </a:pPr>
            <a:r>
              <a:rPr lang="en-US" sz="2400" dirty="0">
                <a:solidFill>
                  <a:schemeClr val="tx1"/>
                </a:solidFill>
              </a:rPr>
              <a:t>4. </a:t>
            </a:r>
            <a:r>
              <a:rPr lang="en-ID" sz="2400" dirty="0" err="1">
                <a:solidFill>
                  <a:schemeClr val="tx1"/>
                </a:solidFill>
              </a:rPr>
              <a:t>Peraturan</a:t>
            </a:r>
            <a:r>
              <a:rPr lang="en-ID" sz="2400" dirty="0">
                <a:solidFill>
                  <a:schemeClr val="tx1"/>
                </a:solidFill>
              </a:rPr>
              <a:t> Menteri </a:t>
            </a:r>
            <a:r>
              <a:rPr lang="en-ID" sz="2400" dirty="0" err="1">
                <a:solidFill>
                  <a:schemeClr val="tx1"/>
                </a:solidFill>
              </a:rPr>
              <a:t>terkait</a:t>
            </a:r>
            <a:endParaRPr lang="en-US" sz="2400" dirty="0">
              <a:solidFill>
                <a:schemeClr val="tx1"/>
              </a:solidFill>
            </a:endParaRPr>
          </a:p>
          <a:p>
            <a:pPr marL="395288" indent="-395288" algn="l">
              <a:tabLst>
                <a:tab pos="463550" algn="l"/>
              </a:tabLst>
            </a:pPr>
            <a:r>
              <a:rPr lang="en-US" sz="2400" dirty="0">
                <a:solidFill>
                  <a:schemeClr val="tx1"/>
                </a:solidFill>
              </a:rPr>
              <a:t>5. </a:t>
            </a:r>
            <a:r>
              <a:rPr lang="en-ID" sz="2400" dirty="0" err="1">
                <a:solidFill>
                  <a:schemeClr val="tx1"/>
                </a:solidFill>
              </a:rPr>
              <a:t>Standar</a:t>
            </a:r>
            <a:r>
              <a:rPr lang="en-ID" sz="2400" dirty="0">
                <a:solidFill>
                  <a:schemeClr val="tx1"/>
                </a:solidFill>
              </a:rPr>
              <a:t> Nasional Indonesia (SNI)</a:t>
            </a:r>
            <a:endParaRPr lang="en-US" sz="2400" dirty="0">
              <a:solidFill>
                <a:schemeClr val="tx1"/>
              </a:solidFill>
            </a:endParaRPr>
          </a:p>
          <a:p>
            <a:pPr marL="573088" indent="-177800" algn="l">
              <a:buFont typeface="Wingdings" panose="05000000000000000000" pitchFamily="2" charset="2"/>
              <a:buChar char="§"/>
              <a:tabLst>
                <a:tab pos="463550" algn="l"/>
              </a:tabLst>
            </a:pPr>
            <a:endParaRPr lang="sv-SE" sz="2400" dirty="0">
              <a:solidFill>
                <a:schemeClr val="tx1"/>
              </a:solidFill>
            </a:endParaRPr>
          </a:p>
          <a:p>
            <a:pPr algn="l">
              <a:tabLst>
                <a:tab pos="341313" algn="l"/>
                <a:tab pos="463550" algn="l"/>
              </a:tabLst>
            </a:pPr>
            <a:endParaRPr lang="en-US" sz="2400" b="1" dirty="0">
              <a:solidFill>
                <a:schemeClr val="tx1"/>
              </a:solidFill>
            </a:endParaRPr>
          </a:p>
          <a:p>
            <a:pPr algn="l"/>
            <a:endParaRPr lang="en-US" sz="2400" b="1" dirty="0"/>
          </a:p>
          <a:p>
            <a:pPr algn="l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34608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7560840" cy="5616624"/>
          </a:xfrm>
        </p:spPr>
        <p:txBody>
          <a:bodyPr>
            <a:normAutofit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Hak-hak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Konsumen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menurut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Pasal</a:t>
            </a:r>
            <a:r>
              <a:rPr lang="en-ID" b="1" dirty="0">
                <a:solidFill>
                  <a:schemeClr val="tx1"/>
                </a:solidFill>
              </a:rPr>
              <a:t> 4 UUPK, </a:t>
            </a:r>
            <a:r>
              <a:rPr lang="en-ID" b="1" dirty="0" err="1">
                <a:solidFill>
                  <a:schemeClr val="tx1"/>
                </a:solidFill>
              </a:rPr>
              <a:t>antara</a:t>
            </a:r>
            <a:r>
              <a:rPr lang="en-ID" b="1" dirty="0">
                <a:solidFill>
                  <a:schemeClr val="tx1"/>
                </a:solidFill>
              </a:rPr>
              <a:t> lain </a:t>
            </a:r>
            <a:r>
              <a:rPr lang="en-US" b="1" dirty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sv-SE" dirty="0">
                <a:solidFill>
                  <a:schemeClr val="tx1"/>
                </a:solidFill>
              </a:rPr>
              <a:t>Hak untuk kenyamanan, keamanan, dan keselamatan dalam mengkonsumsi barang/jasa</a:t>
            </a:r>
          </a:p>
          <a:p>
            <a:pPr marL="514350" indent="-514350" algn="l">
              <a:buAutoNum type="arabicPeriod"/>
            </a:pPr>
            <a:r>
              <a:rPr lang="sv-SE" dirty="0">
                <a:solidFill>
                  <a:schemeClr val="tx1"/>
                </a:solidFill>
              </a:rPr>
              <a:t>Hak untuk memilih barang/jasa sesuai dengan pilihan dan kebutuhan.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memperoleh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informasi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jelas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benar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jujur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jasa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didengar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pendapatnya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serta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keluhannya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mendapatkan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sv-SE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en-US" b="1" dirty="0">
              <a:solidFill>
                <a:srgbClr val="443728"/>
              </a:solidFill>
              <a:ea typeface="Crimson Pro Bold" pitchFamily="34" charset="-122"/>
            </a:endParaRPr>
          </a:p>
          <a:p>
            <a:pPr algn="l"/>
            <a:endParaRPr lang="en-US" dirty="0"/>
          </a:p>
          <a:p>
            <a:pPr algn="l"/>
            <a:endParaRPr lang="en-US" dirty="0">
              <a:solidFill>
                <a:srgbClr val="272525"/>
              </a:solidFill>
              <a:ea typeface="Montserrat" pitchFamily="34" charset="-122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sz="2400" dirty="0"/>
          </a:p>
          <a:p>
            <a:pPr algn="l"/>
            <a:endParaRPr lang="en-US" dirty="0"/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/>
          </a:p>
          <a:p>
            <a:pPr algn="l"/>
            <a:endParaRPr lang="en-US" b="1" dirty="0">
              <a:solidFill>
                <a:srgbClr val="272525"/>
              </a:solidFill>
              <a:ea typeface="Montserrat" pitchFamily="34" charset="-122"/>
            </a:endParaRPr>
          </a:p>
          <a:p>
            <a:pPr algn="l"/>
            <a:endParaRPr lang="en-US" b="1" dirty="0">
              <a:solidFill>
                <a:srgbClr val="272525"/>
              </a:solidFill>
              <a:ea typeface="Montserrat" pitchFamily="34" charset="-122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algn="just"/>
            <a:endParaRPr lang="en-US" sz="22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200" dirty="0"/>
          </a:p>
          <a:p>
            <a:pPr algn="just"/>
            <a:endParaRPr lang="en-US" sz="2400" dirty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35018873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764704"/>
            <a:ext cx="7344816" cy="5184576"/>
          </a:xfrm>
        </p:spPr>
        <p:txBody>
          <a:bodyPr>
            <a:normAutofit/>
          </a:bodyPr>
          <a:lstStyle/>
          <a:p>
            <a:r>
              <a:rPr lang="en-ID" sz="2400" b="1" dirty="0" err="1">
                <a:solidFill>
                  <a:schemeClr val="tx1"/>
                </a:solidFill>
              </a:rPr>
              <a:t>Standarisasi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Mutu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Produksi</a:t>
            </a:r>
            <a:r>
              <a:rPr lang="en-ID" sz="2400" b="1" dirty="0">
                <a:solidFill>
                  <a:schemeClr val="tx1"/>
                </a:solidFill>
              </a:rPr>
              <a:t> Nasional</a:t>
            </a:r>
          </a:p>
          <a:p>
            <a:pPr algn="l"/>
            <a:endParaRPr lang="en-ID" sz="2000" dirty="0">
              <a:solidFill>
                <a:schemeClr val="tx1"/>
              </a:solidFill>
            </a:endParaRPr>
          </a:p>
          <a:p>
            <a:pPr algn="l"/>
            <a:r>
              <a:rPr lang="en-ID" sz="2000" b="1" dirty="0" err="1">
                <a:solidFill>
                  <a:schemeClr val="tx1"/>
                </a:solidFill>
              </a:rPr>
              <a:t>Pengertian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Standarisasi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Mutu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Produksi</a:t>
            </a:r>
            <a:r>
              <a:rPr lang="en-ID" sz="2000" b="1" dirty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en-ID" sz="2000" dirty="0" err="1">
                <a:solidFill>
                  <a:schemeClr val="tx1"/>
                </a:solidFill>
              </a:rPr>
              <a:t>Penetapan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standar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kualitas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tertentu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terhadap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barang</a:t>
            </a:r>
            <a:r>
              <a:rPr lang="en-ID" sz="2000" dirty="0">
                <a:solidFill>
                  <a:schemeClr val="tx1"/>
                </a:solidFill>
              </a:rPr>
              <a:t> dan/</a:t>
            </a:r>
            <a:r>
              <a:rPr lang="en-ID" sz="2000" dirty="0" err="1">
                <a:solidFill>
                  <a:schemeClr val="tx1"/>
                </a:solidFill>
              </a:rPr>
              <a:t>atau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jasa</a:t>
            </a:r>
            <a:r>
              <a:rPr lang="en-ID" sz="2000" dirty="0">
                <a:solidFill>
                  <a:schemeClr val="tx1"/>
                </a:solidFill>
              </a:rPr>
              <a:t> yang </a:t>
            </a:r>
            <a:r>
              <a:rPr lang="en-ID" sz="2000" dirty="0" err="1">
                <a:solidFill>
                  <a:schemeClr val="tx1"/>
                </a:solidFill>
              </a:rPr>
              <a:t>harus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dipenuhi</a:t>
            </a:r>
            <a:r>
              <a:rPr lang="en-ID" sz="2000" dirty="0">
                <a:solidFill>
                  <a:schemeClr val="tx1"/>
                </a:solidFill>
              </a:rPr>
              <a:t> oleh </a:t>
            </a:r>
            <a:r>
              <a:rPr lang="en-ID" sz="2000" dirty="0" err="1">
                <a:solidFill>
                  <a:schemeClr val="tx1"/>
                </a:solidFill>
              </a:rPr>
              <a:t>pelaku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usaha</a:t>
            </a:r>
            <a:r>
              <a:rPr lang="en-ID" sz="2000" dirty="0">
                <a:solidFill>
                  <a:schemeClr val="tx1"/>
                </a:solidFill>
              </a:rPr>
              <a:t> agar </a:t>
            </a:r>
            <a:r>
              <a:rPr lang="en-ID" sz="2000" dirty="0" err="1">
                <a:solidFill>
                  <a:schemeClr val="tx1"/>
                </a:solidFill>
              </a:rPr>
              <a:t>produk</a:t>
            </a:r>
            <a:r>
              <a:rPr lang="en-ID" sz="2000" dirty="0">
                <a:solidFill>
                  <a:schemeClr val="tx1"/>
                </a:solidFill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ID" sz="2000" dirty="0">
                <a:solidFill>
                  <a:schemeClr val="tx1"/>
                </a:solidFill>
              </a:rPr>
              <a:t>Aman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</a:rPr>
              <a:t>Layak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konsumsi</a:t>
            </a:r>
            <a:endParaRPr lang="en-ID" sz="2000" dirty="0">
              <a:solidFill>
                <a:schemeClr val="tx1"/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</a:rPr>
              <a:t>Berkualitas</a:t>
            </a:r>
            <a:endParaRPr lang="en-ID" sz="2000" dirty="0">
              <a:solidFill>
                <a:schemeClr val="tx1"/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</a:rPr>
              <a:t>Tidak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merugikan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konsumen</a:t>
            </a:r>
            <a:endParaRPr lang="en-ID" sz="2000" dirty="0">
              <a:solidFill>
                <a:schemeClr val="tx1"/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ID" sz="2000" dirty="0">
              <a:solidFill>
                <a:schemeClr val="tx1"/>
              </a:solidFill>
            </a:endParaRPr>
          </a:p>
          <a:p>
            <a:pPr algn="l"/>
            <a:r>
              <a:rPr lang="en-ID" sz="2000" b="1" dirty="0" err="1">
                <a:solidFill>
                  <a:schemeClr val="tx1"/>
                </a:solidFill>
              </a:rPr>
              <a:t>Standar</a:t>
            </a:r>
            <a:r>
              <a:rPr lang="en-ID" sz="2000" b="1" dirty="0">
                <a:solidFill>
                  <a:schemeClr val="tx1"/>
                </a:solidFill>
              </a:rPr>
              <a:t> Nasional Indonesia (SNI)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ID" sz="2000" b="1" dirty="0">
                <a:solidFill>
                  <a:schemeClr val="tx1"/>
                </a:solidFill>
              </a:rPr>
              <a:t>SNI (</a:t>
            </a:r>
            <a:r>
              <a:rPr lang="en-ID" sz="2000" b="1" dirty="0" err="1">
                <a:solidFill>
                  <a:schemeClr val="tx1"/>
                </a:solidFill>
              </a:rPr>
              <a:t>Standar</a:t>
            </a:r>
            <a:r>
              <a:rPr lang="en-ID" sz="2000" b="1" dirty="0">
                <a:solidFill>
                  <a:schemeClr val="tx1"/>
                </a:solidFill>
              </a:rPr>
              <a:t> Nasional Indonesia)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adalah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standar</a:t>
            </a:r>
            <a:r>
              <a:rPr lang="en-ID" sz="2000" dirty="0">
                <a:solidFill>
                  <a:schemeClr val="tx1"/>
                </a:solidFill>
              </a:rPr>
              <a:t> yang </a:t>
            </a:r>
            <a:r>
              <a:rPr lang="en-ID" sz="2000" dirty="0" err="1">
                <a:solidFill>
                  <a:schemeClr val="tx1"/>
                </a:solidFill>
              </a:rPr>
              <a:t>ditetapkan</a:t>
            </a:r>
            <a:r>
              <a:rPr lang="en-ID" sz="2000" dirty="0">
                <a:solidFill>
                  <a:schemeClr val="tx1"/>
                </a:solidFill>
              </a:rPr>
              <a:t> oleh </a:t>
            </a:r>
            <a:r>
              <a:rPr lang="en-ID" sz="2000" b="1" dirty="0">
                <a:solidFill>
                  <a:schemeClr val="tx1"/>
                </a:solidFill>
              </a:rPr>
              <a:t>Badan </a:t>
            </a:r>
            <a:r>
              <a:rPr lang="en-ID" sz="2000" b="1" dirty="0" err="1">
                <a:solidFill>
                  <a:schemeClr val="tx1"/>
                </a:solidFill>
              </a:rPr>
              <a:t>Standardisasi</a:t>
            </a:r>
            <a:r>
              <a:rPr lang="en-ID" sz="2000" b="1" dirty="0">
                <a:solidFill>
                  <a:schemeClr val="tx1"/>
                </a:solidFill>
              </a:rPr>
              <a:t> Nasional (BSN)</a:t>
            </a:r>
            <a:r>
              <a:rPr lang="en-ID" sz="2000" dirty="0">
                <a:solidFill>
                  <a:schemeClr val="tx1"/>
                </a:solidFill>
              </a:rPr>
              <a:t> dan </a:t>
            </a:r>
            <a:r>
              <a:rPr lang="en-ID" sz="2000" dirty="0" err="1">
                <a:solidFill>
                  <a:schemeClr val="tx1"/>
                </a:solidFill>
              </a:rPr>
              <a:t>berlaku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secara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nasional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ID" sz="2000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82306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DFD4CBB-AC0D-4393-9FA2-908C6F99BC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560" y="764704"/>
            <a:ext cx="7160840" cy="5184576"/>
          </a:xfrm>
        </p:spPr>
        <p:txBody>
          <a:bodyPr/>
          <a:lstStyle/>
          <a:p>
            <a:r>
              <a:rPr lang="en-ID" b="1" dirty="0" err="1">
                <a:solidFill>
                  <a:schemeClr val="tx1"/>
                </a:solidFill>
              </a:rPr>
              <a:t>Tujuan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Standarisasi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Mutu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Produksi</a:t>
            </a:r>
            <a:endParaRPr lang="en-ID" b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fi-FI" dirty="0">
                <a:solidFill>
                  <a:schemeClr val="tx1"/>
                </a:solidFill>
              </a:rPr>
              <a:t>Melindungi keselamatan dan kesehatan konsumen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Menjamin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mutu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produk</a:t>
            </a:r>
            <a:endParaRPr lang="fi-FI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Meningkatkan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saing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produk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nasional</a:t>
            </a:r>
            <a:endParaRPr lang="fi-FI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Memberikan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kepastian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endParaRPr lang="fi-FI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Mencegah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peredaran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barang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berbahaya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90049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F9ACBE0-8D6B-4895-8E55-BAF1FD511D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568" y="692696"/>
            <a:ext cx="7488832" cy="4946104"/>
          </a:xfrm>
        </p:spPr>
        <p:txBody>
          <a:bodyPr/>
          <a:lstStyle/>
          <a:p>
            <a:r>
              <a:rPr lang="en-ID" b="1" dirty="0" err="1">
                <a:solidFill>
                  <a:schemeClr val="tx1"/>
                </a:solidFill>
              </a:rPr>
              <a:t>Jenis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Penerapan</a:t>
            </a:r>
            <a:r>
              <a:rPr lang="en-ID" b="1" dirty="0">
                <a:solidFill>
                  <a:schemeClr val="tx1"/>
                </a:solidFill>
              </a:rPr>
              <a:t> SNI</a:t>
            </a:r>
          </a:p>
          <a:p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b="1" dirty="0">
                <a:solidFill>
                  <a:schemeClr val="tx1"/>
                </a:solidFill>
              </a:rPr>
              <a:t>SNI </a:t>
            </a:r>
            <a:r>
              <a:rPr lang="en-ID" b="1" dirty="0" err="1">
                <a:solidFill>
                  <a:schemeClr val="tx1"/>
                </a:solidFill>
              </a:rPr>
              <a:t>Wajib</a:t>
            </a:r>
            <a:br>
              <a:rPr lang="en-ID" dirty="0">
                <a:solidFill>
                  <a:schemeClr val="tx1"/>
                </a:solidFill>
              </a:rPr>
            </a:br>
            <a:r>
              <a:rPr lang="en-ID" dirty="0" err="1">
                <a:solidFill>
                  <a:schemeClr val="tx1"/>
                </a:solidFill>
              </a:rPr>
              <a:t>Diberlakukan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produk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berisiko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terhadap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keselamatan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kesehatan</a:t>
            </a:r>
            <a:r>
              <a:rPr lang="en-ID" dirty="0">
                <a:solidFill>
                  <a:schemeClr val="tx1"/>
                </a:solidFill>
              </a:rPr>
              <a:t>, dan </a:t>
            </a:r>
            <a:r>
              <a:rPr lang="en-ID" dirty="0" err="1">
                <a:solidFill>
                  <a:schemeClr val="tx1"/>
                </a:solidFill>
              </a:rPr>
              <a:t>lingkungan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dirty="0" err="1">
                <a:solidFill>
                  <a:schemeClr val="tx1"/>
                </a:solidFill>
              </a:rPr>
              <a:t>misalnya</a:t>
            </a:r>
            <a:r>
              <a:rPr lang="en-ID" dirty="0">
                <a:solidFill>
                  <a:schemeClr val="tx1"/>
                </a:solidFill>
              </a:rPr>
              <a:t> helm, air </a:t>
            </a:r>
            <a:r>
              <a:rPr lang="en-ID" dirty="0" err="1">
                <a:solidFill>
                  <a:schemeClr val="tx1"/>
                </a:solidFill>
              </a:rPr>
              <a:t>minum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mainan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anak</a:t>
            </a:r>
            <a:r>
              <a:rPr lang="en-ID" dirty="0">
                <a:solidFill>
                  <a:schemeClr val="tx1"/>
                </a:solidFill>
              </a:rPr>
              <a:t>).</a:t>
            </a: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en-ID" b="1" dirty="0">
                <a:solidFill>
                  <a:schemeClr val="tx1"/>
                </a:solidFill>
              </a:rPr>
              <a:t>SNI </a:t>
            </a:r>
            <a:r>
              <a:rPr lang="en-ID" b="1" dirty="0" err="1">
                <a:solidFill>
                  <a:schemeClr val="tx1"/>
                </a:solidFill>
              </a:rPr>
              <a:t>Sukarela</a:t>
            </a:r>
            <a:br>
              <a:rPr lang="en-ID" dirty="0">
                <a:solidFill>
                  <a:schemeClr val="tx1"/>
                </a:solidFill>
              </a:rPr>
            </a:br>
            <a:r>
              <a:rPr lang="en-ID" dirty="0" err="1">
                <a:solidFill>
                  <a:schemeClr val="tx1"/>
                </a:solidFill>
              </a:rPr>
              <a:t>Diterapkan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secara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sukarela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sebagai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peningkatan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kualitas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produk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2692324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6756</TotalTime>
  <Words>734</Words>
  <Application>Microsoft Office PowerPoint</Application>
  <PresentationFormat>On-screen Show (4:3)</PresentationFormat>
  <Paragraphs>118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mypc</cp:lastModifiedBy>
  <cp:revision>617</cp:revision>
  <cp:lastPrinted>2017-08-29T02:54:51Z</cp:lastPrinted>
  <dcterms:created xsi:type="dcterms:W3CDTF">2010-04-18T12:06:30Z</dcterms:created>
  <dcterms:modified xsi:type="dcterms:W3CDTF">2025-12-28T16:15:04Z</dcterms:modified>
</cp:coreProperties>
</file>