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57" r:id="rId4"/>
    <p:sldId id="260" r:id="rId5"/>
    <p:sldId id="258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78" r:id="rId14"/>
    <p:sldId id="279" r:id="rId15"/>
    <p:sldId id="280" r:id="rId16"/>
    <p:sldId id="281" r:id="rId17"/>
    <p:sldId id="282" r:id="rId18"/>
    <p:sldId id="274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6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30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40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10</a:t>
            </a:r>
          </a:p>
          <a:p>
            <a:endParaRPr lang="en-ID" sz="3600" b="1">
              <a:solidFill>
                <a:srgbClr val="0F111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D" sz="2400" b="1">
                <a:solidFill>
                  <a:schemeClr val="tx1"/>
                </a:solidFill>
              </a:rPr>
              <a:t>DIGITALISASI LAYANAN &amp; E-TOURISM</a:t>
            </a:r>
            <a:endParaRPr lang="en-ID" sz="3600" b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63F8D5F-1793-C8C4-80F8-895EA71503EA}"/>
              </a:ext>
            </a:extLst>
          </p:cNvPr>
          <p:cNvSpPr txBox="1"/>
          <p:nvPr/>
        </p:nvSpPr>
        <p:spPr>
          <a:xfrm>
            <a:off x="152400" y="427436"/>
            <a:ext cx="8839200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c. E-Management</a:t>
            </a:r>
          </a:p>
          <a:p>
            <a:pPr>
              <a:buNone/>
            </a:pPr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Pengelolaan destinasi berbasis: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Dashboard data kunjungan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Sistem perizinan digital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Manajemen event berbasis aplikasi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Monitoring kapasitas destinasi</a:t>
            </a:r>
          </a:p>
          <a:p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Manfaat: menurunkan risiko overcapacity, meningkatkan kualitas kontrol.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20A86E-7A9D-8B4E-2F89-AEFF2CF65AF0}"/>
              </a:ext>
            </a:extLst>
          </p:cNvPr>
          <p:cNvSpPr txBox="1"/>
          <p:nvPr/>
        </p:nvSpPr>
        <p:spPr>
          <a:xfrm>
            <a:off x="304800" y="72990"/>
            <a:ext cx="85344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d. E-Service</a:t>
            </a:r>
          </a:p>
          <a:p>
            <a:pPr>
              <a:buNone/>
            </a:pPr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Pelayanan digital yang memberikan: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Informasi real-time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Layanan pelanggan 24/7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Pengaduan digital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Chatbot AI</a:t>
            </a: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D5EF0BF-2F36-EC15-51DB-3C2DC7834214}"/>
              </a:ext>
            </a:extLst>
          </p:cNvPr>
          <p:cNvSpPr txBox="1"/>
          <p:nvPr/>
        </p:nvSpPr>
        <p:spPr>
          <a:xfrm>
            <a:off x="14287" y="287114"/>
            <a:ext cx="9282113" cy="65325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ID" sz="2400" b="1"/>
              <a:t>3. Teknologi Pendukung E-Tourism (Analisis Terstruktur)</a:t>
            </a:r>
          </a:p>
          <a:p>
            <a:pPr>
              <a:buNone/>
            </a:pPr>
            <a:r>
              <a:rPr lang="en-ID" sz="2400" b="1"/>
              <a:t>1. Internet of Things (IoT)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Sensor pendeteksi jumlah pengunjung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Smart parking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Tracking pola pergerakan wisatawan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Pengendalian suhu, cahaya, keamanan fasilitas</a:t>
            </a:r>
          </a:p>
          <a:p>
            <a:pPr>
              <a:buNone/>
            </a:pPr>
            <a:r>
              <a:rPr lang="en-ID" sz="2400" b="1"/>
              <a:t>2. VR/AR Tourism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Virtual tour destinasi (pre-wisata)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Interactive museum dengan 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Simulasi atraksi sebelum membeli tiket</a:t>
            </a:r>
          </a:p>
          <a:p>
            <a:pPr>
              <a:buNone/>
            </a:pPr>
            <a:r>
              <a:rPr lang="en-ID" sz="2400" b="1"/>
              <a:t>3. Artificial Intelligence (AI)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Rekomendasi objek wisata personal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Chatbot pelayanan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Analisis sentimen wisatawan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Peringatan dini keramaian</a:t>
            </a: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6B7695-619F-E7E4-33A3-E24825721A16}"/>
              </a:ext>
            </a:extLst>
          </p:cNvPr>
          <p:cNvSpPr txBox="1"/>
          <p:nvPr/>
        </p:nvSpPr>
        <p:spPr>
          <a:xfrm>
            <a:off x="0" y="117837"/>
            <a:ext cx="8991600" cy="3846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/>
              <a:t>4. Big Data Analytics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Menentukan tren wisatawan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Segmentasi pasar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Prediksi kunjungan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Evaluasi kualitas layanan</a:t>
            </a:r>
          </a:p>
          <a:p>
            <a:pPr>
              <a:buNone/>
            </a:pPr>
            <a:r>
              <a:rPr lang="en-ID" sz="2400" b="1"/>
              <a:t>5. Geographic Information System (GIS)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Peta digital destinasi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Management jalur evakuasi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Wisata berbasis lokasi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ID" sz="22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80910683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F750DE7-33BB-A55C-76A0-CBF9C0AA1498}"/>
              </a:ext>
            </a:extLst>
          </p:cNvPr>
          <p:cNvSpPr txBox="1"/>
          <p:nvPr/>
        </p:nvSpPr>
        <p:spPr>
          <a:xfrm>
            <a:off x="419100" y="14287"/>
            <a:ext cx="83058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4. Manfaat E-Tourism bagi Stakeholder</a:t>
            </a:r>
          </a:p>
          <a:p>
            <a:pPr>
              <a:buNone/>
            </a:pPr>
            <a:r>
              <a:rPr lang="en-ID" b="1"/>
              <a:t>A</a:t>
            </a:r>
            <a:r>
              <a:rPr lang="en-ID" sz="2400" b="1"/>
              <a:t>. Bagi Destinasi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 b="1"/>
              <a:t>Branding global</a:t>
            </a:r>
            <a:r>
              <a:rPr lang="en-ID" sz="2400"/>
              <a:t>: promosi digital memperluas pasar ke dunia internasional.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 b="1"/>
              <a:t>Kontrol kualitas layanan</a:t>
            </a:r>
            <a:r>
              <a:rPr lang="en-ID" sz="2400"/>
              <a:t>: data kepadatan, pergerakan wisatawan, dan feedback digunakan untuk memperbaiki mutu.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 b="1"/>
              <a:t>Pemasaran lebih efektif</a:t>
            </a:r>
            <a:r>
              <a:rPr lang="en-ID" sz="2400"/>
              <a:t>: target pasar lebih tepat berkat analisis data.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 b="1"/>
              <a:t>Sistem tiket online</a:t>
            </a:r>
            <a:r>
              <a:rPr lang="en-ID" sz="2400"/>
              <a:t>: mencegah penumpukan pengunjung.</a:t>
            </a:r>
          </a:p>
          <a:p>
            <a:endParaRPr lang="en-ID" sz="2400"/>
          </a:p>
          <a:p>
            <a:pPr>
              <a:buNone/>
            </a:pPr>
            <a:r>
              <a:rPr lang="en-ID" sz="2400" b="1"/>
              <a:t>B. Bagi Wisatawan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Informasi lengkap &amp; terstandar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Harga jelas dan dapat dibandingkan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Rekomendasi perjalanan otomatis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Proses pemesanan cepat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Fitur navigasi untuk kenyamanan wisata</a:t>
            </a:r>
          </a:p>
        </p:txBody>
      </p:sp>
    </p:spTree>
    <p:extLst>
      <p:ext uri="{BB962C8B-B14F-4D97-AF65-F5344CB8AC3E}">
        <p14:creationId xmlns:p14="http://schemas.microsoft.com/office/powerpoint/2010/main" val="313667898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FDFC07-F04E-1E4D-18FC-F82DBD6851D0}"/>
              </a:ext>
            </a:extLst>
          </p:cNvPr>
          <p:cNvSpPr txBox="1"/>
          <p:nvPr/>
        </p:nvSpPr>
        <p:spPr>
          <a:xfrm>
            <a:off x="228600" y="0"/>
            <a:ext cx="81534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5. Tantangan Implementasi E-Tourism </a:t>
            </a: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Kesenjangan teknologi</a:t>
            </a:r>
          </a:p>
          <a:p>
            <a:pPr>
              <a:buNone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Destinasi pedesaan atau remote area sulit menikmati manfaat digitalisasi.</a:t>
            </a: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Harmonisasi Platform</a:t>
            </a:r>
          </a:p>
          <a:p>
            <a:pPr>
              <a:buNone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Banyak aplikasi tidak terhubung, menyebabkan duplikasi data.</a:t>
            </a: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3. Keamanan Cyber (Cybersecurity)</a:t>
            </a:r>
          </a:p>
          <a:p>
            <a:pPr>
              <a:buNone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Ancaman: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phishing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peretasan data wisatawan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malware pada sistem reservasi</a:t>
            </a: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4. Kompetensi SDM</a:t>
            </a:r>
          </a:p>
          <a:p>
            <a:pPr>
              <a:buNone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Masih banyak pelaku pariwisata yang belum siap menghadapi digitalisasi.</a:t>
            </a: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5. Etika &amp; Privasi Data</a:t>
            </a:r>
          </a:p>
          <a:p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Perlu aturan jelas tentang penggunaan data wisatawan (GDPR dan UU PDP).</a:t>
            </a:r>
          </a:p>
        </p:txBody>
      </p:sp>
    </p:spTree>
    <p:extLst>
      <p:ext uri="{BB962C8B-B14F-4D97-AF65-F5344CB8AC3E}">
        <p14:creationId xmlns:p14="http://schemas.microsoft.com/office/powerpoint/2010/main" val="65898696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6B2AE19-7E1A-E059-1FBC-F77B8861185D}"/>
              </a:ext>
            </a:extLst>
          </p:cNvPr>
          <p:cNvSpPr txBox="1"/>
          <p:nvPr/>
        </p:nvSpPr>
        <p:spPr>
          <a:xfrm>
            <a:off x="304800" y="228600"/>
            <a:ext cx="79248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6. Studi Kasus </a:t>
            </a: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A. Smart Tourism City – Bandung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CCTV &amp; sensor kepadatan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Sistem e-complaint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Aplikasi info wisata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Pemantauan event realtime</a:t>
            </a: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B. Banyuwangi – The Digital Region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Layanan tiket digital untuk semua event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E-budgeting dan e-government untuk transparansi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Branding wisata melalui konten digital intensif</a:t>
            </a: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C. Borobudur &amp; Prambanan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E-ticketing dan pembatasan kuota wisata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Sistem pengaturan keramaian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Pemantauan digital kerusakan situs</a:t>
            </a:r>
          </a:p>
          <a:p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Studi kasus ini menunjukkan digitalisasi meningkatkan mutu layanan, manajemen kunjungan, serta daya tarik destinasi.</a:t>
            </a:r>
          </a:p>
        </p:txBody>
      </p:sp>
    </p:spTree>
    <p:extLst>
      <p:ext uri="{BB962C8B-B14F-4D97-AF65-F5344CB8AC3E}">
        <p14:creationId xmlns:p14="http://schemas.microsoft.com/office/powerpoint/2010/main" val="265294459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7EFF6E-090E-7815-0A33-3B1B1A4CCC9A}"/>
              </a:ext>
            </a:extLst>
          </p:cNvPr>
          <p:cNvSpPr txBox="1"/>
          <p:nvPr/>
        </p:nvSpPr>
        <p:spPr>
          <a:xfrm>
            <a:off x="152400" y="58847"/>
            <a:ext cx="88392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b="1">
                <a:latin typeface="Times New Roman" panose="02020603050405020304" pitchFamily="18" charset="0"/>
                <a:cs typeface="Times New Roman" panose="02020603050405020304" pitchFamily="18" charset="0"/>
              </a:rPr>
              <a:t>C. IMPLIKASI PADA MANAJEMEN MUTU PARIWISATA </a:t>
            </a:r>
          </a:p>
          <a:p>
            <a:pPr>
              <a:buNone/>
            </a:pPr>
            <a:endParaRPr lang="en-ID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ID" b="1">
                <a:latin typeface="Times New Roman" panose="02020603050405020304" pitchFamily="18" charset="0"/>
                <a:cs typeface="Times New Roman" panose="02020603050405020304" pitchFamily="18" charset="0"/>
              </a:rPr>
              <a:t>1. Transformasi SOP</a:t>
            </a:r>
          </a:p>
          <a:p>
            <a:pPr>
              <a:buNone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Semua layanan yang melibatkan wisatawan harus memiliki standar digital: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Prosedur check-in online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Sistem pengaduan digital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Pembayaran non-tunai</a:t>
            </a:r>
          </a:p>
          <a:p>
            <a:pPr>
              <a:buNone/>
            </a:pPr>
            <a:r>
              <a:rPr lang="en-ID" b="1">
                <a:latin typeface="Times New Roman" panose="02020603050405020304" pitchFamily="18" charset="0"/>
                <a:cs typeface="Times New Roman" panose="02020603050405020304" pitchFamily="18" charset="0"/>
              </a:rPr>
              <a:t>2. Pengembangan SDM</a:t>
            </a:r>
          </a:p>
          <a:p>
            <a:pPr>
              <a:buNone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SDM harus memiliki: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Literasi digital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Kemampuan menggunakan CRM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Analisis data dasar</a:t>
            </a:r>
          </a:p>
          <a:p>
            <a:pPr>
              <a:buNone/>
            </a:pPr>
            <a:r>
              <a:rPr lang="en-ID" b="1">
                <a:latin typeface="Times New Roman" panose="02020603050405020304" pitchFamily="18" charset="0"/>
                <a:cs typeface="Times New Roman" panose="02020603050405020304" pitchFamily="18" charset="0"/>
              </a:rPr>
              <a:t>3. Continuous Quality Improvement</a:t>
            </a:r>
          </a:p>
          <a:p>
            <a:pPr>
              <a:buNone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Dengan digitalisasi, perbaikan mutu lebih mudah dilakukan karena data tersedia setiap hari.</a:t>
            </a:r>
          </a:p>
          <a:p>
            <a:pPr>
              <a:buNone/>
            </a:pPr>
            <a:r>
              <a:rPr lang="en-ID" b="1">
                <a:latin typeface="Times New Roman" panose="02020603050405020304" pitchFamily="18" charset="0"/>
                <a:cs typeface="Times New Roman" panose="02020603050405020304" pitchFamily="18" charset="0"/>
              </a:rPr>
              <a:t>4. Kolaborasi Multi-Stakeholder</a:t>
            </a:r>
          </a:p>
          <a:p>
            <a:pPr>
              <a:buNone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Digitalisasi membutuhkan kerja sama: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Pelaku usaha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Komunitas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Penyedia teknologi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Wisatawan itu sendiri</a:t>
            </a:r>
          </a:p>
        </p:txBody>
      </p:sp>
    </p:spTree>
    <p:extLst>
      <p:ext uri="{BB962C8B-B14F-4D97-AF65-F5344CB8AC3E}">
        <p14:creationId xmlns:p14="http://schemas.microsoft.com/office/powerpoint/2010/main" val="856059194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228600" y="133654"/>
            <a:ext cx="9372600" cy="393904"/>
          </a:xfrm>
        </p:spPr>
        <p:txBody>
          <a:bodyPr>
            <a:noAutofit/>
          </a:bodyPr>
          <a:lstStyle/>
          <a:p>
            <a:pPr marL="457200" indent="-457200">
              <a:spcBef>
                <a:spcPts val="1200"/>
              </a:spcBef>
              <a:spcAft>
                <a:spcPts val="1200"/>
              </a:spcAft>
              <a:buAutoNum type="alphaUcPeriod"/>
            </a:pPr>
            <a:r>
              <a:rPr lang="en-ID" sz="2000" b="1">
                <a:solidFill>
                  <a:schemeClr val="tx1"/>
                </a:solidFill>
              </a:rPr>
              <a:t>DIGITALISASI LAYANAN PARIWISATA (DEEP EXPLANATION)</a:t>
            </a:r>
            <a:r>
              <a:rPr lang="en-ID" sz="2000" b="1" i="0">
                <a:solidFill>
                  <a:schemeClr val="tx1"/>
                </a:solidFill>
                <a:effectLst/>
              </a:rPr>
              <a:t> 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ID" sz="2400" b="1">
              <a:solidFill>
                <a:srgbClr val="0F1115"/>
              </a:solidFill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C67FB3-EBDA-7381-0142-69D7BBBE1D04}"/>
              </a:ext>
            </a:extLst>
          </p:cNvPr>
          <p:cNvSpPr txBox="1"/>
          <p:nvPr/>
        </p:nvSpPr>
        <p:spPr>
          <a:xfrm>
            <a:off x="228600" y="414926"/>
            <a:ext cx="84582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. Konsep Digitalisasi Layanan Pariwisata (Mendalam)</a:t>
            </a:r>
          </a:p>
          <a:p>
            <a:pPr>
              <a:buNone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Digitalisasi layanan adalah proses transformasi layanan dari mekanisme manual ke mekanisme berbasis teknologi digital untuk meningkatkan mutu, kecepatan, ketepatan, dan pengalaman wisatawan.</a:t>
            </a:r>
          </a:p>
          <a:p>
            <a:pPr>
              <a:buNone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Cakupan konsep:</a:t>
            </a:r>
          </a:p>
          <a:p>
            <a:pPr>
              <a:buNone/>
            </a:pPr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Transformasi Operasional: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mengganti proses manual (reservasi, check-in, pembayaran) menjadi otomatis.</a:t>
            </a:r>
          </a:p>
          <a:p>
            <a:pPr>
              <a:buFont typeface="Arial" panose="020B0604020202020204" pitchFamily="34" charset="0"/>
              <a:buChar char="•"/>
            </a:pPr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Integrasi Sistem: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data wisatawan, transaksi, dan manajemen destinasi terhubung dalam satu platform.</a:t>
            </a:r>
          </a:p>
          <a:p>
            <a:pPr>
              <a:buFont typeface="Arial" panose="020B0604020202020204" pitchFamily="34" charset="0"/>
              <a:buChar char="•"/>
            </a:pPr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Pengalaman Wisatawan 360°: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digitalisasi menyentuh seluruh perjalanan wisatawan (pre-trip, on-trip, post-trip),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Customer-Centric: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digitalisasi menempatkan wisatawan sebagai pusat layanan dengan teknologi yang responsif.</a:t>
            </a: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Digitalisasi adalah syarat menuju </a:t>
            </a: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smart tourism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dan peningkatan </a:t>
            </a: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Total Quality Management (TQM)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destinasi.</a:t>
            </a: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B652C0-0C10-ED7A-7B5E-D697D8760A70}"/>
              </a:ext>
            </a:extLst>
          </p:cNvPr>
          <p:cNvSpPr txBox="1"/>
          <p:nvPr/>
        </p:nvSpPr>
        <p:spPr>
          <a:xfrm>
            <a:off x="228600" y="19050"/>
            <a:ext cx="8905875" cy="6609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/>
              <a:t>Peran Digitalisasi dalam Manajemen Mutu </a:t>
            </a:r>
          </a:p>
          <a:p>
            <a:pPr>
              <a:buNone/>
            </a:pPr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Konsistensi Layanan</a:t>
            </a:r>
          </a:p>
          <a:p>
            <a:pPr>
              <a:buNone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Teknologi meminimalkan kesalahan manusia (human error) sehingga standar layanan lebih stabil.</a:t>
            </a: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b. Meningkatkan Aksesibilitas</a:t>
            </a:r>
          </a:p>
          <a:p>
            <a:pPr>
              <a:buNone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Informasi destinasi lebih mudah diakses wisatawan kapan pun dan di mana pun.</a:t>
            </a: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c. Monitoring Mutu Real-Time</a:t>
            </a:r>
          </a:p>
          <a:p>
            <a:pPr>
              <a:buNone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Manajemen dapat memonitor tingkat kunjungan, kepadatan lokasi, waktu antrian, dan tingkat kepuasan secara langsung.</a:t>
            </a: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d. Efisiensi Operasional</a:t>
            </a:r>
          </a:p>
          <a:p>
            <a:pPr>
              <a:buNone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Digitalisasi mengurangi biaya operasional, kertas, dan waktu proses, meningkatkan mutu dengan mengurangi beban kerja.</a:t>
            </a: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e. Peningkatan Evidence-Based Decision</a:t>
            </a:r>
          </a:p>
          <a:p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Data digital memungkinkan manajemen mengambil keputusan berbasis data, bukan asumsi.</a:t>
            </a:r>
          </a:p>
          <a:p>
            <a:pPr>
              <a:buNone/>
            </a:pPr>
            <a:b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D82F548-5CD5-DF8C-D664-CE651BEF9E11}"/>
              </a:ext>
            </a:extLst>
          </p:cNvPr>
          <p:cNvSpPr txBox="1"/>
          <p:nvPr/>
        </p:nvSpPr>
        <p:spPr>
          <a:xfrm>
            <a:off x="342900" y="4842"/>
            <a:ext cx="8801100" cy="6701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800" b="1"/>
              <a:t>3. Komponen Komponen Digitalisasi Layanan </a:t>
            </a:r>
          </a:p>
          <a:p>
            <a:pPr>
              <a:buNone/>
            </a:pPr>
            <a:r>
              <a:rPr lang="en-ID" sz="2800" b="1"/>
              <a:t>a. Digital Front Office</a:t>
            </a:r>
          </a:p>
          <a:p>
            <a:pPr>
              <a:buNone/>
            </a:pPr>
            <a:r>
              <a:rPr lang="en-ID" sz="2800"/>
              <a:t>Contoh: check-in online hotel, e-ticketing tempat wisata.</a:t>
            </a:r>
            <a:br>
              <a:rPr lang="en-ID" sz="2800"/>
            </a:br>
            <a:r>
              <a:rPr lang="en-ID" sz="2800"/>
              <a:t>Manfaat: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Mempercepat pelayanan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Mengurangi antrian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Meningkatkan akurasi data tamu</a:t>
            </a:r>
          </a:p>
          <a:p>
            <a:pPr>
              <a:buNone/>
            </a:pPr>
            <a:r>
              <a:rPr lang="en-ID" sz="2800" b="1"/>
              <a:t>b. Sistem Reservasi Terintegrasi</a:t>
            </a:r>
          </a:p>
          <a:p>
            <a:pPr>
              <a:buNone/>
            </a:pPr>
            <a:r>
              <a:rPr lang="en-ID" sz="2800"/>
              <a:t>Mencakup booking hotel, transportasi, atraksi wisata, dan paket wisata dalam satu platform.</a:t>
            </a:r>
          </a:p>
          <a:p>
            <a:pPr>
              <a:buNone/>
            </a:pPr>
            <a:r>
              <a:rPr lang="en-ID" sz="2800"/>
              <a:t>Manfaat: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Wisatawan dapat membuat perjalanan lengkap tanpa tatap muka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Destinasi dapat mengontrol jumlah kunjungan</a:t>
            </a:r>
          </a:p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C6FED1-B13F-6B7C-21C4-ABFFCF3E844B}"/>
              </a:ext>
            </a:extLst>
          </p:cNvPr>
          <p:cNvSpPr txBox="1"/>
          <p:nvPr/>
        </p:nvSpPr>
        <p:spPr>
          <a:xfrm>
            <a:off x="419100" y="148424"/>
            <a:ext cx="8305800" cy="6955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/>
              <a:t>c. Customer Relationship Management (CRM)</a:t>
            </a:r>
          </a:p>
          <a:p>
            <a:pPr>
              <a:buNone/>
            </a:pPr>
            <a:r>
              <a:rPr lang="en-ID" sz="2400"/>
              <a:t>CRM menampung data perilaku wisatawan, preferensi, riwayat perjalanan, hingga feedback.</a:t>
            </a:r>
          </a:p>
          <a:p>
            <a:pPr>
              <a:buNone/>
            </a:pPr>
            <a:r>
              <a:rPr lang="en-ID" sz="2400"/>
              <a:t>Kelebihan: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Destinasi dapat mengirimkan promo personal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Meningkatkan loyalitas wisatawan</a:t>
            </a:r>
          </a:p>
          <a:p>
            <a:pPr>
              <a:buNone/>
            </a:pPr>
            <a:r>
              <a:rPr lang="en-ID" sz="2400" b="1"/>
              <a:t>d. Sistem Informasi Layanan</a:t>
            </a:r>
          </a:p>
          <a:p>
            <a:pPr>
              <a:buNone/>
            </a:pPr>
            <a:r>
              <a:rPr lang="en-ID" sz="2400"/>
              <a:t>Seperti chatbot, aplikasi destinasi, dan website interaktif.</a:t>
            </a:r>
          </a:p>
          <a:p>
            <a:pPr>
              <a:buNone/>
            </a:pPr>
            <a:r>
              <a:rPr lang="en-ID" sz="2400"/>
              <a:t>Fungsi: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Asisten digital yang melayani 24/7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Memberi info detail rute, harga tiket, cuaca, fasilitas</a:t>
            </a:r>
          </a:p>
          <a:p>
            <a:pPr>
              <a:buNone/>
            </a:pPr>
            <a:r>
              <a:rPr lang="en-ID" sz="2400" b="1"/>
              <a:t>e. Digital Payment (Pembayaran Non Tunai)</a:t>
            </a:r>
          </a:p>
          <a:p>
            <a:pPr>
              <a:buNone/>
            </a:pPr>
            <a:r>
              <a:rPr lang="en-ID" sz="2400"/>
              <a:t>Meliputi QRIS, dompet digital, dan virtual card.</a:t>
            </a:r>
          </a:p>
          <a:p>
            <a:pPr>
              <a:buNone/>
            </a:pPr>
            <a:r>
              <a:rPr lang="en-ID" sz="2400"/>
              <a:t>Manfaat: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Aman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Meminimalisir kesalahan pembayaran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Details transaksi tercatat otomatis</a:t>
            </a:r>
          </a:p>
          <a:p>
            <a:pPr>
              <a:buNone/>
            </a:pPr>
            <a:b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B711892-4CB1-E623-55B3-0A205BD31569}"/>
              </a:ext>
            </a:extLst>
          </p:cNvPr>
          <p:cNvSpPr txBox="1"/>
          <p:nvPr/>
        </p:nvSpPr>
        <p:spPr>
          <a:xfrm>
            <a:off x="304800" y="1219200"/>
            <a:ext cx="8534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B76244-3F25-C959-CC78-C7DC776264E1}"/>
              </a:ext>
            </a:extLst>
          </p:cNvPr>
          <p:cNvSpPr txBox="1"/>
          <p:nvPr/>
        </p:nvSpPr>
        <p:spPr>
          <a:xfrm>
            <a:off x="319087" y="152400"/>
            <a:ext cx="8077200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/>
              <a:t>4. Dampak Digitalisasi Terhadap Mutu dan Risiko </a:t>
            </a:r>
          </a:p>
          <a:p>
            <a:pPr>
              <a:buNone/>
            </a:pPr>
            <a:endParaRPr lang="en-ID" sz="2400" b="1"/>
          </a:p>
          <a:p>
            <a:pPr>
              <a:buNone/>
            </a:pPr>
            <a:r>
              <a:rPr lang="en-ID" sz="2000" b="1"/>
              <a:t>Dampak Positif:</a:t>
            </a:r>
          </a:p>
          <a:p>
            <a:pPr>
              <a:buFont typeface="+mj-lt"/>
              <a:buAutoNum type="arabicPeriod"/>
            </a:pPr>
            <a:r>
              <a:rPr lang="en-ID" b="1"/>
              <a:t>Percepatan Layanan:</a:t>
            </a:r>
            <a:r>
              <a:rPr lang="en-ID"/>
              <a:t> antrian berkurang drastis.</a:t>
            </a:r>
          </a:p>
          <a:p>
            <a:pPr>
              <a:buFont typeface="+mj-lt"/>
              <a:buAutoNum type="arabicPeriod"/>
            </a:pPr>
            <a:r>
              <a:rPr lang="en-ID" b="1"/>
              <a:t>Peningkatan Keamanan Transaksi:</a:t>
            </a:r>
            <a:r>
              <a:rPr lang="en-ID"/>
              <a:t> anti pemalsuan &amp; fraud.</a:t>
            </a:r>
          </a:p>
          <a:p>
            <a:pPr>
              <a:buFont typeface="+mj-lt"/>
              <a:buAutoNum type="arabicPeriod"/>
            </a:pPr>
            <a:r>
              <a:rPr lang="en-ID" b="1"/>
              <a:t>Peningkatan Transparansi:</a:t>
            </a:r>
            <a:r>
              <a:rPr lang="en-ID"/>
              <a:t> harga, fasilitas, dan ketersediaan ditampilkan apa adanya.</a:t>
            </a:r>
          </a:p>
          <a:p>
            <a:pPr>
              <a:buFont typeface="+mj-lt"/>
              <a:buAutoNum type="arabicPeriod"/>
            </a:pPr>
            <a:r>
              <a:rPr lang="en-ID" b="1"/>
              <a:t>Custom Experience:</a:t>
            </a:r>
            <a:r>
              <a:rPr lang="en-ID"/>
              <a:t> layanan disesuaikan profil wisatawan (AI personalization).</a:t>
            </a:r>
          </a:p>
          <a:p>
            <a:endParaRPr lang="en-ID"/>
          </a:p>
          <a:p>
            <a:pPr>
              <a:buNone/>
            </a:pPr>
            <a:r>
              <a:rPr lang="en-ID" sz="2000" b="1"/>
              <a:t>Dampak Negatif / Tantangan:</a:t>
            </a:r>
          </a:p>
          <a:p>
            <a:pPr>
              <a:buFont typeface="+mj-lt"/>
              <a:buAutoNum type="arabicPeriod"/>
            </a:pPr>
            <a:r>
              <a:rPr lang="en-ID" b="1"/>
              <a:t>Literasi Digital Masyarakat Beragam:</a:t>
            </a:r>
            <a:r>
              <a:rPr lang="en-ID"/>
              <a:t> tidak semua wisatawan atau pelaku UMKM mahir teknologi.</a:t>
            </a:r>
          </a:p>
          <a:p>
            <a:pPr>
              <a:buFont typeface="+mj-lt"/>
              <a:buAutoNum type="arabicPeriod"/>
            </a:pPr>
            <a:r>
              <a:rPr lang="en-ID" b="1"/>
              <a:t>Data Security Issue:</a:t>
            </a:r>
            <a:r>
              <a:rPr lang="en-ID"/>
              <a:t> rentan peretasan data wisatawan bila tidak disiapkan dengan baik.</a:t>
            </a:r>
          </a:p>
          <a:p>
            <a:pPr>
              <a:buFont typeface="+mj-lt"/>
              <a:buAutoNum type="arabicPeriod"/>
            </a:pPr>
            <a:r>
              <a:rPr lang="en-ID" b="1"/>
              <a:t>Biaya Investasi Tinggi:</a:t>
            </a:r>
            <a:r>
              <a:rPr lang="en-ID"/>
              <a:t> butuh infrastruktur digital, server, dan aplikasi.</a:t>
            </a:r>
          </a:p>
          <a:p>
            <a:pPr>
              <a:buFont typeface="+mj-lt"/>
              <a:buAutoNum type="arabicPeriod"/>
            </a:pPr>
            <a:r>
              <a:rPr lang="en-ID" b="1"/>
              <a:t>Ketergantungan Teknologi:</a:t>
            </a:r>
            <a:r>
              <a:rPr lang="en-ID"/>
              <a:t> bila internet mati, layanan terhenti.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D45A3B1-7429-A468-9398-056121F624C4}"/>
              </a:ext>
            </a:extLst>
          </p:cNvPr>
          <p:cNvSpPr txBox="1"/>
          <p:nvPr/>
        </p:nvSpPr>
        <p:spPr>
          <a:xfrm>
            <a:off x="419100" y="152400"/>
            <a:ext cx="83058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it-IT" sz="3600" b="1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2EF2FD-83D4-E08D-1D0A-54F9AE59A8EF}"/>
              </a:ext>
            </a:extLst>
          </p:cNvPr>
          <p:cNvSpPr txBox="1"/>
          <p:nvPr/>
        </p:nvSpPr>
        <p:spPr>
          <a:xfrm>
            <a:off x="38100" y="44740"/>
            <a:ext cx="9067800" cy="679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/>
              <a:t>B. E-TOURISM (EXPLANATION DEEP &amp; DETAIL)</a:t>
            </a:r>
          </a:p>
          <a:p>
            <a:pPr marL="342900" indent="-342900">
              <a:buAutoNum type="arabicPeriod"/>
            </a:pPr>
            <a:r>
              <a:rPr lang="en-ID" sz="2800" b="1"/>
              <a:t>Pengertian E-Tourism </a:t>
            </a:r>
          </a:p>
          <a:p>
            <a:endParaRPr lang="en-ID" sz="2800" b="1"/>
          </a:p>
          <a:p>
            <a:pPr>
              <a:buNone/>
            </a:pPr>
            <a:r>
              <a:rPr lang="en-ID" sz="2800"/>
              <a:t>E-Tourism adalah digitalisasi menyeluruh dari sektor pariwisata, mulai dari promosi, pemasaran, transaksi, operasional destinasi, hingga manajemen layanan, untuk meningkatkan efisiensi, kualitas, dan daya saing destinasi.</a:t>
            </a:r>
          </a:p>
          <a:p>
            <a:pPr>
              <a:buNone/>
            </a:pPr>
            <a:endParaRPr lang="en-ID" sz="2800"/>
          </a:p>
          <a:p>
            <a:pPr>
              <a:buNone/>
            </a:pPr>
            <a:r>
              <a:rPr lang="en-ID" sz="2800"/>
              <a:t>E-Tourism tidak hanya berbicara tentang promosi digital, tetapi: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Transformasi rantai nilai pariwisata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Integrasi data stakeholder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Smart destination management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Konektivitas global lintas platform</a:t>
            </a:r>
          </a:p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br>
              <a:rPr lang="en-ID" sz="1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BB5574D-2B43-2850-A888-D2E3A5820D58}"/>
              </a:ext>
            </a:extLst>
          </p:cNvPr>
          <p:cNvSpPr txBox="1"/>
          <p:nvPr/>
        </p:nvSpPr>
        <p:spPr>
          <a:xfrm>
            <a:off x="342900" y="228600"/>
            <a:ext cx="8458200" cy="5911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Komponen dan Dimensi E-Tourism </a:t>
            </a:r>
          </a:p>
          <a:p>
            <a:pPr>
              <a:buNone/>
            </a:pPr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lphaLcPeriod"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E-Marketing (Digital Tourism Marketing)</a:t>
            </a:r>
          </a:p>
          <a:p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Meliputi: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SEO website destinasi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Media sosial (IG, TikTok, YouTube)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Big data segmentasi pasar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Influencer &amp; KOL tourism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Konten visual interaktif (360°, VR)</a:t>
            </a:r>
          </a:p>
          <a:p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Fungsi: memperluas jangkauan destinasi secara global dengan biaya rendah.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CD821F-5810-AAD7-2F1D-CA9F134E969F}"/>
              </a:ext>
            </a:extLst>
          </p:cNvPr>
          <p:cNvSpPr txBox="1"/>
          <p:nvPr/>
        </p:nvSpPr>
        <p:spPr>
          <a:xfrm>
            <a:off x="76200" y="304800"/>
            <a:ext cx="906780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b. E-Business Tourism</a:t>
            </a:r>
          </a:p>
          <a:p>
            <a:pPr>
              <a:buNone/>
            </a:pPr>
            <a:endParaRPr lang="en-ID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Platform digital untuk transaksi: booking hotel, tiket pesawat, paket tour, aktivitas wisata.</a:t>
            </a:r>
          </a:p>
          <a:p>
            <a:pPr>
              <a:buNone/>
            </a:pPr>
            <a:endParaRPr lang="en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Karakter: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Kecepatan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Akurasi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Keamanan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Transparansi harga</a:t>
            </a:r>
          </a:p>
          <a:p>
            <a:pPr>
              <a:buFont typeface="Arial" panose="020B0604020202020204" pitchFamily="34" charset="0"/>
              <a:buChar char="•"/>
            </a:pPr>
            <a:endParaRPr lang="en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Dampak: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Mengurangi peran biro perjalanan tradisional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 transaksi langsung wisatawan ke pelaku usaha</a:t>
            </a: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4718</TotalTime>
  <Words>1149</Words>
  <Application>Microsoft Office PowerPoint</Application>
  <PresentationFormat>On-screen Show (4:3)</PresentationFormat>
  <Paragraphs>210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542</cp:revision>
  <cp:lastPrinted>2017-08-29T02:54:51Z</cp:lastPrinted>
  <dcterms:created xsi:type="dcterms:W3CDTF">2010-04-18T12:06:30Z</dcterms:created>
  <dcterms:modified xsi:type="dcterms:W3CDTF">2025-12-01T05:44:53Z</dcterms:modified>
</cp:coreProperties>
</file>