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57" r:id="rId4"/>
    <p:sldId id="260" r:id="rId5"/>
    <p:sldId id="258" r:id="rId6"/>
    <p:sldId id="277" r:id="rId7"/>
    <p:sldId id="261" r:id="rId8"/>
    <p:sldId id="262" r:id="rId9"/>
    <p:sldId id="263" r:id="rId10"/>
    <p:sldId id="264" r:id="rId11"/>
    <p:sldId id="265" r:id="rId12"/>
    <p:sldId id="266" r:id="rId13"/>
    <p:sldId id="278" r:id="rId14"/>
    <p:sldId id="279" r:id="rId15"/>
    <p:sldId id="274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62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30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590800"/>
            <a:ext cx="9144000" cy="3048000"/>
          </a:xfrm>
        </p:spPr>
        <p:txBody>
          <a:bodyPr>
            <a:noAutofit/>
          </a:bodyPr>
          <a:lstStyle/>
          <a:p>
            <a:r>
              <a:rPr lang="en-ID" sz="4000" b="1" i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MANAJEMEN MUTU PARIWISATA</a:t>
            </a:r>
          </a:p>
          <a:p>
            <a:r>
              <a:rPr lang="en-ID" sz="3600" b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PERTEMUAN 1</a:t>
            </a:r>
          </a:p>
          <a:p>
            <a:endParaRPr lang="en-ID" sz="3600" b="1">
              <a:solidFill>
                <a:srgbClr val="0F111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ID" sz="2800" b="1">
                <a:solidFill>
                  <a:schemeClr val="tx1"/>
                </a:solidFill>
              </a:rPr>
              <a:t>Regulasi Pariwisata &amp; Standar Nasional</a:t>
            </a:r>
            <a:endParaRPr lang="en-ID" sz="3600" b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63F8D5F-1793-C8C4-80F8-895EA71503EA}"/>
              </a:ext>
            </a:extLst>
          </p:cNvPr>
          <p:cNvSpPr txBox="1"/>
          <p:nvPr/>
        </p:nvSpPr>
        <p:spPr>
          <a:xfrm>
            <a:off x="152400" y="427436"/>
            <a:ext cx="8839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Standar Pelayanan Wisata</a:t>
            </a:r>
            <a:endParaRPr lang="en-ID" sz="3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771814-A4AD-5C89-681F-3931C07E118F}"/>
              </a:ext>
            </a:extLst>
          </p:cNvPr>
          <p:cNvSpPr txBox="1"/>
          <p:nvPr/>
        </p:nvSpPr>
        <p:spPr>
          <a:xfrm>
            <a:off x="609600" y="1524000"/>
            <a:ext cx="7696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Pelayanan ramah dan profesional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Informasi yang akurat bagi wisatawan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Manajemen keluhan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Kemudahan akses layanan</a:t>
            </a: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20A86E-7A9D-8B4E-2F89-AEFF2CF65AF0}"/>
              </a:ext>
            </a:extLst>
          </p:cNvPr>
          <p:cNvSpPr txBox="1"/>
          <p:nvPr/>
        </p:nvSpPr>
        <p:spPr>
          <a:xfrm>
            <a:off x="304800" y="72990"/>
            <a:ext cx="8534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5400"/>
              <a:t>Standar SDM Pariwisata</a:t>
            </a:r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033D11-42C8-A20D-3CF4-76B5E497E582}"/>
              </a:ext>
            </a:extLst>
          </p:cNvPr>
          <p:cNvSpPr txBox="1"/>
          <p:nvPr/>
        </p:nvSpPr>
        <p:spPr>
          <a:xfrm>
            <a:off x="762000" y="1447800"/>
            <a:ext cx="7315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Kompetensi sesuai SKKNI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Pelatihan berkelanjutan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Etika profesi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Kualitas komunikasi lintas budaya</a:t>
            </a: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D5EF0BF-2F36-EC15-51DB-3C2DC7834214}"/>
              </a:ext>
            </a:extLst>
          </p:cNvPr>
          <p:cNvSpPr txBox="1"/>
          <p:nvPr/>
        </p:nvSpPr>
        <p:spPr>
          <a:xfrm>
            <a:off x="33337" y="304800"/>
            <a:ext cx="92821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Manfaat Standar Nasional Pariwisata</a:t>
            </a:r>
            <a:endParaRPr lang="en-ID" sz="3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8314FD-615F-349A-8B2B-FD16BC9A01E2}"/>
              </a:ext>
            </a:extLst>
          </p:cNvPr>
          <p:cNvSpPr txBox="1"/>
          <p:nvPr/>
        </p:nvSpPr>
        <p:spPr>
          <a:xfrm>
            <a:off x="609600" y="1676400"/>
            <a:ext cx="76962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/>
              <a:t>- </a:t>
            </a:r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 kualitas layanan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 -Keseragaman layanan antar-daerah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Penguatan citra destinasi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Daya saing internasional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Kepuasan wisatawan</a:t>
            </a: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6B7695-619F-E7E4-33A3-E24825721A16}"/>
              </a:ext>
            </a:extLst>
          </p:cNvPr>
          <p:cNvSpPr txBox="1"/>
          <p:nvPr/>
        </p:nvSpPr>
        <p:spPr>
          <a:xfrm>
            <a:off x="0" y="117837"/>
            <a:ext cx="8991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Tantangan Implementasi SNP</a:t>
            </a:r>
            <a:endParaRPr lang="en-ID" sz="3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EC711F-6239-80D4-8DEC-78212AEB4C88}"/>
              </a:ext>
            </a:extLst>
          </p:cNvPr>
          <p:cNvSpPr txBox="1"/>
          <p:nvPr/>
        </p:nvSpPr>
        <p:spPr>
          <a:xfrm>
            <a:off x="557212" y="1752600"/>
            <a:ext cx="8458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Kesiapan SDM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Keterbatasan anggaran pengelola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Variasi kemampuan daerah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Minimnya pengawasan langsung</a:t>
            </a:r>
          </a:p>
        </p:txBody>
      </p:sp>
    </p:spTree>
    <p:extLst>
      <p:ext uri="{BB962C8B-B14F-4D97-AF65-F5344CB8AC3E}">
        <p14:creationId xmlns:p14="http://schemas.microsoft.com/office/powerpoint/2010/main" val="180910683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F750DE7-33BB-A55C-76A0-CBF9C0AA1498}"/>
              </a:ext>
            </a:extLst>
          </p:cNvPr>
          <p:cNvSpPr txBox="1"/>
          <p:nvPr/>
        </p:nvSpPr>
        <p:spPr>
          <a:xfrm>
            <a:off x="152400" y="304800"/>
            <a:ext cx="8305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Tantangan Implementasi SNP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3DB597-2911-1AD6-0878-AB10E6F71AB1}"/>
              </a:ext>
            </a:extLst>
          </p:cNvPr>
          <p:cNvSpPr txBox="1"/>
          <p:nvPr/>
        </p:nvSpPr>
        <p:spPr>
          <a:xfrm>
            <a:off x="857250" y="1371600"/>
            <a:ext cx="74295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Kesiapan SDM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Keterbatasan anggaran pengelola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Variasi kemampuan daerah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Minimnya pengawasan langsung</a:t>
            </a:r>
          </a:p>
        </p:txBody>
      </p:sp>
    </p:spTree>
    <p:extLst>
      <p:ext uri="{BB962C8B-B14F-4D97-AF65-F5344CB8AC3E}">
        <p14:creationId xmlns:p14="http://schemas.microsoft.com/office/powerpoint/2010/main" val="313667898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>
                <a:solidFill>
                  <a:schemeClr val="tx1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-228600" y="133654"/>
            <a:ext cx="9372600" cy="393904"/>
          </a:xfrm>
        </p:spPr>
        <p:txBody>
          <a:bodyPr>
            <a:noAutofit/>
          </a:bodyPr>
          <a:lstStyle/>
          <a:p>
            <a:pPr>
              <a:spcBef>
                <a:spcPts val="450"/>
              </a:spcBef>
              <a:spcAft>
                <a:spcPts val="1200"/>
              </a:spcAft>
            </a:pPr>
            <a:r>
              <a:rPr lang="en-ID" sz="4000">
                <a:solidFill>
                  <a:schemeClr val="tx1"/>
                </a:solidFill>
              </a:rPr>
              <a:t>Regulasi Pariwisata di Indonesia</a:t>
            </a:r>
            <a:endParaRPr lang="en-ID" sz="2400" b="1">
              <a:solidFill>
                <a:schemeClr val="tx1"/>
              </a:solidFill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C67FB3-EBDA-7381-0142-69D7BBBE1D04}"/>
              </a:ext>
            </a:extLst>
          </p:cNvPr>
          <p:cNvSpPr txBox="1"/>
          <p:nvPr/>
        </p:nvSpPr>
        <p:spPr>
          <a:xfrm>
            <a:off x="304800" y="1143000"/>
            <a:ext cx="8458200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/>
              <a:t>- UU No. 10 Tahun 2009 tentang Kepariwisataan</a:t>
            </a:r>
          </a:p>
          <a:p>
            <a:r>
              <a:rPr lang="en-ID" sz="3600"/>
              <a:t>- Peraturan Pemerintah tentang destinasi, usaha, dan promosi</a:t>
            </a:r>
          </a:p>
          <a:p>
            <a:r>
              <a:rPr lang="en-ID" sz="3600"/>
              <a:t>- Regulasi perlindungan wisatawan</a:t>
            </a:r>
          </a:p>
          <a:p>
            <a:r>
              <a:rPr lang="en-ID" sz="3600"/>
              <a:t>- Tanggung jawab pemerintah pusat &amp; daerah</a:t>
            </a:r>
          </a:p>
          <a:p>
            <a:pPr>
              <a:buNone/>
            </a:pPr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B652C0-0C10-ED7A-7B5E-D697D8760A70}"/>
              </a:ext>
            </a:extLst>
          </p:cNvPr>
          <p:cNvSpPr txBox="1"/>
          <p:nvPr/>
        </p:nvSpPr>
        <p:spPr>
          <a:xfrm>
            <a:off x="-14288" y="228600"/>
            <a:ext cx="96774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Tujuan Regulasi Pariwisata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590CE6-617E-9B11-740F-E8D66703441D}"/>
              </a:ext>
            </a:extLst>
          </p:cNvPr>
          <p:cNvSpPr txBox="1"/>
          <p:nvPr/>
        </p:nvSpPr>
        <p:spPr>
          <a:xfrm>
            <a:off x="609600" y="1524000"/>
            <a:ext cx="76200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/>
              <a:t>-   </a:t>
            </a:r>
            <a:r>
              <a:rPr lang="en-ID" sz="3200">
                <a:latin typeface="Times New Roman" panose="02020603050405020304" pitchFamily="18" charset="0"/>
                <a:cs typeface="Times New Roman" panose="02020603050405020304" pitchFamily="18" charset="0"/>
              </a:rPr>
              <a:t>Menjamin mutu layanan pariwisata</a:t>
            </a:r>
          </a:p>
          <a:p>
            <a:r>
              <a:rPr lang="en-ID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Melindungi wisatawan &amp; masyarakat lokal</a:t>
            </a:r>
          </a:p>
          <a:p>
            <a:r>
              <a:rPr lang="en-ID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Mengembangkan pariwisata berkelanjutan</a:t>
            </a:r>
          </a:p>
          <a:p>
            <a:r>
              <a:rPr lang="en-ID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Meningkatkan daya saing destinasi</a:t>
            </a: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D82F548-5CD5-DF8C-D664-CE651BEF9E11}"/>
              </a:ext>
            </a:extLst>
          </p:cNvPr>
          <p:cNvSpPr txBox="1"/>
          <p:nvPr/>
        </p:nvSpPr>
        <p:spPr>
          <a:xfrm>
            <a:off x="342900" y="4842"/>
            <a:ext cx="88011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4000"/>
              <a:t>Prinsip Dasar Regulasi Pariwisata</a:t>
            </a:r>
            <a:endParaRPr lang="en-ID" sz="1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F3E3E1-2B07-57EC-5168-C07B2F513E46}"/>
              </a:ext>
            </a:extLst>
          </p:cNvPr>
          <p:cNvSpPr txBox="1"/>
          <p:nvPr/>
        </p:nvSpPr>
        <p:spPr>
          <a:xfrm>
            <a:off x="1295400" y="1219200"/>
            <a:ext cx="64770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Keberlanjutan</a:t>
            </a:r>
          </a:p>
          <a:p>
            <a:r>
              <a:rPr lang="en-ID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Partisipasi masyarakat</a:t>
            </a:r>
          </a:p>
          <a:p>
            <a:r>
              <a:rPr lang="en-ID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Transparansi &amp; akuntabilitas</a:t>
            </a:r>
          </a:p>
          <a:p>
            <a:r>
              <a:rPr lang="en-ID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Pelestarian budaya &amp; lingkungan</a:t>
            </a: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0C6FED1-B13F-6B7C-21C4-ABFFCF3E844B}"/>
              </a:ext>
            </a:extLst>
          </p:cNvPr>
          <p:cNvSpPr txBox="1"/>
          <p:nvPr/>
        </p:nvSpPr>
        <p:spPr>
          <a:xfrm>
            <a:off x="419100" y="152400"/>
            <a:ext cx="83058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Peran Pemerintah dalam Regulasi</a:t>
            </a:r>
            <a:b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9DA1C8-C4E7-6965-37F4-60EEF80952E0}"/>
              </a:ext>
            </a:extLst>
          </p:cNvPr>
          <p:cNvSpPr txBox="1"/>
          <p:nvPr/>
        </p:nvSpPr>
        <p:spPr>
          <a:xfrm>
            <a:off x="228600" y="1158776"/>
            <a:ext cx="9144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/>
              <a:t>-   </a:t>
            </a:r>
            <a:r>
              <a:rPr lang="it-IT" sz="3600">
                <a:latin typeface="Times New Roman" panose="02020603050405020304" pitchFamily="18" charset="0"/>
                <a:cs typeface="Times New Roman" panose="02020603050405020304" pitchFamily="18" charset="0"/>
              </a:rPr>
              <a:t>Membuat kebijakan nasional</a:t>
            </a:r>
          </a:p>
          <a:p>
            <a:r>
              <a:rPr lang="it-IT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Menetapkan standar &amp; sertifikasi</a:t>
            </a:r>
          </a:p>
          <a:p>
            <a:r>
              <a:rPr lang="it-IT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Pengawasan dan evaluasi layanan pariwisata</a:t>
            </a:r>
          </a:p>
          <a:p>
            <a:r>
              <a:rPr lang="it-IT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Fasilitasi investasi &amp; pengembangan daerah</a:t>
            </a: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B711892-4CB1-E623-55B3-0A205BD31569}"/>
              </a:ext>
            </a:extLst>
          </p:cNvPr>
          <p:cNvSpPr txBox="1"/>
          <p:nvPr/>
        </p:nvSpPr>
        <p:spPr>
          <a:xfrm>
            <a:off x="304800" y="1219200"/>
            <a:ext cx="8534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B76244-3F25-C959-CC78-C7DC776264E1}"/>
              </a:ext>
            </a:extLst>
          </p:cNvPr>
          <p:cNvSpPr txBox="1"/>
          <p:nvPr/>
        </p:nvSpPr>
        <p:spPr>
          <a:xfrm>
            <a:off x="319086" y="152400"/>
            <a:ext cx="88249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ID" sz="4800"/>
              <a:t>Standar Nasional Pariwisata (SNP)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EEAEBE-3221-7FE2-A58D-9D433365DFB4}"/>
              </a:ext>
            </a:extLst>
          </p:cNvPr>
          <p:cNvSpPr txBox="1"/>
          <p:nvPr/>
        </p:nvSpPr>
        <p:spPr>
          <a:xfrm>
            <a:off x="319086" y="1680865"/>
            <a:ext cx="836771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Mengatur kualitas layanan destinasi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Menjadi acuan sertifikasi usaha pariwisata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Bagian dari Sistem Pariwisata Nasional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Dibuat oleh Kemenparekraf &amp; BSN</a:t>
            </a:r>
          </a:p>
        </p:txBody>
      </p:sp>
    </p:spTree>
    <p:extLst>
      <p:ext uri="{BB962C8B-B14F-4D97-AF65-F5344CB8AC3E}">
        <p14:creationId xmlns:p14="http://schemas.microsoft.com/office/powerpoint/2010/main" val="38812339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D45A3B1-7429-A468-9398-056121F624C4}"/>
              </a:ext>
            </a:extLst>
          </p:cNvPr>
          <p:cNvSpPr txBox="1"/>
          <p:nvPr/>
        </p:nvSpPr>
        <p:spPr>
          <a:xfrm>
            <a:off x="419100" y="152400"/>
            <a:ext cx="8305800" cy="435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it-IT" sz="3600" b="1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2EF2FD-83D4-E08D-1D0A-54F9AE59A8EF}"/>
              </a:ext>
            </a:extLst>
          </p:cNvPr>
          <p:cNvSpPr txBox="1"/>
          <p:nvPr/>
        </p:nvSpPr>
        <p:spPr>
          <a:xfrm>
            <a:off x="38100" y="281987"/>
            <a:ext cx="9067800" cy="6117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4000"/>
              <a:t>Jenis Standar Nasional Pariwisata</a:t>
            </a:r>
            <a:br>
              <a:rPr lang="en-ID" sz="16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1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3E9B71-8E3C-6D7A-C450-BAED512CD85C}"/>
              </a:ext>
            </a:extLst>
          </p:cNvPr>
          <p:cNvSpPr txBox="1"/>
          <p:nvPr/>
        </p:nvSpPr>
        <p:spPr>
          <a:xfrm>
            <a:off x="-76200" y="1905000"/>
            <a:ext cx="98298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Standar Usaha Pariwisata (hotel, restoran, biro perjalanan, dll.)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Standar Pengelolaan Destinasi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Standar Pelayanan Wisata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Standar SDM Pariwisata</a:t>
            </a: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BB5574D-2B43-2850-A888-D2E3A5820D58}"/>
              </a:ext>
            </a:extLst>
          </p:cNvPr>
          <p:cNvSpPr txBox="1"/>
          <p:nvPr/>
        </p:nvSpPr>
        <p:spPr>
          <a:xfrm>
            <a:off x="342900" y="304800"/>
            <a:ext cx="8458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3600"/>
              <a:t>Standar Usaha Pariwisata</a:t>
            </a:r>
            <a:endParaRPr lang="en-ID" sz="3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9349B7-A564-7BFB-8819-D78C40E3D395}"/>
              </a:ext>
            </a:extLst>
          </p:cNvPr>
          <p:cNvSpPr txBox="1"/>
          <p:nvPr/>
        </p:nvSpPr>
        <p:spPr>
          <a:xfrm>
            <a:off x="319087" y="1828800"/>
            <a:ext cx="86106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Hotel: klasifikasi bintang, layanan minimal</a:t>
            </a:r>
          </a:p>
          <a:p>
            <a:r>
              <a:rPr lang="en-ID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Restoran: kebersihan, keamanan pangan</a:t>
            </a:r>
          </a:p>
          <a:p>
            <a:r>
              <a:rPr lang="en-ID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Biro perjalanan: manajemen risiko, SOP layanan</a:t>
            </a:r>
          </a:p>
          <a:p>
            <a:r>
              <a:rPr lang="en-ID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Pemandu wisata: kompetensi dan lisensi</a:t>
            </a: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CD821F-5810-AAD7-2F1D-CA9F134E969F}"/>
              </a:ext>
            </a:extLst>
          </p:cNvPr>
          <p:cNvSpPr txBox="1"/>
          <p:nvPr/>
        </p:nvSpPr>
        <p:spPr>
          <a:xfrm>
            <a:off x="-152400" y="304800"/>
            <a:ext cx="990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Standar Pengelolaan Destinasi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8645BC-396E-62E3-791F-F5155DAB839E}"/>
              </a:ext>
            </a:extLst>
          </p:cNvPr>
          <p:cNvSpPr txBox="1"/>
          <p:nvPr/>
        </p:nvSpPr>
        <p:spPr>
          <a:xfrm>
            <a:off x="1066800" y="1752600"/>
            <a:ext cx="70104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Pengelolaan atraksi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Sarana &amp; prasarana wisata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Keamanan dan keselamatan</a:t>
            </a:r>
          </a:p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Manajemen lingkungan &amp; budaya</a:t>
            </a: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4744</TotalTime>
  <Words>326</Words>
  <Application>Microsoft Office PowerPoint</Application>
  <PresentationFormat>On-screen Show (4:3)</PresentationFormat>
  <Paragraphs>71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543</cp:revision>
  <cp:lastPrinted>2017-08-29T02:54:51Z</cp:lastPrinted>
  <dcterms:created xsi:type="dcterms:W3CDTF">2010-04-18T12:06:30Z</dcterms:created>
  <dcterms:modified xsi:type="dcterms:W3CDTF">2025-12-04T01:50:45Z</dcterms:modified>
</cp:coreProperties>
</file>