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4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12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it-IT" sz="3200" b="1" i="0">
                <a:solidFill>
                  <a:srgbClr val="0F1115"/>
                </a:solidFill>
                <a:effectLst/>
              </a:rPr>
              <a:t>Sinergi Regulasi, Standarisasi, dan Sektor Swasta</a:t>
            </a:r>
            <a:endParaRPr lang="en-ID" sz="3200" b="1">
              <a:solidFill>
                <a:srgbClr val="0F1115"/>
              </a:solidFill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40039F-F718-F1FA-1563-60EC0602AC4F}"/>
              </a:ext>
            </a:extLst>
          </p:cNvPr>
          <p:cNvSpPr txBox="1"/>
          <p:nvPr/>
        </p:nvSpPr>
        <p:spPr>
          <a:xfrm>
            <a:off x="342900" y="0"/>
            <a:ext cx="84582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Peran Sektor Swast</a:t>
            </a: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Sebagai Mitra Strategis Pemerintah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Kemitraan yang sehat antara publik dan swasta (Public-Private Partnership/PPP) adalah kunci pengembangan destinasi bermutu.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Kontribusi dalam Perumusan Kebijakan: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Melalui asosiasi industri (ASITA untuk biro perjalanan, PHRI untuk hotel &amp; restoran) memberikan masukan praktis pada draft regulasi.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Public-Private Partnership (PPP):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Pembangunan Infrastruktur: Swasta membiayai/mengelola bandara, pelabuhan, atau convention center.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Pemasaran Destinasi: Kontribusi dana dari hotel dan operator tur untuk kampanye pemasaran bersama "Incredible India" atau "Amazing Thailand".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Manajemen Destinasi: Swasta dilibatkan dalam Badan Pengelola Destinasi Pariwisata.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Pengawasan dan Penegakan Mutu bersama: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Sistem peer-review atau mystery guest yang diinisiasi asosiasi.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Melaporkan pelaku yang tidak memenuhi standar (black sheep) kepada otoritas.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96D21C-C8E6-77AF-6E29-AB8998256D00}"/>
              </a:ext>
            </a:extLst>
          </p:cNvPr>
          <p:cNvSpPr txBox="1"/>
          <p:nvPr/>
        </p:nvSpPr>
        <p:spPr>
          <a:xfrm>
            <a:off x="1295400" y="304800"/>
            <a:ext cx="67056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Komparatif: Jepang vs. Swiss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C3DC05E-55A3-6720-DA06-4520CEF97E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907850"/>
              </p:ext>
            </p:extLst>
          </p:nvPr>
        </p:nvGraphicFramePr>
        <p:xfrm>
          <a:off x="190500" y="679261"/>
          <a:ext cx="8763000" cy="5474083"/>
        </p:xfrm>
        <a:graphic>
          <a:graphicData uri="http://schemas.openxmlformats.org/drawingml/2006/table">
            <a:tbl>
              <a:tblPr/>
              <a:tblGrid>
                <a:gridCol w="2921000">
                  <a:extLst>
                    <a:ext uri="{9D8B030D-6E8A-4147-A177-3AD203B41FA5}">
                      <a16:colId xmlns:a16="http://schemas.microsoft.com/office/drawing/2014/main" val="2199061755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1510573492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1148986875"/>
                    </a:ext>
                  </a:extLst>
                </a:gridCol>
              </a:tblGrid>
              <a:tr h="409614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Aspek</a:t>
                      </a: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Jepang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Swiss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654862"/>
                  </a:ext>
                </a:extLst>
              </a:tr>
              <a:tr h="72703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Pendorong Utama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fi-FI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Budaya (</a:t>
                      </a:r>
                      <a:r>
                        <a:rPr lang="fi-FI" sz="16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Omotenashi</a:t>
                      </a:r>
                      <a:r>
                        <a:rPr lang="fi-FI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fi-FI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dan kesopanan kolektif.</a:t>
                      </a: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sv-SE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Sistem, presisi, dan keberlanjutan</a:t>
                      </a:r>
                      <a:r>
                        <a:rPr lang="sv-SE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ekonomi &amp; lingkungan.</a:t>
                      </a: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990500"/>
                  </a:ext>
                </a:extLst>
              </a:tr>
              <a:tr h="91889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Pendekatan Regulasi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Terpusat &amp; Sangat Detail</a:t>
                      </a: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(JTA menetapkan standar teknis sangat rinci).</a:t>
                      </a: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Desentralisasi &amp; Kolaboratif</a:t>
                      </a: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(kanton + Swiss Tourism Federation).</a:t>
                      </a: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946630"/>
                  </a:ext>
                </a:extLst>
              </a:tr>
              <a:tr h="91889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Peran Swasta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Kepatuhan Tinggi</a:t>
                      </a: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dan inovasi dalam kerangka budaya yang kaku.</a:t>
                      </a: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Kemitraan Aktif</a:t>
                      </a: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dalam pengaturan standar dan pengelolaan destinasi.</a:t>
                      </a: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805826"/>
                  </a:ext>
                </a:extLst>
              </a:tr>
              <a:tr h="72703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Fokus SDM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Pelatihan keramahan berbasis nilai budaya.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Pendidikan vokasi &amp; magang yang sistematis.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122846"/>
                  </a:ext>
                </a:extLst>
              </a:tr>
              <a:tr h="91889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Kekuatan Unggulan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Pengalaman tamu yang personal, halus, dan sangat dipikirkan.</a:t>
                      </a: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Keandalan sistem, integrasi layanan, dan keberlanjutan yang terjamin.</a:t>
                      </a: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156809"/>
                  </a:ext>
                </a:extLst>
              </a:tr>
              <a:tr h="72703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Potensi Kelemahan</a:t>
                      </a:r>
                      <a:endParaRPr lang="en-ID" sz="16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308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Kekakuan dapat menghambat inovasi disruptif.</a:t>
                      </a:r>
                    </a:p>
                  </a:txBody>
                  <a:tcPr marL="103846" marR="103846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 operasional dan hidup yang sangat tinggi.</a:t>
                      </a:r>
                    </a:p>
                  </a:txBody>
                  <a:tcPr marL="103846" marR="62308" marT="64904" marB="64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856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8966F7-1F2D-880E-6688-59A24DD509EE}"/>
              </a:ext>
            </a:extLst>
          </p:cNvPr>
          <p:cNvSpPr txBox="1"/>
          <p:nvPr/>
        </p:nvSpPr>
        <p:spPr>
          <a:xfrm>
            <a:off x="762000" y="152400"/>
            <a:ext cx="792480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Lesson Learned untuk Konteks Indonesia</a:t>
            </a:r>
          </a:p>
          <a:p>
            <a:pPr algn="ctr"/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Apa yang bisa dipelajari dari kedua negara maju tersebut?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Budaya sebagai Fondasi: Mutu tidak bisa hanya dipaksakan melalui regulasi. Nilai keramahan (hospitality) Nusantara (seperti silaturahmi, tepo sliro) perlu dikristalisasi dan dijadikan brand character nasional.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Sistem yang Terintegrasi: Mutu pariwisata terhambat oleh silos antar kementerian/lembaga (Pariwisata, Perhubungan, Lingkungan Hidup, PUPR). Perlunya satu peta sistem logistik dan layanan wisatawan.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Sertifikasi yang Bermakna: Sertifikasi (baik SNI maupun internasional) harus memberikan nilai ekonomi yang jelas (akses pembiayaan, insentif fiskal, preferensi dalam procurement pemerintah).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Pendidikan &amp; Pelatihan Vokasi: Investasi pada sekolah vokasi pariwisata dan program magang terstruktur bersama industri adalah kunci SDM bermutu.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4F9F3E1-CE32-5614-3BFD-81D14933F279}"/>
              </a:ext>
            </a:extLst>
          </p:cNvPr>
          <p:cNvSpPr txBox="1"/>
          <p:nvPr/>
        </p:nvSpPr>
        <p:spPr>
          <a:xfrm>
            <a:off x="685800" y="304800"/>
            <a:ext cx="7391400" cy="4950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Mutu Pariwisata adalah Pertandingan Tim: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Dibutuhkan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 kuat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antara regulasi pemerintah yang jelas, standar yang relevan, dan inisiatif aktif sektor swasta.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 Ada Satu Formula Ajaib: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Jepang sukses dengan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 budaya (</a:t>
            </a:r>
            <a:r>
              <a:rPr lang="en-ID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Omotenashi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Swiss unggul dengan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 sistem dan keberlanjutan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Indonesia perlu menemukan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jalan tengahnya sendiri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memadukan kekuatan budaya lokal dengan sistem pengelolaan modern.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Mutu adalah Investasi, Bukan Biaya: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Investasi pada standar, sertifikasi, dan pelatihan SDM akan berbuah pada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daya saing destinasi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 wisatawan yang unggul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keberlanjutan ekonomi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jangka panjang.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ke Depan: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Menjaga mutu di tengah pertumbuhan volume wisatawan masif dan tekanan terhadap daya dukung lingkungan membutuhkan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regulasi yang adaptif dan kepemimpinan kolektif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228600" y="133654"/>
            <a:ext cx="9372600" cy="393904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Konsep Mutu Pariwisata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67FB3-EBDA-7381-0142-69D7BBBE1D04}"/>
              </a:ext>
            </a:extLst>
          </p:cNvPr>
          <p:cNvSpPr txBox="1"/>
          <p:nvPr/>
        </p:nvSpPr>
        <p:spPr>
          <a:xfrm>
            <a:off x="228600" y="527558"/>
            <a:ext cx="8458200" cy="5981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1600"/>
              <a:t>- 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Mutu dalam pariwisata bersifat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holistik dan subjektif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mencakup seluruh perjalanan pengalaman wisatawan (travel experience journey).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 SERVQUAL (Parasuraman, Zeithaml, &amp; Berry) dalam Pariwisata: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Bukti Fisik (Tangibles):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Kondisi fisik destinasi, kebersihan, kerapian, kemudahan akses informasi.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Keandalan (Reliability):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Kemampuan menyampaikan layanan yang dijanjikan dengan akurat dan konsisten (jadwal tour tepat waktu, fasilitas berfungsi).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Daya Tanggap (Responsiveness):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Kesediaan membantu dan memberikan layanan cepat (respons cepat terhadap komplain, fleksibilitas).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Jaminan (Assurance):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Pengetahuan, kesopanan, dan kemampuan karyawan menumbuhkan kepercayaan (kompetensi pemandu wisata, keramahan).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Empati (Emphaty):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Perhatian tulus dan personalisasi layanan (mengingat nama, preferensi khusus).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Utama: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Mengelola mutu dalam industri yang terfragmentasi (usaha mikro hingga multinasional) dengan ekspektasi wisatawan yang beragam.</a:t>
            </a:r>
          </a:p>
          <a:p>
            <a:pPr>
              <a:buNone/>
            </a:pPr>
            <a:endParaRPr lang="en-ID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2795392-060E-11AC-9A6F-D492E86832DC}"/>
              </a:ext>
            </a:extLst>
          </p:cNvPr>
          <p:cNvSpPr txBox="1"/>
          <p:nvPr/>
        </p:nvSpPr>
        <p:spPr>
          <a:xfrm>
            <a:off x="685800" y="152400"/>
            <a:ext cx="8001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b="1"/>
              <a:t>Regulasi Pariwisata: Pilar Hukum Penjaminan Mutu Dasar</a:t>
            </a:r>
          </a:p>
          <a:p>
            <a:pPr algn="ctr"/>
            <a:endParaRPr lang="en-ID" b="1"/>
          </a:p>
          <a:p>
            <a:r>
              <a:rPr lang="en-ID"/>
              <a:t>Regulasi adalah kerangka hukum wajib yang menetapkan batas minimal untuk operasi yang aman, adil, dan berkelanjutan.</a:t>
            </a:r>
          </a:p>
          <a:p>
            <a:endParaRPr lang="en-ID"/>
          </a:p>
          <a:p>
            <a:r>
              <a:rPr lang="en-ID"/>
              <a:t>Tingkatan dan Ruang Lingkup:</a:t>
            </a:r>
          </a:p>
          <a:p>
            <a:r>
              <a:rPr lang="en-ID"/>
              <a:t>Nasional: Undang-Undang Kepariwisataan, Peraturan Pemerintah tentang Usaha Pariwisata.</a:t>
            </a:r>
          </a:p>
          <a:p>
            <a:endParaRPr lang="en-ID"/>
          </a:p>
          <a:p>
            <a:r>
              <a:rPr lang="en-ID"/>
              <a:t>Sektor/Industri:</a:t>
            </a:r>
          </a:p>
          <a:p>
            <a:r>
              <a:rPr lang="en-ID"/>
              <a:t>Akomodasi: Standar klasifikasi hotel (bintang), persyaratan keselamatan kebakaran, kesehatan (hygiene dapur).</a:t>
            </a:r>
          </a:p>
          <a:p>
            <a:r>
              <a:rPr lang="en-ID"/>
              <a:t>Biro Perjalanan: Izin operasi (SIUPAR), standar kontrak perjalanan, perlindungan konsumen.</a:t>
            </a:r>
          </a:p>
          <a:p>
            <a:endParaRPr lang="en-ID"/>
          </a:p>
          <a:p>
            <a:r>
              <a:rPr lang="en-ID"/>
              <a:t>Pemandu Wisata: Sertifikasi kompetensi, kode etik.</a:t>
            </a:r>
          </a:p>
          <a:p>
            <a:r>
              <a:rPr lang="en-ID"/>
              <a:t>Transportasi Wisata: Kelaikan kendaraan, lisensi pengemudi.</a:t>
            </a:r>
          </a:p>
          <a:p>
            <a:r>
              <a:rPr lang="en-ID"/>
              <a:t>Lingkungan &amp; Budaya: Analisis Mengenai Dampak Lingkungan (AMDAL) untuk pembangunan, perlindungan cagar budaya.</a:t>
            </a:r>
          </a:p>
          <a:p>
            <a:endParaRPr lang="en-ID"/>
          </a:p>
          <a:p>
            <a:r>
              <a:rPr lang="en-ID"/>
              <a:t>Fungsi Strategis: Melindungi Wisatawan, Lingkungan/Budaya, dan Industri itu sendiri dari praktik tidak sehat.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7E75ED-5E28-075F-3A2B-83504009E1F1}"/>
              </a:ext>
            </a:extLst>
          </p:cNvPr>
          <p:cNvSpPr txBox="1"/>
          <p:nvPr/>
        </p:nvSpPr>
        <p:spPr>
          <a:xfrm>
            <a:off x="571500" y="228600"/>
            <a:ext cx="800100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Standarisasi: Dari Regulasi Wajib ke Keunggulan Sukarela</a:t>
            </a:r>
          </a:p>
          <a:p>
            <a:pPr algn="ctr"/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/>
              <a:t>Standar adalah spesifikasi teknis yang disepakati sebagai acuan terbaik untuk proses, produk, atau jasa.</a:t>
            </a:r>
          </a:p>
          <a:p>
            <a:endParaRPr lang="en-ID"/>
          </a:p>
          <a:p>
            <a:r>
              <a:rPr lang="en-ID"/>
              <a:t>Hierarki Standar dalam Pariwisata:</a:t>
            </a:r>
          </a:p>
          <a:p>
            <a:r>
              <a:rPr lang="en-ID"/>
              <a:t>Standar Wajib (Regulasi): Contoh: SNI wajib keselamatan, perizinan dasar.</a:t>
            </a:r>
          </a:p>
          <a:p>
            <a:r>
              <a:rPr lang="en-ID"/>
              <a:t>Standar Nasional Sukarela (SNI): Contoh: SNI 9001:2015 (SMM Akomodasi), SNI 8404:2017 (Biro Perjalanan). Berfungsi sebagai pembeda pasar domestik.</a:t>
            </a:r>
          </a:p>
          <a:p>
            <a:endParaRPr lang="en-ID"/>
          </a:p>
          <a:p>
            <a:r>
              <a:rPr lang="en-ID"/>
              <a:t>Standar &amp; Sertifikasi Internasional: Alat untuk bersaing di pasar global dan menarik wisatawan high-yield.</a:t>
            </a:r>
          </a:p>
          <a:p>
            <a:r>
              <a:rPr lang="en-ID"/>
              <a:t>ISO (Mutu &amp; Sistem): ISO 9001, ISO 14001 (Lingkungan), ISO 45001 (K3).</a:t>
            </a:r>
          </a:p>
          <a:p>
            <a:r>
              <a:rPr lang="en-ID"/>
              <a:t>ISO Khusus Pariwisata: ISO 21902:2021 - Tourism &amp; Related Services (kerangka kerja berkelanjutan).</a:t>
            </a:r>
          </a:p>
          <a:p>
            <a:r>
              <a:rPr lang="en-ID"/>
              <a:t>Sertifikasi Spesifik: EarthCheck (standar emas ekowisata), Green Key (akomodasi ramah lingkungan), WHO Safe Travels (protokol kesehatan).</a:t>
            </a:r>
          </a:p>
          <a:p>
            <a:endParaRPr lang="en-ID"/>
          </a:p>
          <a:p>
            <a:r>
              <a:rPr lang="en-ID"/>
              <a:t>Manfaat: Konsistensi, peningkatan reputasi, efisiensi biaya, akses pasar yang lebih luas.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77C703F-DF3A-1BF7-3D02-849216C552E4}"/>
              </a:ext>
            </a:extLst>
          </p:cNvPr>
          <p:cNvSpPr txBox="1"/>
          <p:nvPr/>
        </p:nvSpPr>
        <p:spPr>
          <a:xfrm>
            <a:off x="685800" y="335846"/>
            <a:ext cx="8077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1: Jepang - Mutu sebagai Ekspresi Budaya (Omotenashi)</a:t>
            </a:r>
          </a:p>
          <a:p>
            <a:endParaRPr lang="en-ID"/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Filosofi Inti: "Omotenashi" – Hospitality tulus yang mengutamakan tamu, penuh perhatian detail, dan dilakukan dengan rendah hati.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Ekosistem Regulasi dan Standar: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Japan Tourism Agency (JTA): Regulator utama.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Hotel Law &amp; Ryokan/Inns Law: Klasifikasi sangat detail. Contoh: Sebuah "Hotel" dan "Ryokan" memiliki standar fasilitas, luas kamar, dan layanan yang diatur berbeda.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Sertifikasi Nasional "Wonder Host": Untuk pekerja pariwisata yang lulus pelatihan Omotenashi dan kompetensi dasar.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Japan Hospitality Seal: Sertifikasi untuk bisnis yang memenuhi standar keramahan, kebersihan, dan aksesibilitas.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063940-65DE-9714-AD96-71CB974C267A}"/>
              </a:ext>
            </a:extLst>
          </p:cNvPr>
          <p:cNvSpPr txBox="1"/>
          <p:nvPr/>
        </p:nvSpPr>
        <p:spPr>
          <a:xfrm>
            <a:off x="571500" y="457200"/>
            <a:ext cx="8001000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Contoh Implementasi Nyata: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Stasiun &amp; Transportasi Umum: Petunjuk yang sangat jelas (multibahasa), ketepatan waktu ekstrem, toilet bersih sebagai standar nasional.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Pelayanan Restoran/Ryokan: Ritual penyajian yang konsisten, antisipasi kebutuhan tanpa diminta (misal: memberikan handuk panas, payung saat hujan).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Manajemen Destinasi (Contoh: Kyoto): Aturan ketat untuk turis (larang sepeda sembarangan, batasi fotografi di kuil) demi menjaga kualitas pengalaman dan budaya lokal.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Kesimpulan: Mutu adalah budaya kolektif yang diperkuat oleh regulasi yang presisi.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3042DF-D14B-E602-6332-DD748B740720}"/>
              </a:ext>
            </a:extLst>
          </p:cNvPr>
          <p:cNvSpPr txBox="1"/>
          <p:nvPr/>
        </p:nvSpPr>
        <p:spPr>
          <a:xfrm>
            <a:off x="419100" y="370120"/>
            <a:ext cx="8305800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2: Swiss - Mutu sebagai Hasil Sistem Terintegrasi</a:t>
            </a:r>
          </a:p>
          <a:p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Filosofi Inti: Presisi, Keandalan, dan Integrasi Harmonis dengan Alam.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Ekosistem Regulasi dan Standar: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Model Desentralisasi: Kanton (provinsi) memiliki kewenangan besar, tetapi terkoordinasi oleh Swiss Tourism Federation dan Switzerland Tourism.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Sertifikasi "Swiss Quality Label": Logo terkenal untuk akomodasi. Proses audit ketat mencakup: kebersihan, keramahan, kenyamanan, breakfast quality, dan keberlanjutan.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Standar "Swisstainable": Program nasional untuk mendorong pariwisata berkelanjutan dengan kriteria yang terukur.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Integrated Mobility: Standar seamless connectivity antara kereta, kapal, bus, dan kereta gantung (dikelola oleh SBB, PostAuto, dll.).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ED4581-07E0-9AC2-8BF5-55B57C295F8D}"/>
              </a:ext>
            </a:extLst>
          </p:cNvPr>
          <p:cNvSpPr txBox="1"/>
          <p:nvPr/>
        </p:nvSpPr>
        <p:spPr>
          <a:xfrm>
            <a:off x="381000" y="289679"/>
            <a:ext cx="8382000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Contoh Implementasi Nyata: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Swiss Travel System: Satu tiket (Swiss Travel Pass) untuk semua moda transportasi dengan ketepatan waktu legendaris.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Pengelolaan Destinasi Pegunungan (Contoh: Zermatt): Larangan kendaraan bermotor, investasi besar pada transportasi ramah lingkungan (kereta listrik), aturan bangunan ketat untuk menjaga estetika alami.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Apprenticeship System (Pendidikan Vokasi): SDM pariwisata lulusan sistem magang yang ketat, menjamin standar kompetensi yang seragam dan tinggi.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Kesimpulan: Mutu adalah hasil dari sistem yang dirancang dengan presisi dan komitmen pada keberlanjutan jangka panjang.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0ED46-6538-DB0F-92BC-D5BCF920C0B3}"/>
              </a:ext>
            </a:extLst>
          </p:cNvPr>
          <p:cNvSpPr txBox="1"/>
          <p:nvPr/>
        </p:nvSpPr>
        <p:spPr>
          <a:xfrm>
            <a:off x="33337" y="-304800"/>
            <a:ext cx="912495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/>
          </a:p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Peran Sektor Swasta </a:t>
            </a:r>
          </a:p>
          <a:p>
            <a:pPr algn="ctr"/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 Sebagai Inovator dan Operator Mutu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Sektor swasta adalah ujung tombak eksekusi mutu di lapangan.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Menerapkan &amp; Melebihi Standar: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Brand Standards perusahaan sering lebih ketat dari SNI/Regulasi. Contoh: Standarisasi bed-making dan guest interaction di hotel-hotel grup internasional (Marriott, Accor).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Mengadopsi sertifikasi internasional sukarela (EarthCheck, Green Key) sebagai strategi pemasaran dan peningkatan operasional.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Inovasi Layanan dan Teknologi: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apps untuk check-in, concierge, dan personalized experience.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Revenue Management System yang canggih untuk mengelola kapasitas dan kualitas pelayanan.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Pelatihan dan Pengembangan SDM: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Program pelatihan internal berkelanjutan (service excellence training, cross-cultural communication).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Contoh Nyata: The Ritz-Carlton dengan "Gold Standards" dan empowerment karyawan hingga $2,000 untuk menyelesaikan masalah tamu tanpa izin atasan.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4784</TotalTime>
  <Words>1541</Words>
  <Application>Microsoft Office PowerPoint</Application>
  <PresentationFormat>On-screen Show (4:3)</PresentationFormat>
  <Paragraphs>160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544</cp:revision>
  <cp:lastPrinted>2017-08-29T02:54:51Z</cp:lastPrinted>
  <dcterms:created xsi:type="dcterms:W3CDTF">2010-04-18T12:06:30Z</dcterms:created>
  <dcterms:modified xsi:type="dcterms:W3CDTF">2025-12-06T01:55:08Z</dcterms:modified>
</cp:coreProperties>
</file>