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9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13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2400" b="1" i="0">
                <a:solidFill>
                  <a:srgbClr val="0F1115"/>
                </a:solidFill>
                <a:effectLst/>
              </a:rPr>
              <a:t>PERENCANAAN STRATEGI MUTU DALAM PARIWISATA</a:t>
            </a:r>
            <a:endParaRPr lang="en-ID" sz="3600" b="1">
              <a:solidFill>
                <a:srgbClr val="0F1115"/>
              </a:solidFill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3CB419-8CA7-DF1F-1CE8-BCCDBA1F72E0}"/>
              </a:ext>
            </a:extLst>
          </p:cNvPr>
          <p:cNvSpPr txBox="1"/>
          <p:nvPr/>
        </p:nvSpPr>
        <p:spPr>
          <a:xfrm>
            <a:off x="457200" y="228600"/>
            <a:ext cx="83820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3: Menetapkan Tujuan Strategis Mutu (SMART)</a:t>
            </a:r>
          </a:p>
          <a:p>
            <a:pPr algn="ctr"/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Contoh Tujuan untuk Destinasi/Bisnis Pariwisata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6779D6-9ED0-3C4E-6FB4-A894DB10B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673013"/>
              </p:ext>
            </p:extLst>
          </p:nvPr>
        </p:nvGraphicFramePr>
        <p:xfrm>
          <a:off x="342899" y="1524000"/>
          <a:ext cx="8610601" cy="4669775"/>
        </p:xfrm>
        <a:graphic>
          <a:graphicData uri="http://schemas.openxmlformats.org/drawingml/2006/table">
            <a:tbl>
              <a:tblPr/>
              <a:tblGrid>
                <a:gridCol w="1840168">
                  <a:extLst>
                    <a:ext uri="{9D8B030D-6E8A-4147-A177-3AD203B41FA5}">
                      <a16:colId xmlns:a16="http://schemas.microsoft.com/office/drawing/2014/main" val="2674158780"/>
                    </a:ext>
                  </a:extLst>
                </a:gridCol>
                <a:gridCol w="2256811">
                  <a:extLst>
                    <a:ext uri="{9D8B030D-6E8A-4147-A177-3AD203B41FA5}">
                      <a16:colId xmlns:a16="http://schemas.microsoft.com/office/drawing/2014/main" val="3628207833"/>
                    </a:ext>
                  </a:extLst>
                </a:gridCol>
                <a:gridCol w="2256811">
                  <a:extLst>
                    <a:ext uri="{9D8B030D-6E8A-4147-A177-3AD203B41FA5}">
                      <a16:colId xmlns:a16="http://schemas.microsoft.com/office/drawing/2014/main" val="3467108693"/>
                    </a:ext>
                  </a:extLst>
                </a:gridCol>
                <a:gridCol w="2256811">
                  <a:extLst>
                    <a:ext uri="{9D8B030D-6E8A-4147-A177-3AD203B41FA5}">
                      <a16:colId xmlns:a16="http://schemas.microsoft.com/office/drawing/2014/main" val="2224435963"/>
                    </a:ext>
                  </a:extLst>
                </a:gridCol>
              </a:tblGrid>
              <a:tr h="410354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700" b="1">
                          <a:effectLst/>
                          <a:latin typeface="quote-cjk-patch"/>
                        </a:rPr>
                        <a:t>Tujuan Strategis</a:t>
                      </a:r>
                      <a:endParaRPr lang="en-ID" sz="1700" b="0">
                        <a:effectLst/>
                        <a:latin typeface="quote-cjk-patch"/>
                      </a:endParaRP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700" b="1">
                          <a:effectLst/>
                          <a:latin typeface="quote-cjk-patch"/>
                        </a:rPr>
                        <a:t>Indikator Kinerja</a:t>
                      </a:r>
                      <a:endParaRPr lang="en-ID" sz="1700" b="0">
                        <a:effectLst/>
                        <a:latin typeface="quote-cjk-patch"/>
                      </a:endParaRP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700" b="1">
                          <a:effectLst/>
                          <a:latin typeface="quote-cjk-patch"/>
                        </a:rPr>
                        <a:t>Target</a:t>
                      </a:r>
                      <a:endParaRPr lang="en-ID" sz="1700" b="0">
                        <a:effectLst/>
                        <a:latin typeface="quote-cjk-patch"/>
                      </a:endParaRP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700" b="1">
                          <a:effectLst/>
                          <a:latin typeface="quote-cjk-patch"/>
                        </a:rPr>
                        <a:t>Waktu</a:t>
                      </a:r>
                      <a:endParaRPr lang="en-ID" sz="1700" b="0">
                        <a:effectLst/>
                        <a:latin typeface="quote-cjk-patch"/>
                      </a:endParaRP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876815"/>
                  </a:ext>
                </a:extLst>
              </a:tr>
              <a:tr h="86898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Meningkatkan kepuasan wisatawan</a:t>
                      </a: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Net Promoter Score (NPS)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≥ 60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2 tahun</a:t>
                      </a:r>
                    </a:p>
                  </a:txBody>
                  <a:tcPr marL="144831" marR="86898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882683"/>
                  </a:ext>
                </a:extLst>
              </a:tr>
              <a:tr h="639669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Meningkatkan kualitas SDM</a:t>
                      </a: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% SDM bersertifikat kompetensi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80%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3 tahun</a:t>
                      </a:r>
                    </a:p>
                  </a:txBody>
                  <a:tcPr marL="144831" marR="86898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431149"/>
                  </a:ext>
                </a:extLst>
              </a:tr>
              <a:tr h="86898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Meningkatkan kinerja keberlanjutan</a:t>
                      </a: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Pengurangan jejak karbon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30%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5 tahun</a:t>
                      </a:r>
                    </a:p>
                  </a:txBody>
                  <a:tcPr marL="144831" marR="86898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57584"/>
                  </a:ext>
                </a:extLst>
              </a:tr>
              <a:tr h="86898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Meningkatkan digitalisasi layanan</a:t>
                      </a: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Rating ulasan online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4.5/5.0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1 tahun</a:t>
                      </a:r>
                    </a:p>
                  </a:txBody>
                  <a:tcPr marL="144831" marR="86898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005673"/>
                  </a:ext>
                </a:extLst>
              </a:tr>
              <a:tr h="86898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Meningkatkan tingkat keamanan</a:t>
                      </a:r>
                    </a:p>
                  </a:txBody>
                  <a:tcPr marL="86898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Tingkat insiden utama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0</a:t>
                      </a:r>
                    </a:p>
                  </a:txBody>
                  <a:tcPr marL="144831" marR="144831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700" b="0">
                          <a:effectLst/>
                          <a:latin typeface="quote-cjk-patch"/>
                        </a:rPr>
                        <a:t>Berkelanjutan</a:t>
                      </a:r>
                    </a:p>
                  </a:txBody>
                  <a:tcPr marL="144831" marR="86898" marT="90519" marB="90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76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E4589F-4199-B779-5E21-A1352F4C4DF6}"/>
              </a:ext>
            </a:extLst>
          </p:cNvPr>
          <p:cNvSpPr txBox="1"/>
          <p:nvPr/>
        </p:nvSpPr>
        <p:spPr>
          <a:xfrm>
            <a:off x="533400" y="152400"/>
            <a:ext cx="8077200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Mutu: Strategi Generik Porter dalam Pariwisata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8779AA-D3C7-AF96-717B-513D0215C573}"/>
              </a:ext>
            </a:extLst>
          </p:cNvPr>
          <p:cNvSpPr txBox="1"/>
          <p:nvPr/>
        </p:nvSpPr>
        <p:spPr>
          <a:xfrm>
            <a:off x="381000" y="578158"/>
            <a:ext cx="7924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Pemilihan Posisi Strategis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1. KEPEMIMPINAN BIAYA (Cost Leadership)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Contoh: Jaringan hotel budget, maskapai penerbangan biaya rendah (LCC)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Fokus: Efisiensi operasional, standardisasi tinggi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Risiko: Margin tipis, persaingan harga ketat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2. DIFERENSIASI (Differentiation)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Contoh: Resort mewah, operator tur khusus (specialized)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Fokus: Keunikan pengalaman, layanan terpersonalisasi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Risiko: Biaya tinggi, mudah ditiru pesaing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3. FOKUS/CERUK (Focus/Niche)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Contoh: Penginapan eko (eco-lodge), tur imersi budaya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Fokus: Segmentasi spesifik, keahlian mendalam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Risiko: Pasar terbatas, perubahan preferensi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Strategi Hibrid: Contoh Airbnb - kepemimpinan biaya (vs hotel) + diferensiasi (akomodasi unik)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9C5264-E852-8969-6E69-0FED4B434817}"/>
              </a:ext>
            </a:extLst>
          </p:cNvPr>
          <p:cNvSpPr txBox="1"/>
          <p:nvPr/>
        </p:nvSpPr>
        <p:spPr>
          <a:xfrm>
            <a:off x="228600" y="0"/>
            <a:ext cx="891540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Balanced Scorecard untuk Mutu Pariwisata</a:t>
            </a: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Empat Perspektif untuk Mengukur Kinerja Mutu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1. PERSPEKTIF KEUANGAN (Financial Perspective)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ROI (Return on Investment) dari investasi mutu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Revenue per Available Room (RevPAR)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Customer Lifetime Value (CLV)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2. PERSPEKTIF PELANGGAN (Customer Perspective)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Indeks Kepuasan Pelanggan (Customer Satisfaction Index)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Tingkat Kunjungan Berulang (Repeat Visitation Rate)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Peringkat Ulasan Online (Online Review Ratings)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3. PERSPEKTIF PROSES INTERNAL (Internal Process Perspective)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Waktu penyampaian layanan (Service Delivery Time)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Waktu penyelesaian keluhan (Complaint Resolution Time)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Tingkat standardisasi proses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4. PERSPEKTIF PEMBELAJARAN &amp; PERTUMBUHAN (Learning &amp; Growth Perspective)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Indeks Kepuasan Karyawan (Employee Satisfaction Index)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Jam pelatihan per karyawan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Tingkat implementasi inovasi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37691A-F270-615B-9B79-543432B8A693}"/>
              </a:ext>
            </a:extLst>
          </p:cNvPr>
          <p:cNvSpPr txBox="1"/>
          <p:nvPr/>
        </p:nvSpPr>
        <p:spPr>
          <a:xfrm>
            <a:off x="190500" y="152400"/>
            <a:ext cx="8763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Quality Function Deployment (QFD) dalam Pariwisata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Mengubah Suara Pelanggan (Voice of Customer) menjadi Spesifikasi Teknis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Matriks House of Quality: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 PELANGGAN (Apa yang diinginkan wisatawan):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Kebersihan dan higienitas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Keramahan dan kompetensi staf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Kemudahan akses informasi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Keamanan dan kenyamanan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Pengalaman yang autentik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SPESIFIKASI TEKNIS (Bagaimana mencapainya):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Prosedur Operasional Standar (POS)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Program pelatihan dan sertifikasi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Platform digital dan wayfinding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Sistem keamanan dan protokol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Program kemitraan komunitas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Prioritas: Fokus pada area dengan hubungan kuat antara kebutuhan wisatawan dan kemampuan teknis organisasi.</a:t>
            </a: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5E024E-E6C9-812F-8530-E2CE7A82A958}"/>
              </a:ext>
            </a:extLst>
          </p:cNvPr>
          <p:cNvSpPr txBox="1"/>
          <p:nvPr/>
        </p:nvSpPr>
        <p:spPr>
          <a:xfrm>
            <a:off x="571500" y="228600"/>
            <a:ext cx="800100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Perencanaan strategi mutu adalah kebutuhan mendasar, bukan pilihan, dalam pariwisata yang kompetitif.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Proses yang sistematis — dari analisis hingga implementasi — menentukan keberhasilan pencapaian mutu.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antara kebutuhan wisatawan, kapabilitas internal, dan prinsip keberlanjutan sangat penting.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Fleksibilitas untuk beradaptasi dengan perubahan lingkungan eksternal diperlukan.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Kolaborasi seluruh pemangku kepentingan adalah kunci implementasi yang efektif.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Prinsip Utama: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"Mutu dalam pariwisata bukanlah suatu kebetulan; ia selalu merupakan hasil dari upaya cerdas, perencanaan sadar, dan eksekusi yang penuh passion."</a:t>
            </a:r>
          </a:p>
        </p:txBody>
      </p:sp>
    </p:spTree>
    <p:extLst>
      <p:ext uri="{BB962C8B-B14F-4D97-AF65-F5344CB8AC3E}">
        <p14:creationId xmlns:p14="http://schemas.microsoft.com/office/powerpoint/2010/main" val="110960822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4F4772A-6002-D695-AC97-E6CBF050C990}"/>
              </a:ext>
            </a:extLst>
          </p:cNvPr>
          <p:cNvSpPr txBox="1"/>
          <p:nvPr/>
        </p:nvSpPr>
        <p:spPr>
          <a:xfrm>
            <a:off x="76200" y="0"/>
            <a:ext cx="90678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Mengapa Perencanaan Strategi Mutu Penting?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Tantangan Industri Pariwisata Masa Kini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Persaingan Global yang Ketat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Destinasi saling bersaing secara global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Wisatawan semakin kritis dan terinformasi dengan baik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Ekspektasi Wisatawan yang Terus Meningkat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Pengalaman yang dipersonalisasi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Nilai lebih (value for money)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Aspek keberlanjutan dan etika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Industri yang Terfragmentasi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Rantai pasok yang panjang dan kompleks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Koordinasi multi-pemangku kepentingan (multi-stakeholder) yang menantang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Volatilitas, Ketidakpastian, Kompleksitas, dan Ambigu (VUCA)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Perubahan preferensi yang cepat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Disrupsi teknologi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Krisis (kesehatan, politik, bencana)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Tanpa strategi yang jelas → Mutu menjadi reaktif, tidak konsisten, dan tidak berkelanjutan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BE70AF-5178-ADFE-ED8F-CEB11F425B18}"/>
              </a:ext>
            </a:extLst>
          </p:cNvPr>
          <p:cNvSpPr txBox="1"/>
          <p:nvPr/>
        </p:nvSpPr>
        <p:spPr>
          <a:xfrm>
            <a:off x="304800" y="152400"/>
            <a:ext cx="85344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Definisi Perencanaan Strategi Mutu Pariwisata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"Proses sistematis untuk menentukan arah jangka panjang organisasi/destinasi dalam memberikan pengalaman wisata yang unggul dan konsisten, melalui alokasi sumber daya yang efektif untuk mencapai keunggulan kompetitif yang berkelanjutan."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Kunci: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Jangka Panjang: 3-5 tahun ke depan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Holistik: Mencakup seluruh pengalaman wisatawan (travel experience journey)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Partisipatif: Melibatkan semua pemangku kepentingan (stakeholders)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Berdasarkan Data: Analisis pasar, pesaing, dan kapabilitas internal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Terukur: Memiliki indikator kinerja utama (Key Performance Indicators) yang jelas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48845B-7D0C-17E9-3369-5BB9FDC223AD}"/>
              </a:ext>
            </a:extLst>
          </p:cNvPr>
          <p:cNvSpPr txBox="1"/>
          <p:nvPr/>
        </p:nvSpPr>
        <p:spPr>
          <a:xfrm>
            <a:off x="533400" y="304800"/>
            <a:ext cx="7848600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Komponen Utama Perencanaan Strategi Mutu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Kerangka Kerja Perencanaan Strategi Mutu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VISI MUTU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↓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ANALISIS SITUASI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├── Analisis Pasar &amp; Wisatawan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├── Analisis Pesaing (Kompetitor)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├── Analisis Lingkungan Eksternal (PESTEL)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└── Analisis Kapabilitas Internal (VRIO/SWOT)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↓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TUJUAN STRATEGIS MUTU (SMART)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↓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PEMILIHAN STRATEGI DAN INISIATIF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↓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RENCANA IMPLEMENTASI &amp; ALOKASI SUMBER DAYA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  ↓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PEMANTAUAN, EVALUASI, &amp; PENYESUAIAN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B64F83-2A7A-E325-F5C9-E532B443361B}"/>
              </a:ext>
            </a:extLst>
          </p:cNvPr>
          <p:cNvSpPr txBox="1"/>
          <p:nvPr/>
        </p:nvSpPr>
        <p:spPr>
          <a:xfrm>
            <a:off x="152400" y="304800"/>
            <a:ext cx="8686800" cy="591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Tahap 1: Menetapkan Visi dan Misi Mutu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Praktis untuk Destinasi/Organisasi Pariwisata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 MUTU:</a:t>
            </a:r>
            <a:b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*"Menjadi destinasi/usah</a:t>
            </a:r>
            <a:r>
              <a:rPr lang="az-Cyrl-AZ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 premium terkemuka di Asia Tenggara yang dikenal dengan pelayanan autentik, berkelanjutan, dan pengalaman transformatif pada tahun 2030."*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MISI MUTU: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Menyediakan pengalaman wisata yang aman, nyaman, dan memuaskan.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 SDM pariwisata yang profesional dan berkarakter.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Menerapkan praktik-praktik berkelanjutan dalam semua operasi.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Berinovasi secara berkelanjutan dalam layanan dan produk 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Membangun kemitraan yang saling menguntungkan dengan komunitas lokal.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-14288" y="7620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Komprehensif untuk Destinasi "Pulau Serenity"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B861B-1080-8494-66F6-D039F5E77945}"/>
              </a:ext>
            </a:extLst>
          </p:cNvPr>
          <p:cNvSpPr txBox="1"/>
          <p:nvPr/>
        </p:nvSpPr>
        <p:spPr>
          <a:xfrm>
            <a:off x="685800" y="228600"/>
            <a:ext cx="7620000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</a:pPr>
            <a:r>
              <a:rPr lang="fi-FI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Tahap 2: Analisis Situasi (Analisis SWOT untuk Mutu)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295419D-ACBF-A107-3A87-5AA5CFC73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36983"/>
              </p:ext>
            </p:extLst>
          </p:nvPr>
        </p:nvGraphicFramePr>
        <p:xfrm>
          <a:off x="661987" y="1600200"/>
          <a:ext cx="7162800" cy="2882900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78394068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1395703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b="1">
                          <a:effectLst/>
                          <a:latin typeface="quote-cjk-patch"/>
                        </a:rPr>
                        <a:t>KEKUATAN (Strengths)</a:t>
                      </a:r>
                      <a:endParaRPr lang="en-ID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b="1">
                          <a:effectLst/>
                          <a:latin typeface="quote-cjk-patch"/>
                        </a:rPr>
                        <a:t>KELEMAHAN (Weaknesses)</a:t>
                      </a:r>
                      <a:endParaRPr lang="en-ID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8490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Alam yang masih asri dan unik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Infrastruktur transportasi terbatas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518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Budaya lokal yang kaya dan hidup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Kemampuan bahasa asing SDM masih rendah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96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nl-NL" b="0">
                          <a:effectLst/>
                          <a:latin typeface="quote-cjk-patch"/>
                        </a:rPr>
                        <a:t>• Komunitas yang ramah dan welcoming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Standardisasi layanan belum merata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619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Produk lokal dan organik yang melimpah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Tingkat digitalisasi bisnis masih renda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268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A9A1B0-EF3C-E66D-D369-F88B7ADE6A6B}"/>
              </a:ext>
            </a:extLst>
          </p:cNvPr>
          <p:cNvSpPr txBox="1"/>
          <p:nvPr/>
        </p:nvSpPr>
        <p:spPr>
          <a:xfrm>
            <a:off x="419100" y="370120"/>
            <a:ext cx="6896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18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Komprehensif untuk Destinasi "Pulau Serenity"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60042AB-88E8-B42F-03E7-8652AC694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737513"/>
              </p:ext>
            </p:extLst>
          </p:nvPr>
        </p:nvGraphicFramePr>
        <p:xfrm>
          <a:off x="419100" y="1219200"/>
          <a:ext cx="8305800" cy="3124200"/>
        </p:xfrm>
        <a:graphic>
          <a:graphicData uri="http://schemas.openxmlformats.org/drawingml/2006/table">
            <a:tbl>
              <a:tblPr/>
              <a:tblGrid>
                <a:gridCol w="4152900">
                  <a:extLst>
                    <a:ext uri="{9D8B030D-6E8A-4147-A177-3AD203B41FA5}">
                      <a16:colId xmlns:a16="http://schemas.microsoft.com/office/drawing/2014/main" val="859036165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6841141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b="1">
                          <a:effectLst/>
                          <a:latin typeface="quote-cjk-patch"/>
                        </a:rPr>
                        <a:t>PELUANG (Opportunities)</a:t>
                      </a:r>
                      <a:endParaRPr lang="en-ID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b="1">
                          <a:effectLst/>
                          <a:latin typeface="quote-cjk-patch"/>
                        </a:rPr>
                        <a:t>ANCAMAN (Threats)</a:t>
                      </a:r>
                      <a:endParaRPr lang="en-ID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163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sv-SE" b="0">
                          <a:effectLst/>
                          <a:latin typeface="quote-cjk-patch"/>
                        </a:rPr>
                        <a:t>• Tren ekowisata dan perjalanan berkelanjutan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Destinasi pesaing yang lebih maju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492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sv-SE" b="0">
                          <a:effectLst/>
                          <a:latin typeface="quote-cjk-patch"/>
                        </a:rPr>
                        <a:t>• Kemitraan dengan maskapai penerbangan baru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Perubahan regulasi yang tiba-tiba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318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Teknologi untuk pengalaman personal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Masalah sampah dan kerusakan lingkungan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778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nl-NL" b="0">
                          <a:effectLst/>
                          <a:latin typeface="quote-cjk-patch"/>
                        </a:rPr>
                        <a:t>• Pasar wisatawan milenial dan Gen-Z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b="0">
                          <a:effectLst/>
                          <a:latin typeface="quote-cjk-patch"/>
                        </a:rPr>
                        <a:t>• Ketergantungan pada satu segmen pasar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162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EEE27C-22CB-3146-9655-26A9923E57B8}"/>
              </a:ext>
            </a:extLst>
          </p:cNvPr>
          <p:cNvSpPr txBox="1"/>
          <p:nvPr/>
        </p:nvSpPr>
        <p:spPr>
          <a:xfrm>
            <a:off x="1524000" y="76200"/>
            <a:ext cx="5334000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</a:pPr>
            <a:r>
              <a:rPr lang="de-DE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PESTEL untuk Strategi Mutu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157EA7-2CF2-3B1E-E85B-42BD41BECD59}"/>
              </a:ext>
            </a:extLst>
          </p:cNvPr>
          <p:cNvSpPr txBox="1"/>
          <p:nvPr/>
        </p:nvSpPr>
        <p:spPr>
          <a:xfrm>
            <a:off x="419100" y="766732"/>
            <a:ext cx="8305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Faktor Eksternal yang Mempengaruhi Perencanaan Mutu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POLITIK (Political):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Stabilitas politik dan keamanan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Regulasi kepariwisataan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Kebijakan visa dan kemudahan akses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EKONOMI (Economic):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Daya beli wisatawan target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Nilai tukar mata uang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Pertumbuhan ekonomi negara asal wisatawan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SOSIAL (Social):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Perubahan preferensi dan perilaku wisatawan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Kesadaran akan keberlanjutan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Tren wellness dan experiential travel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919344-2E29-AC52-4152-DF106012774F}"/>
              </a:ext>
            </a:extLst>
          </p:cNvPr>
          <p:cNvSpPr txBox="1"/>
          <p:nvPr/>
        </p:nvSpPr>
        <p:spPr>
          <a:xfrm>
            <a:off x="609600" y="1443841"/>
            <a:ext cx="7543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 (Technological):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 dan platform online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Teknologi untuk pengalaman imersif (AR/VR)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Sistem reservasi dan manajemen destinasi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 (Environmental):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Daya dukung lingkungan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Perubahan iklim dan bencana alam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Sertifikasi pariwisata hijau (green tourism)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HUKUM (Legal):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Perlindungan konsumen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Standar keselamatan dan kesehatan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Hak kekayaan intelektual budaya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1C2456-9377-1715-491E-80B7B2337CA5}"/>
              </a:ext>
            </a:extLst>
          </p:cNvPr>
          <p:cNvSpPr txBox="1"/>
          <p:nvPr/>
        </p:nvSpPr>
        <p:spPr>
          <a:xfrm>
            <a:off x="381000" y="304800"/>
            <a:ext cx="716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Faktor Eksternal yang Mempengaruhi Perencanaan Mutu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4823</TotalTime>
  <Words>1153</Words>
  <Application>Microsoft Office PowerPoint</Application>
  <PresentationFormat>On-screen Show (4:3)</PresentationFormat>
  <Paragraphs>226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545</cp:revision>
  <cp:lastPrinted>2017-08-29T02:54:51Z</cp:lastPrinted>
  <dcterms:created xsi:type="dcterms:W3CDTF">2010-04-18T12:06:30Z</dcterms:created>
  <dcterms:modified xsi:type="dcterms:W3CDTF">2025-12-06T02:58:49Z</dcterms:modified>
</cp:coreProperties>
</file>