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57" r:id="rId4"/>
    <p:sldId id="260" r:id="rId5"/>
    <p:sldId id="258" r:id="rId6"/>
    <p:sldId id="277" r:id="rId7"/>
    <p:sldId id="261" r:id="rId8"/>
    <p:sldId id="262" r:id="rId9"/>
    <p:sldId id="263" r:id="rId10"/>
    <p:sldId id="264" r:id="rId11"/>
    <p:sldId id="265" r:id="rId12"/>
    <p:sldId id="266" r:id="rId13"/>
    <p:sldId id="278" r:id="rId14"/>
    <p:sldId id="279" r:id="rId15"/>
    <p:sldId id="274" r:id="rId16"/>
  </p:sldIdLst>
  <p:sldSz cx="9144000" cy="6858000" type="screen4x3"/>
  <p:notesSz cx="7045325" cy="9345613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7" d="100"/>
          <a:sy n="67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162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2302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428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-152400" y="2590800"/>
            <a:ext cx="9144000" cy="3048000"/>
          </a:xfrm>
        </p:spPr>
        <p:txBody>
          <a:bodyPr>
            <a:noAutofit/>
          </a:bodyPr>
          <a:lstStyle/>
          <a:p>
            <a:r>
              <a:rPr lang="en-ID" sz="4000" b="1" i="0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MANAJEMEN MUTU PARIWISATA</a:t>
            </a:r>
          </a:p>
          <a:p>
            <a:r>
              <a:rPr lang="en-ID" sz="3600" b="1">
                <a:solidFill>
                  <a:srgbClr val="0F111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PERTEMUAN 14</a:t>
            </a:r>
          </a:p>
          <a:p>
            <a:endParaRPr lang="en-ID" sz="3600" b="1">
              <a:solidFill>
                <a:srgbClr val="0F1115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it-IT" sz="2400" b="1" i="0">
                <a:solidFill>
                  <a:srgbClr val="0F1115"/>
                </a:solidFill>
                <a:effectLst/>
              </a:rPr>
              <a:t>IMPLEMENTASI STRATEGI MUTU DALAM PARIWISATA</a:t>
            </a:r>
            <a:endParaRPr lang="en-ID" sz="2400" b="1">
              <a:solidFill>
                <a:srgbClr val="0F1115"/>
              </a:solidFill>
              <a:ea typeface="Cambria" panose="02040503050406030204" pitchFamily="18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477D8A1-0AC9-E999-A7B4-BEFDC8D146A6}"/>
              </a:ext>
            </a:extLst>
          </p:cNvPr>
          <p:cNvSpPr txBox="1"/>
          <p:nvPr/>
        </p:nvSpPr>
        <p:spPr>
          <a:xfrm>
            <a:off x="0" y="152400"/>
            <a:ext cx="9144000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Studi Kasus 1: Ritz-Carlton Hotel Company</a:t>
            </a:r>
          </a:p>
          <a:p>
            <a:endParaRPr lang="en-ID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Implementasi "Gold Standards" yang Konsisten Global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Strategi: Menyediakan pengalaman tamu yang luar biasa secara konsisten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Tahapan Implementasi: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Onboarding Intensif: 2 hari "Ritz-Carlton Orientation" untuk semua karyawan baru</a:t>
            </a:r>
          </a:p>
          <a:p>
            <a:pPr marL="342900" indent="-342900">
              <a:buFont typeface="+mj-lt"/>
              <a:buAutoNum type="arabicPeriod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Daily Line-ups: 15 menit meeting harian untuk membahas Gold Standards</a:t>
            </a:r>
          </a:p>
          <a:p>
            <a:pPr marL="342900" indent="-342900">
              <a:buFont typeface="+mj-lt"/>
              <a:buAutoNum type="arabicPeriod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Empowerment Policy: Setiap karyawan dapat menghabiskan hingga $2,000 untuk memecahkan masalah tamu tanpa perlu persetujuan atasan</a:t>
            </a:r>
          </a:p>
          <a:p>
            <a:pPr marL="342900" indent="-342900">
              <a:buFont typeface="+mj-lt"/>
              <a:buAutoNum type="arabicPeriod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Mystery Shopper: Program evaluasi rahasia yang ketat</a:t>
            </a:r>
          </a:p>
          <a:p>
            <a:pPr marL="342900" indent="-342900">
              <a:buFont typeface="+mj-lt"/>
              <a:buAutoNum type="arabicPeriod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Employee Recognition: "Five Star Employees" awards dan cerita sukses dibagikan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Hasil: Konsisten menjadi merek hotel dengan kepuasan tertinggi di dunia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60823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8B6D196E-B1F8-3BF7-CE28-A34F20610A78}"/>
              </a:ext>
            </a:extLst>
          </p:cNvPr>
          <p:cNvSpPr txBox="1"/>
          <p:nvPr/>
        </p:nvSpPr>
        <p:spPr>
          <a:xfrm>
            <a:off x="152400" y="533400"/>
            <a:ext cx="8839200" cy="4462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Studi Kasus 2: Destinasi Bali</a:t>
            </a: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Implementasi Strategi "Clean and Green Bali"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Strategi: Meningkatkan mutu destinasi melalui kebersihan dan keberlanjutan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Implementasi Multi-Stakeholder:</a:t>
            </a:r>
          </a:p>
          <a:p>
            <a:pPr marL="457200" indent="-457200">
              <a:buFont typeface="+mj-lt"/>
              <a:buAutoNum type="arabicPeriod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Pemerintah Provinsi: Regulasi pengurangan plastik sekali pakai</a:t>
            </a:r>
          </a:p>
          <a:p>
            <a:pPr marL="457200" indent="-457200">
              <a:buFont typeface="+mj-lt"/>
              <a:buAutoNum type="arabicPeriod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Asosiasi Hotel (PHRI Bali): Program sertifikasi "Green Hotel"</a:t>
            </a:r>
          </a:p>
          <a:p>
            <a:pPr marL="457200" indent="-457200">
              <a:buFont typeface="+mj-lt"/>
              <a:buAutoNum type="arabicPeriod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Komunitas Lokal: Bank sampah dan program "Desa Sadar Wisata"</a:t>
            </a:r>
          </a:p>
          <a:p>
            <a:pPr marL="457200" indent="-457200">
              <a:buFont typeface="+mj-lt"/>
              <a:buAutoNum type="arabicPeriod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Sektor Swasta: Investasi dalam waste management systems</a:t>
            </a:r>
          </a:p>
          <a:p>
            <a:pPr marL="457200" indent="-457200">
              <a:buFont typeface="+mj-lt"/>
              <a:buAutoNum type="arabicPeriod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Wisatawan: Kampanye "Pack for a Purpose"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Hasil: Bali meraih penghargaan "World's Best Island Destination" (Travel + Leisure) secara berulang</a:t>
            </a:r>
          </a:p>
        </p:txBody>
      </p:sp>
    </p:spTree>
    <p:extLst>
      <p:ext uri="{BB962C8B-B14F-4D97-AF65-F5344CB8AC3E}">
        <p14:creationId xmlns:p14="http://schemas.microsoft.com/office/powerpoint/2010/main" val="4016675977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1AF1676-5843-5C01-E5D0-056740E74D34}"/>
              </a:ext>
            </a:extLst>
          </p:cNvPr>
          <p:cNvSpPr txBox="1"/>
          <p:nvPr/>
        </p:nvSpPr>
        <p:spPr>
          <a:xfrm>
            <a:off x="304800" y="335846"/>
            <a:ext cx="8686800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Manajemen Perubahan dan Penanganan Resistensi</a:t>
            </a: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"The Hardest Part of Strategy is Changing People's Behavior"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Sumber Resistensi Umum: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Ketakutan terhadap ketidakpastian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Kurangnya pemahaman tentang manfaat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Beban kerja tambahan yang dirasakan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Budaya "ini cara kami selalu melakukannya"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Strategi Mengatasi Resistensi:</a:t>
            </a:r>
          </a:p>
          <a:p>
            <a:pPr marL="457200" indent="-457200">
              <a:buFont typeface="+mj-lt"/>
              <a:buAutoNum type="arabicPeriod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Early Involvement: Libatkan orang sejak perencanaan</a:t>
            </a:r>
          </a:p>
          <a:p>
            <a:pPr marL="457200" indent="-457200">
              <a:buFont typeface="+mj-lt"/>
              <a:buAutoNum type="arabicPeriod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Clear "What's In It For Me": Jelaskan manfaat personal dan profesional</a:t>
            </a:r>
          </a:p>
          <a:p>
            <a:pPr marL="457200" indent="-457200">
              <a:buFont typeface="+mj-lt"/>
              <a:buAutoNum type="arabicPeriod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Pilot Projects: Mulai dengan skala kecil untuk bukti konsep</a:t>
            </a:r>
          </a:p>
          <a:p>
            <a:pPr marL="457200" indent="-457200">
              <a:buFont typeface="+mj-lt"/>
              <a:buAutoNum type="arabicPeriod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Change Champions: Identifikasi dan dukung early adopters</a:t>
            </a:r>
          </a:p>
          <a:p>
            <a:pPr marL="457200" indent="-457200">
              <a:buFont typeface="+mj-lt"/>
              <a:buAutoNum type="arabicPeriod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Safe Space untuk Feedback: Dengar dan tangani kekhawatiran dengan serius</a:t>
            </a:r>
          </a:p>
        </p:txBody>
      </p:sp>
    </p:spTree>
    <p:extLst>
      <p:ext uri="{BB962C8B-B14F-4D97-AF65-F5344CB8AC3E}">
        <p14:creationId xmlns:p14="http://schemas.microsoft.com/office/powerpoint/2010/main" val="2672234660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CCAB59F-4191-4167-6ECD-F56E523FE626}"/>
              </a:ext>
            </a:extLst>
          </p:cNvPr>
          <p:cNvSpPr txBox="1"/>
          <p:nvPr/>
        </p:nvSpPr>
        <p:spPr>
          <a:xfrm>
            <a:off x="304800" y="152400"/>
            <a:ext cx="74676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Template Rencana Implementasi Strategi Mutu</a:t>
            </a:r>
          </a:p>
          <a:p>
            <a:r>
              <a:rPr lang="en-ID" sz="1600">
                <a:latin typeface="Times New Roman" panose="02020603050405020304" pitchFamily="18" charset="0"/>
                <a:cs typeface="Times New Roman" panose="02020603050405020304" pitchFamily="18" charset="0"/>
              </a:rPr>
              <a:t>Rencana Aksi Terstruktur untuk Destinasi/Organisasi</a:t>
            </a:r>
          </a:p>
          <a:p>
            <a:endParaRPr lang="en-ID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1600">
                <a:latin typeface="Times New Roman" panose="02020603050405020304" pitchFamily="18" charset="0"/>
                <a:cs typeface="Times New Roman" panose="02020603050405020304" pitchFamily="18" charset="0"/>
              </a:rPr>
              <a:t>PROYEK: Implementasi Program "Hospitality Excellence 2025"</a:t>
            </a:r>
          </a:p>
          <a:p>
            <a:endParaRPr lang="en-ID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B07062A-32C9-B742-66BD-27D14665BE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290002"/>
              </p:ext>
            </p:extLst>
          </p:nvPr>
        </p:nvGraphicFramePr>
        <p:xfrm>
          <a:off x="152400" y="1447800"/>
          <a:ext cx="8686801" cy="4795526"/>
        </p:xfrm>
        <a:graphic>
          <a:graphicData uri="http://schemas.openxmlformats.org/drawingml/2006/table">
            <a:tbl>
              <a:tblPr/>
              <a:tblGrid>
                <a:gridCol w="1217991">
                  <a:extLst>
                    <a:ext uri="{9D8B030D-6E8A-4147-A177-3AD203B41FA5}">
                      <a16:colId xmlns:a16="http://schemas.microsoft.com/office/drawing/2014/main" val="1017202920"/>
                    </a:ext>
                  </a:extLst>
                </a:gridCol>
                <a:gridCol w="1493762">
                  <a:extLst>
                    <a:ext uri="{9D8B030D-6E8A-4147-A177-3AD203B41FA5}">
                      <a16:colId xmlns:a16="http://schemas.microsoft.com/office/drawing/2014/main" val="1210829212"/>
                    </a:ext>
                  </a:extLst>
                </a:gridCol>
                <a:gridCol w="1493762">
                  <a:extLst>
                    <a:ext uri="{9D8B030D-6E8A-4147-A177-3AD203B41FA5}">
                      <a16:colId xmlns:a16="http://schemas.microsoft.com/office/drawing/2014/main" val="1683870053"/>
                    </a:ext>
                  </a:extLst>
                </a:gridCol>
                <a:gridCol w="1493762">
                  <a:extLst>
                    <a:ext uri="{9D8B030D-6E8A-4147-A177-3AD203B41FA5}">
                      <a16:colId xmlns:a16="http://schemas.microsoft.com/office/drawing/2014/main" val="1651513803"/>
                    </a:ext>
                  </a:extLst>
                </a:gridCol>
                <a:gridCol w="1493762">
                  <a:extLst>
                    <a:ext uri="{9D8B030D-6E8A-4147-A177-3AD203B41FA5}">
                      <a16:colId xmlns:a16="http://schemas.microsoft.com/office/drawing/2014/main" val="1258055910"/>
                    </a:ext>
                  </a:extLst>
                </a:gridCol>
                <a:gridCol w="1493762">
                  <a:extLst>
                    <a:ext uri="{9D8B030D-6E8A-4147-A177-3AD203B41FA5}">
                      <a16:colId xmlns:a16="http://schemas.microsoft.com/office/drawing/2014/main" val="2339048423"/>
                    </a:ext>
                  </a:extLst>
                </a:gridCol>
              </a:tblGrid>
              <a:tr h="486564">
                <a:tc>
                  <a:txBody>
                    <a:bodyPr/>
                    <a:lstStyle/>
                    <a:p>
                      <a:pPr algn="l">
                        <a:lnSpc>
                          <a:spcPts val="1875"/>
                        </a:lnSpc>
                      </a:pPr>
                      <a:r>
                        <a:rPr lang="en-ID" sz="1300" b="1">
                          <a:effectLst/>
                          <a:latin typeface="quote-cjk-patch"/>
                        </a:rPr>
                        <a:t>Aktivitas</a:t>
                      </a:r>
                      <a:endParaRPr lang="en-ID" sz="1300" b="0">
                        <a:effectLst/>
                        <a:latin typeface="quote-cjk-patch"/>
                      </a:endParaRPr>
                    </a:p>
                  </a:txBody>
                  <a:tcPr marL="66099" marR="110165" marT="68853" marB="688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75"/>
                        </a:lnSpc>
                      </a:pPr>
                      <a:r>
                        <a:rPr lang="en-ID" sz="1300" b="1">
                          <a:effectLst/>
                          <a:latin typeface="quote-cjk-patch"/>
                        </a:rPr>
                        <a:t>Waktu</a:t>
                      </a:r>
                      <a:endParaRPr lang="en-ID" sz="1300" b="0">
                        <a:effectLst/>
                        <a:latin typeface="quote-cjk-patch"/>
                      </a:endParaRPr>
                    </a:p>
                  </a:txBody>
                  <a:tcPr marL="110165" marR="110165" marT="68853" marB="688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75"/>
                        </a:lnSpc>
                      </a:pPr>
                      <a:r>
                        <a:rPr lang="en-ID" sz="1300" b="1">
                          <a:effectLst/>
                          <a:latin typeface="quote-cjk-patch"/>
                        </a:rPr>
                        <a:t>Penanggung Jawab</a:t>
                      </a:r>
                      <a:endParaRPr lang="en-ID" sz="1300" b="0">
                        <a:effectLst/>
                        <a:latin typeface="quote-cjk-patch"/>
                      </a:endParaRPr>
                    </a:p>
                  </a:txBody>
                  <a:tcPr marL="110165" marR="110165" marT="68853" marB="688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75"/>
                        </a:lnSpc>
                      </a:pPr>
                      <a:r>
                        <a:rPr lang="en-ID" sz="1300" b="1">
                          <a:effectLst/>
                          <a:latin typeface="quote-cjk-patch"/>
                        </a:rPr>
                        <a:t>Sumber Daya</a:t>
                      </a:r>
                      <a:endParaRPr lang="en-ID" sz="1300" b="0">
                        <a:effectLst/>
                        <a:latin typeface="quote-cjk-patch"/>
                      </a:endParaRPr>
                    </a:p>
                  </a:txBody>
                  <a:tcPr marL="110165" marR="110165" marT="68853" marB="688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75"/>
                        </a:lnSpc>
                      </a:pPr>
                      <a:r>
                        <a:rPr lang="en-ID" sz="1300" b="1">
                          <a:effectLst/>
                          <a:latin typeface="quote-cjk-patch"/>
                        </a:rPr>
                        <a:t>Output</a:t>
                      </a:r>
                      <a:endParaRPr lang="en-ID" sz="1300" b="0">
                        <a:effectLst/>
                        <a:latin typeface="quote-cjk-patch"/>
                      </a:endParaRPr>
                    </a:p>
                  </a:txBody>
                  <a:tcPr marL="110165" marR="110165" marT="68853" marB="688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75"/>
                        </a:lnSpc>
                      </a:pPr>
                      <a:r>
                        <a:rPr lang="en-ID" sz="1300" b="1">
                          <a:effectLst/>
                          <a:latin typeface="quote-cjk-patch"/>
                        </a:rPr>
                        <a:t>Success Metrics</a:t>
                      </a:r>
                      <a:endParaRPr lang="en-ID" sz="1300" b="0">
                        <a:effectLst/>
                        <a:latin typeface="quote-cjk-patch"/>
                      </a:endParaRPr>
                    </a:p>
                  </a:txBody>
                  <a:tcPr marL="110165" marR="110165" marT="68853" marB="688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9863469"/>
                  </a:ext>
                </a:extLst>
              </a:tr>
              <a:tr h="1009850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300" b="0">
                          <a:effectLst/>
                          <a:latin typeface="quote-cjk-patch"/>
                        </a:rPr>
                        <a:t>Pelatihan dasar untuk 100 staf front-line</a:t>
                      </a:r>
                    </a:p>
                  </a:txBody>
                  <a:tcPr marL="66099" marR="110165" marT="68853" marB="688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300" b="0">
                          <a:effectLst/>
                          <a:latin typeface="quote-cjk-patch"/>
                        </a:rPr>
                        <a:t>Bulan 1-3</a:t>
                      </a:r>
                    </a:p>
                  </a:txBody>
                  <a:tcPr marL="110165" marR="110165" marT="68853" marB="688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300" b="0">
                          <a:effectLst/>
                          <a:latin typeface="quote-cjk-patch"/>
                        </a:rPr>
                        <a:t>HR Manager</a:t>
                      </a:r>
                    </a:p>
                  </a:txBody>
                  <a:tcPr marL="110165" marR="110165" marT="68853" marB="688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300" b="0">
                          <a:effectLst/>
                          <a:latin typeface="quote-cjk-patch"/>
                        </a:rPr>
                        <a:t>Rp 150 juta, trainer</a:t>
                      </a:r>
                    </a:p>
                  </a:txBody>
                  <a:tcPr marL="110165" marR="110165" marT="68853" marB="688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300" b="0">
                          <a:effectLst/>
                          <a:latin typeface="quote-cjk-patch"/>
                        </a:rPr>
                        <a:t>Staf tersertifikasi</a:t>
                      </a:r>
                    </a:p>
                  </a:txBody>
                  <a:tcPr marL="110165" marR="110165" marT="68853" marB="688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300" b="0">
                          <a:effectLst/>
                          <a:latin typeface="quote-cjk-patch"/>
                        </a:rPr>
                        <a:t>100% completion rate</a:t>
                      </a:r>
                    </a:p>
                  </a:txBody>
                  <a:tcPr marL="110165" marR="66099" marT="68853" marB="688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8821478"/>
                  </a:ext>
                </a:extLst>
              </a:tr>
              <a:tr h="1009850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300" b="0">
                          <a:effectLst/>
                          <a:latin typeface="quote-cjk-patch"/>
                        </a:rPr>
                        <a:t>Implementasi sistem feedback digital</a:t>
                      </a:r>
                    </a:p>
                  </a:txBody>
                  <a:tcPr marL="66099" marR="110165" marT="68853" marB="688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300" b="0">
                          <a:effectLst/>
                          <a:latin typeface="quote-cjk-patch"/>
                        </a:rPr>
                        <a:t>Bulan 2</a:t>
                      </a:r>
                    </a:p>
                  </a:txBody>
                  <a:tcPr marL="110165" marR="110165" marT="68853" marB="688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300" b="0">
                          <a:effectLst/>
                          <a:latin typeface="quote-cjk-patch"/>
                        </a:rPr>
                        <a:t>IT &amp; Operations</a:t>
                      </a:r>
                    </a:p>
                  </a:txBody>
                  <a:tcPr marL="110165" marR="110165" marT="68853" marB="688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300" b="0">
                          <a:effectLst/>
                          <a:latin typeface="quote-cjk-patch"/>
                        </a:rPr>
                        <a:t>Software license</a:t>
                      </a:r>
                    </a:p>
                  </a:txBody>
                  <a:tcPr marL="110165" marR="110165" marT="68853" marB="688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300" b="0">
                          <a:effectLst/>
                          <a:latin typeface="quote-cjk-patch"/>
                        </a:rPr>
                        <a:t>Live system</a:t>
                      </a:r>
                    </a:p>
                  </a:txBody>
                  <a:tcPr marL="110165" marR="110165" marT="68853" marB="688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300" b="0">
                          <a:effectLst/>
                          <a:latin typeface="quote-cjk-patch"/>
                        </a:rPr>
                        <a:t>Response time &lt; 2 jam</a:t>
                      </a:r>
                    </a:p>
                  </a:txBody>
                  <a:tcPr marL="110165" marR="66099" marT="68853" marB="688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6362984"/>
                  </a:ext>
                </a:extLst>
              </a:tr>
              <a:tr h="1009850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300" b="0">
                          <a:effectLst/>
                          <a:latin typeface="quote-cjk-patch"/>
                        </a:rPr>
                        <a:t>Program mentoring quality champions</a:t>
                      </a:r>
                    </a:p>
                  </a:txBody>
                  <a:tcPr marL="66099" marR="110165" marT="68853" marB="688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300" b="0">
                          <a:effectLst/>
                          <a:latin typeface="quote-cjk-patch"/>
                        </a:rPr>
                        <a:t>Bulan 3-6</a:t>
                      </a:r>
                    </a:p>
                  </a:txBody>
                  <a:tcPr marL="110165" marR="110165" marT="68853" marB="688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300" b="0">
                          <a:effectLst/>
                          <a:latin typeface="quote-cjk-patch"/>
                        </a:rPr>
                        <a:t>Quality Director</a:t>
                      </a:r>
                    </a:p>
                  </a:txBody>
                  <a:tcPr marL="110165" marR="110165" marT="68853" marB="688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300" b="0">
                          <a:effectLst/>
                          <a:latin typeface="quote-cjk-patch"/>
                        </a:rPr>
                        <a:t>Internal mentors</a:t>
                      </a:r>
                    </a:p>
                  </a:txBody>
                  <a:tcPr marL="110165" marR="110165" marT="68853" marB="688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300" b="0">
                          <a:effectLst/>
                          <a:latin typeface="quote-cjk-patch"/>
                        </a:rPr>
                        <a:t>20 champions</a:t>
                      </a:r>
                    </a:p>
                  </a:txBody>
                  <a:tcPr marL="110165" marR="110165" marT="68853" marB="688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300" b="0">
                          <a:effectLst/>
                          <a:latin typeface="quote-cjk-patch"/>
                        </a:rPr>
                        <a:t>Improved dept scores</a:t>
                      </a:r>
                    </a:p>
                  </a:txBody>
                  <a:tcPr marL="110165" marR="66099" marT="68853" marB="688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1785626"/>
                  </a:ext>
                </a:extLst>
              </a:tr>
              <a:tr h="1009850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300" b="0">
                          <a:effectLst/>
                          <a:latin typeface="quote-cjk-patch"/>
                        </a:rPr>
                        <a:t>Campaign "Service with Smile"</a:t>
                      </a:r>
                    </a:p>
                  </a:txBody>
                  <a:tcPr marL="66099" marR="110165" marT="68853" marB="688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300" b="0">
                          <a:effectLst/>
                          <a:latin typeface="quote-cjk-patch"/>
                        </a:rPr>
                        <a:t>Bulan 4-12</a:t>
                      </a:r>
                    </a:p>
                  </a:txBody>
                  <a:tcPr marL="110165" marR="110165" marT="68853" marB="688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300" b="0">
                          <a:effectLst/>
                          <a:latin typeface="quote-cjk-patch"/>
                        </a:rPr>
                        <a:t>Marketing &amp; Ops</a:t>
                      </a:r>
                    </a:p>
                  </a:txBody>
                  <a:tcPr marL="110165" marR="110165" marT="68853" marB="688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300" b="0">
                          <a:effectLst/>
                          <a:latin typeface="quote-cjk-patch"/>
                        </a:rPr>
                        <a:t>Campaign materials</a:t>
                      </a:r>
                    </a:p>
                  </a:txBody>
                  <a:tcPr marL="110165" marR="110165" marT="68853" marB="688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300" b="0">
                          <a:effectLst/>
                          <a:latin typeface="quote-cjk-patch"/>
                        </a:rPr>
                        <a:t>Increased guest compliments</a:t>
                      </a:r>
                    </a:p>
                  </a:txBody>
                  <a:tcPr marL="110165" marR="110165" marT="68853" marB="688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US" sz="1300" b="0">
                          <a:effectLst/>
                          <a:latin typeface="quote-cjk-patch"/>
                        </a:rPr>
                        <a:t>30% increase in positive feedback</a:t>
                      </a:r>
                    </a:p>
                  </a:txBody>
                  <a:tcPr marL="110165" marR="66099" marT="68853" marB="688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3473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9106835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D0AAF31-BDE3-E011-CEC1-8272E68CF64B}"/>
              </a:ext>
            </a:extLst>
          </p:cNvPr>
          <p:cNvSpPr txBox="1"/>
          <p:nvPr/>
        </p:nvSpPr>
        <p:spPr>
          <a:xfrm>
            <a:off x="495300" y="457200"/>
            <a:ext cx="8153400" cy="55168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5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280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Kesimpulan 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00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Kunci Sukses Implementasi Strategi Mutu: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00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Leadership Commitment: Dimulai dari puncak dan konsisten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00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Clarity &amp; Simplicity: Strategi harus mudah dipahami semua level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00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Resource Alignment: Anggaran, orang, dan sistem mendukung strategi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00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 Flow: Komunikasi multi-arah yang terus menerus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00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Measurement &amp; Accountability: What gets measured gets done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00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Adaptability: Fleksibel terhadap umpan balik dan perubahan kondisi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ID" sz="200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Formula Sukses:</a:t>
            </a:r>
            <a:br>
              <a:rPr lang="en-ID" sz="200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D" sz="200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STRATEGI HEBAT + IMPLEMENTASI EFEKTIF = MUTU PARIWISATA UNGGUL</a:t>
            </a:r>
          </a:p>
        </p:txBody>
      </p:sp>
    </p:spTree>
    <p:extLst>
      <p:ext uri="{BB962C8B-B14F-4D97-AF65-F5344CB8AC3E}">
        <p14:creationId xmlns:p14="http://schemas.microsoft.com/office/powerpoint/2010/main" val="1109608226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66800" y="2209800"/>
            <a:ext cx="6400800" cy="1752600"/>
          </a:xfrm>
        </p:spPr>
        <p:txBody>
          <a:bodyPr>
            <a:normAutofit/>
          </a:bodyPr>
          <a:lstStyle/>
          <a:p>
            <a:r>
              <a:rPr lang="en-US" sz="5400" i="1" dirty="0">
                <a:solidFill>
                  <a:schemeClr val="tx1"/>
                </a:solidFill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241328599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4F4772A-6002-D695-AC97-E6CBF050C990}"/>
              </a:ext>
            </a:extLst>
          </p:cNvPr>
          <p:cNvSpPr txBox="1"/>
          <p:nvPr/>
        </p:nvSpPr>
        <p:spPr>
          <a:xfrm>
            <a:off x="76200" y="0"/>
            <a:ext cx="9067800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Mengapa Implementasi Sering Gagal?</a:t>
            </a:r>
          </a:p>
          <a:p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"Strategi yang Hebat Tidak Menjamin Eksekusi yang Hebat"</a:t>
            </a:r>
          </a:p>
          <a:p>
            <a:endParaRPr lang="en-ID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Data Penelitian (Harvard Business Review):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70% strategi organisasi gagal dalam implementasi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95% karyawan tidak memahami strategi organisasi mereka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60% organisasi tidak menghubungkan strategi dengan anggaran</a:t>
            </a:r>
          </a:p>
          <a:p>
            <a:endParaRPr lang="en-ID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Kesenjangan Strategi-Implementasi dalam Pariwisata:</a:t>
            </a:r>
          </a:p>
          <a:p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Kesenjangan Pemahaman:</a:t>
            </a: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 Strategi tidak dikomunikasikan dengan baik ke semua level</a:t>
            </a:r>
          </a:p>
          <a:p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Kesenjangan Alokasi:</a:t>
            </a: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 Sumber daya tidak selaras dengan prioritas strategis</a:t>
            </a:r>
          </a:p>
          <a:p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Kesenjangan Motivasi: </a:t>
            </a: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Sistem insentif tidak mendukung perilaku yang diinginkan</a:t>
            </a:r>
          </a:p>
          <a:p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Kesenjangan Pengukuran:</a:t>
            </a:r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 Tidak ada KPI yang jelas untuk memantau kemajuan</a:t>
            </a:r>
          </a:p>
        </p:txBody>
      </p:sp>
    </p:spTree>
    <p:extLst>
      <p:ext uri="{BB962C8B-B14F-4D97-AF65-F5344CB8AC3E}">
        <p14:creationId xmlns:p14="http://schemas.microsoft.com/office/powerpoint/2010/main" val="217782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E8FF504-B0CB-D76A-78A4-5D69B9A38372}"/>
              </a:ext>
            </a:extLst>
          </p:cNvPr>
          <p:cNvSpPr txBox="1"/>
          <p:nvPr/>
        </p:nvSpPr>
        <p:spPr>
          <a:xfrm>
            <a:off x="228600" y="474345"/>
            <a:ext cx="8763000" cy="41857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Framework Implementasi Strategi Mutu: 8 Langkah Kotter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Disesuaikan untuk Konteks Pariwisata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Buat Rasa Urgensi: "Mengapa kita HARUS meningkatkan mutu sekarang?"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Bentuk Koalisi Pemandu: Tim lintas-fungsional untuk memimpin perubahan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Ciptakan Visi Strategi: Visi yang jelas, mudah diingat, dan menginspirasi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Komunikasikan Visi: Secara konsisten melalui berbagai saluran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Berdayakan Orang-Orang untuk Bertindak: Hilangkan hambatan birokrasi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Hasilkan Kemenangan Jangka Pendek: Buktikan bahwa strategi bekerja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Konsolidasikan Kemajuan: Jangan berhenti di kemenangan awal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Tanamkan Pendekatan Baru dalam Budaya: Buat mutu sebagai "cara kita bekerja"</a:t>
            </a:r>
          </a:p>
        </p:txBody>
      </p:sp>
    </p:spTree>
    <p:extLst>
      <p:ext uri="{BB962C8B-B14F-4D97-AF65-F5344CB8AC3E}">
        <p14:creationId xmlns:p14="http://schemas.microsoft.com/office/powerpoint/2010/main" val="161109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E59B86A-880F-7681-D200-65A88F9CE8A4}"/>
              </a:ext>
            </a:extLst>
          </p:cNvPr>
          <p:cNvSpPr txBox="1"/>
          <p:nvPr/>
        </p:nvSpPr>
        <p:spPr>
          <a:xfrm>
            <a:off x="381000" y="152400"/>
            <a:ext cx="72390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Tahap 1: Translasi Strategi ke Tindakan Operasional</a:t>
            </a: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Mengubah Tujuan Strategis menjadi Aktivitas Harian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Contoh: Tujuan Strategis → Inisiatif Operasional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8ECC8B3-1866-2DBD-CCDC-D6D825B89C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2496822"/>
              </p:ext>
            </p:extLst>
          </p:nvPr>
        </p:nvGraphicFramePr>
        <p:xfrm>
          <a:off x="152400" y="1752600"/>
          <a:ext cx="8839200" cy="3403600"/>
        </p:xfrm>
        <a:graphic>
          <a:graphicData uri="http://schemas.openxmlformats.org/drawingml/2006/table">
            <a:tbl>
              <a:tblPr/>
              <a:tblGrid>
                <a:gridCol w="1889022">
                  <a:extLst>
                    <a:ext uri="{9D8B030D-6E8A-4147-A177-3AD203B41FA5}">
                      <a16:colId xmlns:a16="http://schemas.microsoft.com/office/drawing/2014/main" val="3443089998"/>
                    </a:ext>
                  </a:extLst>
                </a:gridCol>
                <a:gridCol w="2316726">
                  <a:extLst>
                    <a:ext uri="{9D8B030D-6E8A-4147-A177-3AD203B41FA5}">
                      <a16:colId xmlns:a16="http://schemas.microsoft.com/office/drawing/2014/main" val="9710187"/>
                    </a:ext>
                  </a:extLst>
                </a:gridCol>
                <a:gridCol w="2316726">
                  <a:extLst>
                    <a:ext uri="{9D8B030D-6E8A-4147-A177-3AD203B41FA5}">
                      <a16:colId xmlns:a16="http://schemas.microsoft.com/office/drawing/2014/main" val="1004180883"/>
                    </a:ext>
                  </a:extLst>
                </a:gridCol>
                <a:gridCol w="2316726">
                  <a:extLst>
                    <a:ext uri="{9D8B030D-6E8A-4147-A177-3AD203B41FA5}">
                      <a16:colId xmlns:a16="http://schemas.microsoft.com/office/drawing/2014/main" val="4145494834"/>
                    </a:ext>
                  </a:extLst>
                </a:gridCol>
              </a:tblGrid>
              <a:tr h="721563">
                <a:tc>
                  <a:txBody>
                    <a:bodyPr/>
                    <a:lstStyle/>
                    <a:p>
                      <a:pPr algn="l">
                        <a:lnSpc>
                          <a:spcPts val="1875"/>
                        </a:lnSpc>
                      </a:pPr>
                      <a:r>
                        <a:rPr lang="en-ID" sz="1800" b="1">
                          <a:effectLst/>
                          <a:latin typeface="quote-cjk-patch"/>
                        </a:rPr>
                        <a:t>ujuan Strategis</a:t>
                      </a:r>
                      <a:endParaRPr lang="en-ID" sz="1800" b="0">
                        <a:effectLst/>
                        <a:latin typeface="quote-cjk-patch"/>
                      </a:endParaRP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75"/>
                        </a:lnSpc>
                      </a:pPr>
                      <a:r>
                        <a:rPr lang="en-ID" sz="1800" b="1">
                          <a:effectLst/>
                          <a:latin typeface="quote-cjk-patch"/>
                        </a:rPr>
                        <a:t>Inisiatif Operasional</a:t>
                      </a:r>
                      <a:endParaRPr lang="en-ID" sz="1800" b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75"/>
                        </a:lnSpc>
                      </a:pPr>
                      <a:r>
                        <a:rPr lang="en-ID" sz="1800" b="1">
                          <a:effectLst/>
                          <a:latin typeface="quote-cjk-patch"/>
                        </a:rPr>
                        <a:t>Tim Penanggung Jawab</a:t>
                      </a:r>
                      <a:endParaRPr lang="en-ID" sz="1800" b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75"/>
                        </a:lnSpc>
                      </a:pPr>
                      <a:r>
                        <a:rPr lang="en-ID" sz="1800" b="1">
                          <a:effectLst/>
                          <a:latin typeface="quote-cjk-patch"/>
                        </a:rPr>
                        <a:t>Sumber Daya</a:t>
                      </a:r>
                      <a:endParaRPr lang="en-ID" sz="1800" b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1777986"/>
                  </a:ext>
                </a:extLst>
              </a:tr>
              <a:tr h="980237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Tingkatkan kepuasan tamu hotel</a:t>
                      </a: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Program "15 Menit Penyelesaian Keluhan"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Front Office &amp; Housekeeping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Software tracking, training module</a:t>
                      </a:r>
                    </a:p>
                  </a:txBody>
                  <a:tcPr marL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015849"/>
                  </a:ext>
                </a:extLst>
              </a:tr>
              <a:tr h="980237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Kembangkan pariwisata berkelanjutan</a:t>
                      </a: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US" sz="1800" b="0">
                          <a:effectLst/>
                          <a:latin typeface="quote-cjk-patch"/>
                        </a:rPr>
                        <a:t>Sertifikasi Green Key untuk 5 hotel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Manajemen, Engineering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Konsultan, anggaran Rp 200 juta</a:t>
                      </a:r>
                    </a:p>
                  </a:txBody>
                  <a:tcPr marL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6051503"/>
                  </a:ext>
                </a:extLst>
              </a:tr>
              <a:tr h="721563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Tingkatkan rating online</a:t>
                      </a: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Program "Excellent Service Rewards"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Semua departemen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Sistem insentif, monitoring tool</a:t>
                      </a:r>
                    </a:p>
                  </a:txBody>
                  <a:tcPr marL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26100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889908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7C91EC6-E2D0-7F99-E7B3-889567E705D9}"/>
              </a:ext>
            </a:extLst>
          </p:cNvPr>
          <p:cNvSpPr txBox="1"/>
          <p:nvPr/>
        </p:nvSpPr>
        <p:spPr>
          <a:xfrm>
            <a:off x="609600" y="304800"/>
            <a:ext cx="8382000" cy="5047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Tahap 2: Alokasi Sumber Daya dan Anggaran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Strategi Tanpa Anggaran = Hanya Mimpi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Prinsip Alokasi Sumber Daya: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Strategic Alignment: Anggaran mengikuti prioritas strategis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ROI-Based: Investasi berdasarkan potensi return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Flexibility: Cadangan untuk penyesuaian selama implementasi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Contoh Alokasi Anggaran untuk Strategi Mutu Destinasi: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Pelatihan SDM: 25% dari total anggaran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Teknologi &amp; Digitalisasi: 30%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Infrastruktur Pendukung: 20%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Pemasaran &amp; Branding: 15%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Monitoring &amp; Evaluasi: 10%</a:t>
            </a:r>
          </a:p>
        </p:txBody>
      </p:sp>
    </p:spTree>
    <p:extLst>
      <p:ext uri="{BB962C8B-B14F-4D97-AF65-F5344CB8AC3E}">
        <p14:creationId xmlns:p14="http://schemas.microsoft.com/office/powerpoint/2010/main" val="34970878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E1B8E530-C9FC-344D-AA74-90D81F5C1FDE}"/>
              </a:ext>
            </a:extLst>
          </p:cNvPr>
          <p:cNvSpPr txBox="1"/>
          <p:nvPr/>
        </p:nvSpPr>
        <p:spPr>
          <a:xfrm>
            <a:off x="381000" y="19050"/>
            <a:ext cx="8382000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Tahap 3: Struktur Organisasi dan Tata Kelola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Mendesain Organisasi untuk Mendukung Strategi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Model Struktur untuk Implementasi Mutu: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Komite Pengarah Mutu (Quality Steering Committee):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Anggota: Direksi, Manajer Dept, Perwakilan Karyawan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Tugas: Pengawasan strategis, alokasi sumber daya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Tim Implementasi Mutu (Quality Implementation Team):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Anggota: Lintas fungsi (Operations, HR, Marketing, IT)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Tugas: Eksekusi harian, pemecahan masalah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Quality Champions di Setiap Departemen: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Peran: Agen perubahan, komunikator, pemantau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Sistem Pelaporan: Weekly check-ins, monthly reviews, quarterly strategic reviews</a:t>
            </a:r>
          </a:p>
        </p:txBody>
      </p:sp>
    </p:spTree>
    <p:extLst>
      <p:ext uri="{BB962C8B-B14F-4D97-AF65-F5344CB8AC3E}">
        <p14:creationId xmlns:p14="http://schemas.microsoft.com/office/powerpoint/2010/main" val="38812339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D45A3B1-7429-A468-9398-056121F624C4}"/>
              </a:ext>
            </a:extLst>
          </p:cNvPr>
          <p:cNvSpPr txBox="1"/>
          <p:nvPr/>
        </p:nvSpPr>
        <p:spPr>
          <a:xfrm>
            <a:off x="419100" y="152400"/>
            <a:ext cx="8305800" cy="435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endParaRPr lang="it-IT" sz="3600" b="1" i="0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805D6C-8D98-5026-F5FB-3884018E5DC6}"/>
              </a:ext>
            </a:extLst>
          </p:cNvPr>
          <p:cNvSpPr txBox="1"/>
          <p:nvPr/>
        </p:nvSpPr>
        <p:spPr>
          <a:xfrm>
            <a:off x="419100" y="152400"/>
            <a:ext cx="8305800" cy="5447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Tahap 4: Sistem Komunikasi dan Pelatihan</a:t>
            </a:r>
          </a:p>
          <a:p>
            <a:pPr algn="ctr"/>
            <a:endParaRPr lang="en-ID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"Strategi yang Tidak Dikomunikasikan adalah Strategi yang Mati"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Komunikasi Multi-Channel: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Kick-off Meeting: Peluncuran resmi strategi</a:t>
            </a:r>
          </a:p>
          <a:p>
            <a:pPr marL="342900" indent="-342900">
              <a:buFont typeface="+mj-lt"/>
              <a:buAutoNum type="arabicPeriod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Town Hall Sessions: Dialog dua arah dengan seluruh staf</a:t>
            </a:r>
          </a:p>
          <a:p>
            <a:pPr marL="342900" indent="-342900">
              <a:buFont typeface="+mj-lt"/>
              <a:buAutoNum type="arabicPeriod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Visual Management: Dashboard mutu di area publik</a:t>
            </a:r>
          </a:p>
          <a:p>
            <a:pPr marL="342900" indent="-342900">
              <a:buFont typeface="+mj-lt"/>
              <a:buAutoNum type="arabicPeriod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Digital Platforms: Apps internal, newsletter, grup WhatsApp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Program Pelatihan Berjenjang: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Level 1 (Awareness): "Apa dan Mengapa" strategi mutu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Level 2 (Skills): "Bagaimana" melaksanakan peran masing-masing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Level 3 (Coaching): Pengembangan quality champions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Level 4 (Mastery): Sertifikasi dan pengakuan</a:t>
            </a:r>
          </a:p>
        </p:txBody>
      </p:sp>
    </p:spTree>
    <p:extLst>
      <p:ext uri="{BB962C8B-B14F-4D97-AF65-F5344CB8AC3E}">
        <p14:creationId xmlns:p14="http://schemas.microsoft.com/office/powerpoint/2010/main" val="368895436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E5234275-CB57-C65B-52DA-5AEE6573B307}"/>
              </a:ext>
            </a:extLst>
          </p:cNvPr>
          <p:cNvSpPr txBox="1"/>
          <p:nvPr/>
        </p:nvSpPr>
        <p:spPr>
          <a:xfrm>
            <a:off x="381000" y="76200"/>
            <a:ext cx="8610600" cy="62786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Tahap 5: Sistem Insentif dan Pengakuan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"Apa yang Diukur dan Dihargai, Itu yang Akan Dikerjakan"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Model Balanced Incentive System: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Financial Incentives: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Bonus untuk pencapaian KPI mutu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Profit sharing berdasarkan peningkatan kepuasan pelanggan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Non-Financial Incentives: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Employee of the Month/Year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Quality Excellence Awards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Public recognition dalam meeting dan media internal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Opportunities for promotion dan pengembangan karir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Team-Based Rewards:</a:t>
            </a:r>
          </a:p>
          <a:p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Penghargaan untuk departemen terbaik</a:t>
            </a:r>
          </a:p>
          <a:p>
            <a: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  <a:t>Bonus tim untuk pencapaian target bersama</a:t>
            </a:r>
          </a:p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2576201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BACFD633-ED44-C66B-5E5B-1B59B31463AB}"/>
              </a:ext>
            </a:extLst>
          </p:cNvPr>
          <p:cNvSpPr txBox="1"/>
          <p:nvPr/>
        </p:nvSpPr>
        <p:spPr>
          <a:xfrm>
            <a:off x="228600" y="152400"/>
            <a:ext cx="59436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Sistem Monitoring dan Pengendalian</a:t>
            </a: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"You Can't Manage What You Don't Measure"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  <a:t>Dashboard Mutu Pariwisata: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B3B4AEA-B984-F40D-8397-2C0E6F7CD7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310361"/>
              </p:ext>
            </p:extLst>
          </p:nvPr>
        </p:nvGraphicFramePr>
        <p:xfrm>
          <a:off x="228600" y="1537395"/>
          <a:ext cx="8686799" cy="4249837"/>
        </p:xfrm>
        <a:graphic>
          <a:graphicData uri="http://schemas.openxmlformats.org/drawingml/2006/table">
            <a:tbl>
              <a:tblPr/>
              <a:tblGrid>
                <a:gridCol w="1217989">
                  <a:extLst>
                    <a:ext uri="{9D8B030D-6E8A-4147-A177-3AD203B41FA5}">
                      <a16:colId xmlns:a16="http://schemas.microsoft.com/office/drawing/2014/main" val="370196983"/>
                    </a:ext>
                  </a:extLst>
                </a:gridCol>
                <a:gridCol w="1493762">
                  <a:extLst>
                    <a:ext uri="{9D8B030D-6E8A-4147-A177-3AD203B41FA5}">
                      <a16:colId xmlns:a16="http://schemas.microsoft.com/office/drawing/2014/main" val="3510437934"/>
                    </a:ext>
                  </a:extLst>
                </a:gridCol>
                <a:gridCol w="1493762">
                  <a:extLst>
                    <a:ext uri="{9D8B030D-6E8A-4147-A177-3AD203B41FA5}">
                      <a16:colId xmlns:a16="http://schemas.microsoft.com/office/drawing/2014/main" val="570400695"/>
                    </a:ext>
                  </a:extLst>
                </a:gridCol>
                <a:gridCol w="1493762">
                  <a:extLst>
                    <a:ext uri="{9D8B030D-6E8A-4147-A177-3AD203B41FA5}">
                      <a16:colId xmlns:a16="http://schemas.microsoft.com/office/drawing/2014/main" val="2969894962"/>
                    </a:ext>
                  </a:extLst>
                </a:gridCol>
                <a:gridCol w="1493762">
                  <a:extLst>
                    <a:ext uri="{9D8B030D-6E8A-4147-A177-3AD203B41FA5}">
                      <a16:colId xmlns:a16="http://schemas.microsoft.com/office/drawing/2014/main" val="2556553863"/>
                    </a:ext>
                  </a:extLst>
                </a:gridCol>
                <a:gridCol w="1493762">
                  <a:extLst>
                    <a:ext uri="{9D8B030D-6E8A-4147-A177-3AD203B41FA5}">
                      <a16:colId xmlns:a16="http://schemas.microsoft.com/office/drawing/2014/main" val="3853839827"/>
                    </a:ext>
                  </a:extLst>
                </a:gridCol>
              </a:tblGrid>
              <a:tr h="743371">
                <a:tc>
                  <a:txBody>
                    <a:bodyPr/>
                    <a:lstStyle/>
                    <a:p>
                      <a:pPr algn="l">
                        <a:lnSpc>
                          <a:spcPts val="1875"/>
                        </a:lnSpc>
                      </a:pPr>
                      <a:r>
                        <a:rPr lang="en-ID" sz="1800" b="1">
                          <a:effectLst/>
                          <a:latin typeface="quote-cjk-patch"/>
                        </a:rPr>
                        <a:t>KPI Area</a:t>
                      </a:r>
                      <a:endParaRPr lang="en-ID" sz="1800" b="0">
                        <a:effectLst/>
                        <a:latin typeface="quote-cjk-patch"/>
                      </a:endParaRP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75"/>
                        </a:lnSpc>
                      </a:pPr>
                      <a:r>
                        <a:rPr lang="en-ID" sz="1800" b="1">
                          <a:effectLst/>
                          <a:latin typeface="quote-cjk-patch"/>
                        </a:rPr>
                        <a:t>Indikator</a:t>
                      </a:r>
                      <a:endParaRPr lang="en-ID" sz="1800" b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75"/>
                        </a:lnSpc>
                      </a:pPr>
                      <a:r>
                        <a:rPr lang="en-ID" sz="1800" b="1">
                          <a:effectLst/>
                          <a:latin typeface="quote-cjk-patch"/>
                        </a:rPr>
                        <a:t>Target</a:t>
                      </a:r>
                      <a:endParaRPr lang="en-ID" sz="1800" b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75"/>
                        </a:lnSpc>
                      </a:pPr>
                      <a:r>
                        <a:rPr lang="en-ID" sz="1800" b="1">
                          <a:effectLst/>
                          <a:latin typeface="quote-cjk-patch"/>
                        </a:rPr>
                        <a:t>Aktual</a:t>
                      </a:r>
                      <a:endParaRPr lang="en-ID" sz="1800" b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75"/>
                        </a:lnSpc>
                      </a:pPr>
                      <a:r>
                        <a:rPr lang="en-ID" sz="1800" b="1">
                          <a:effectLst/>
                          <a:latin typeface="quote-cjk-patch"/>
                        </a:rPr>
                        <a:t>Status</a:t>
                      </a:r>
                      <a:endParaRPr lang="en-ID" sz="1800" b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75"/>
                        </a:lnSpc>
                      </a:pPr>
                      <a:r>
                        <a:rPr lang="en-ID" sz="1800" b="1">
                          <a:effectLst/>
                          <a:latin typeface="quote-cjk-patch"/>
                        </a:rPr>
                        <a:t>Penanggung Jawab</a:t>
                      </a:r>
                      <a:endParaRPr lang="en-ID" sz="1800" b="0">
                        <a:effectLst/>
                        <a:latin typeface="quote-cjk-patch"/>
                      </a:endParaRP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5943357"/>
                  </a:ext>
                </a:extLst>
              </a:tr>
              <a:tr h="743371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Kepuasan Tamu</a:t>
                      </a: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NPS Score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60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55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⚠️ Perlu perbaikan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Guest Relations</a:t>
                      </a:r>
                    </a:p>
                  </a:txBody>
                  <a:tcPr marL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6544948"/>
                  </a:ext>
                </a:extLst>
              </a:tr>
              <a:tr h="743371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Kualitas Layanan</a:t>
                      </a: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Mystery Guest Score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90%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88%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✅ On track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Operations</a:t>
                      </a:r>
                    </a:p>
                  </a:txBody>
                  <a:tcPr marL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101347"/>
                  </a:ext>
                </a:extLst>
              </a:tr>
              <a:tr h="1009862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Keberlanjutan</a:t>
                      </a: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Energy Consumption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-10%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-8%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⚠️ Perlu perbaikan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Engineering</a:t>
                      </a:r>
                    </a:p>
                  </a:txBody>
                  <a:tcPr marL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3999310"/>
                  </a:ext>
                </a:extLst>
              </a:tr>
              <a:tr h="1009862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Online Reputation</a:t>
                      </a:r>
                    </a:p>
                  </a:txBody>
                  <a:tcPr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Google Rating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4.5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4.3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❌ Off track</a:t>
                      </a:r>
                    </a:p>
                  </a:txBody>
                  <a:tcPr marL="152400" marR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</a:pPr>
                      <a:r>
                        <a:rPr lang="en-ID" sz="1800" b="0">
                          <a:effectLst/>
                          <a:latin typeface="quote-cjk-patch"/>
                        </a:rPr>
                        <a:t>Marketing</a:t>
                      </a:r>
                    </a:p>
                  </a:txBody>
                  <a:tcPr marL="15240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6026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828483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4913</TotalTime>
  <Words>1171</Words>
  <Application>Microsoft Office PowerPoint</Application>
  <PresentationFormat>On-screen Show (4:3)</PresentationFormat>
  <Paragraphs>242</Paragraphs>
  <Slides>15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Cambria</vt:lpstr>
      <vt:lpstr>quote-cjk-patch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546</cp:revision>
  <cp:lastPrinted>2017-08-29T02:54:51Z</cp:lastPrinted>
  <dcterms:created xsi:type="dcterms:W3CDTF">2010-04-18T12:06:30Z</dcterms:created>
  <dcterms:modified xsi:type="dcterms:W3CDTF">2025-12-06T04:28:48Z</dcterms:modified>
</cp:coreProperties>
</file>