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2" autoAdjust="0"/>
    <p:restoredTop sz="62659" autoAdjust="0"/>
  </p:normalViewPr>
  <p:slideViewPr>
    <p:cSldViewPr>
      <p:cViewPr varScale="1">
        <p:scale>
          <a:sx n="73" d="100"/>
          <a:sy n="73" d="100"/>
        </p:scale>
        <p:origin x="12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xmlns="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152400" y="1981200"/>
            <a:ext cx="9296400" cy="2362200"/>
          </a:xfrm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P</a:t>
            </a:r>
            <a:r>
              <a:rPr lang="en-US" sz="4800" dirty="0" smtClean="0">
                <a:solidFill>
                  <a:schemeClr val="tx1"/>
                </a:solidFill>
              </a:rPr>
              <a:t>rogram </a:t>
            </a:r>
            <a:r>
              <a:rPr lang="en-US" sz="4800" dirty="0" err="1">
                <a:solidFill>
                  <a:schemeClr val="tx1"/>
                </a:solidFill>
              </a:rPr>
              <a:t>I</a:t>
            </a:r>
            <a:r>
              <a:rPr lang="en-US" sz="4800" dirty="0" err="1" smtClean="0">
                <a:solidFill>
                  <a:schemeClr val="tx1"/>
                </a:solidFill>
              </a:rPr>
              <a:t>ntegratif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 err="1">
                <a:solidFill>
                  <a:schemeClr val="tx1"/>
                </a:solidFill>
              </a:rPr>
              <a:t>H</a:t>
            </a:r>
            <a:r>
              <a:rPr lang="en-US" sz="4800" dirty="0" err="1" smtClean="0">
                <a:solidFill>
                  <a:schemeClr val="tx1"/>
                </a:solidFill>
              </a:rPr>
              <a:t>igiene</a:t>
            </a:r>
            <a:r>
              <a:rPr lang="en-US" sz="4800" dirty="0">
                <a:solidFill>
                  <a:schemeClr val="tx1"/>
                </a:solidFill>
              </a:rPr>
              <a:t>, </a:t>
            </a:r>
            <a:r>
              <a:rPr lang="en-US" sz="4800" dirty="0" err="1">
                <a:solidFill>
                  <a:schemeClr val="tx1"/>
                </a:solidFill>
              </a:rPr>
              <a:t>S</a:t>
            </a:r>
            <a:r>
              <a:rPr lang="en-US" sz="4800" dirty="0" err="1" smtClean="0">
                <a:solidFill>
                  <a:schemeClr val="tx1"/>
                </a:solidFill>
              </a:rPr>
              <a:t>anitasi</a:t>
            </a:r>
            <a:r>
              <a:rPr lang="en-US" sz="4800" dirty="0" smtClean="0">
                <a:solidFill>
                  <a:schemeClr val="tx1"/>
                </a:solidFill>
              </a:rPr>
              <a:t> </a:t>
            </a:r>
            <a:r>
              <a:rPr lang="en-US" sz="4800" dirty="0">
                <a:solidFill>
                  <a:schemeClr val="tx1"/>
                </a:solidFill>
              </a:rPr>
              <a:t>&amp; K3 di </a:t>
            </a:r>
            <a:r>
              <a:rPr lang="en-US" sz="4800" dirty="0" err="1" smtClean="0">
                <a:solidFill>
                  <a:schemeClr val="tx1"/>
                </a:solidFill>
              </a:rPr>
              <a:t>destinasi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00200" y="2387101"/>
            <a:ext cx="6934200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6. </a:t>
            </a:r>
            <a:r>
              <a:rPr lang="en-US" sz="2400" b="1" dirty="0" err="1"/>
              <a:t>Indikator</a:t>
            </a:r>
            <a:r>
              <a:rPr lang="en-US" sz="2400" b="1" dirty="0"/>
              <a:t> </a:t>
            </a:r>
            <a:r>
              <a:rPr lang="en-US" sz="2400" b="1" dirty="0" err="1"/>
              <a:t>Keberhasilan</a:t>
            </a:r>
            <a:r>
              <a:rPr lang="en-US" sz="2400" b="1" dirty="0"/>
              <a:t> Program </a:t>
            </a:r>
            <a:r>
              <a:rPr lang="en-US" sz="2400" b="1" dirty="0" err="1"/>
              <a:t>Integratif</a:t>
            </a:r>
            <a:endParaRPr lang="en-US" sz="24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Penurunan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 &amp; </a:t>
            </a:r>
            <a:r>
              <a:rPr lang="en-US" sz="2400" dirty="0" err="1"/>
              <a:t>kecelakaan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Kepatuhan</a:t>
            </a:r>
            <a:r>
              <a:rPr lang="en-US" sz="2400" dirty="0"/>
              <a:t> SOP ≥ 90%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memperoleh</a:t>
            </a:r>
            <a:r>
              <a:rPr lang="en-US" sz="2400" dirty="0"/>
              <a:t> </a:t>
            </a:r>
            <a:r>
              <a:rPr lang="en-US" sz="2400" dirty="0" err="1"/>
              <a:t>sertifikasi</a:t>
            </a:r>
            <a:r>
              <a:rPr lang="en-US" sz="2400" dirty="0"/>
              <a:t> (CHSE/K3)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Tingkat </a:t>
            </a:r>
            <a:r>
              <a:rPr lang="en-US" sz="2400" dirty="0" err="1"/>
              <a:t>kepuasan</a:t>
            </a:r>
            <a:r>
              <a:rPr lang="en-US" sz="2400" dirty="0"/>
              <a:t> </a:t>
            </a:r>
            <a:r>
              <a:rPr lang="en-US" sz="2400" dirty="0" err="1"/>
              <a:t>wisatawan</a:t>
            </a:r>
            <a:r>
              <a:rPr lang="en-US" sz="2400" dirty="0"/>
              <a:t> </a:t>
            </a:r>
            <a:r>
              <a:rPr lang="en-US" sz="2400" dirty="0" err="1"/>
              <a:t>meningkat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2357032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43000" y="2590800"/>
            <a:ext cx="6477000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7. </a:t>
            </a:r>
            <a:r>
              <a:rPr lang="en-US" sz="2000" b="1" dirty="0" err="1"/>
              <a:t>Keterkaitan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r>
              <a:rPr lang="en-US" sz="2000" b="1" dirty="0"/>
              <a:t> </a:t>
            </a:r>
            <a:r>
              <a:rPr lang="en-US" sz="2000" b="1" dirty="0" err="1"/>
              <a:t>Berkelanjutan</a:t>
            </a:r>
            <a:endParaRPr lang="en-US" sz="2000" b="1" dirty="0"/>
          </a:p>
          <a:p>
            <a:r>
              <a:rPr lang="en-US" sz="2000" dirty="0"/>
              <a:t>Program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mendukung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 smtClean="0"/>
              <a:t>Sosial</a:t>
            </a:r>
            <a:r>
              <a:rPr lang="en-US" sz="2000" b="1" dirty="0" smtClean="0"/>
              <a:t> </a:t>
            </a:r>
            <a:r>
              <a:rPr lang="en-US" sz="2000" dirty="0" smtClean="0"/>
              <a:t>: </a:t>
            </a:r>
            <a:r>
              <a:rPr lang="en-US" sz="2000" dirty="0" err="1"/>
              <a:t>kesehatan</a:t>
            </a:r>
            <a:r>
              <a:rPr lang="en-US" sz="2000" dirty="0"/>
              <a:t> &amp; </a:t>
            </a:r>
            <a:r>
              <a:rPr lang="en-US" sz="2000" dirty="0" err="1"/>
              <a:t>keselamatan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 smtClean="0"/>
              <a:t>Lingkungan</a:t>
            </a:r>
            <a:r>
              <a:rPr lang="en-US" sz="2000" dirty="0" smtClean="0"/>
              <a:t> </a:t>
            </a:r>
            <a:r>
              <a:rPr lang="en-US" sz="2000" dirty="0" err="1"/>
              <a:t>sanitasi</a:t>
            </a:r>
            <a:r>
              <a:rPr lang="en-US" sz="2000" dirty="0"/>
              <a:t> &amp; </a:t>
            </a:r>
            <a:r>
              <a:rPr lang="en-US" sz="2000" dirty="0" err="1"/>
              <a:t>lingkungan</a:t>
            </a:r>
            <a:r>
              <a:rPr lang="en-US" sz="2000" dirty="0"/>
              <a:t> </a:t>
            </a:r>
            <a:r>
              <a:rPr lang="en-US" sz="2000" dirty="0" err="1"/>
              <a:t>bersih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 smtClean="0"/>
              <a:t>Ekonomi</a:t>
            </a:r>
            <a:r>
              <a:rPr lang="en-US" sz="2000" dirty="0" smtClean="0"/>
              <a:t>: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kompetitif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656805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524000"/>
            <a:ext cx="7543800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/>
              <a:t>1. </a:t>
            </a:r>
            <a:r>
              <a:rPr lang="en-US" sz="2400" b="1" dirty="0" err="1"/>
              <a:t>Konsep</a:t>
            </a:r>
            <a:r>
              <a:rPr lang="en-US" sz="2400" b="1" dirty="0"/>
              <a:t> Program </a:t>
            </a:r>
            <a:r>
              <a:rPr lang="en-US" sz="2400" b="1" dirty="0" err="1"/>
              <a:t>Integratif</a:t>
            </a:r>
            <a:r>
              <a:rPr lang="en-US" sz="2400" b="1" dirty="0"/>
              <a:t> </a:t>
            </a:r>
            <a:r>
              <a:rPr lang="en-US" sz="2400" b="1" dirty="0" err="1"/>
              <a:t>Higiene</a:t>
            </a:r>
            <a:r>
              <a:rPr lang="en-US" sz="2400" b="1" dirty="0"/>
              <a:t>, </a:t>
            </a:r>
            <a:r>
              <a:rPr lang="en-US" sz="2400" b="1" dirty="0" err="1"/>
              <a:t>Sanitasi</a:t>
            </a:r>
            <a:r>
              <a:rPr lang="en-US" sz="2400" b="1" dirty="0"/>
              <a:t> &amp; K3</a:t>
            </a:r>
          </a:p>
          <a:p>
            <a:r>
              <a:rPr lang="en-US" sz="2400" b="1" dirty="0"/>
              <a:t>a. </a:t>
            </a:r>
            <a:r>
              <a:rPr lang="en-US" sz="2400" b="1" dirty="0" err="1"/>
              <a:t>Pengertian</a:t>
            </a:r>
            <a:endParaRPr lang="en-US" sz="2400" b="1" dirty="0"/>
          </a:p>
          <a:p>
            <a:r>
              <a:rPr lang="en-US" sz="2400" dirty="0"/>
              <a:t>Program </a:t>
            </a:r>
            <a:r>
              <a:rPr lang="en-US" sz="2400" dirty="0" err="1"/>
              <a:t>integratif</a:t>
            </a:r>
            <a:r>
              <a:rPr lang="en-US" sz="2400" dirty="0"/>
              <a:t> </a:t>
            </a:r>
            <a:r>
              <a:rPr lang="en-US" sz="2400" dirty="0" err="1"/>
              <a:t>higiene</a:t>
            </a:r>
            <a:r>
              <a:rPr lang="en-US" sz="2400" dirty="0"/>
              <a:t>, </a:t>
            </a:r>
            <a:r>
              <a:rPr lang="en-US" sz="2400" dirty="0" err="1"/>
              <a:t>sanitasi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K3 (</a:t>
            </a:r>
            <a:r>
              <a:rPr lang="en-US" sz="2400" dirty="0" err="1"/>
              <a:t>Keselamatan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 err="1"/>
              <a:t>pendekatan</a:t>
            </a:r>
            <a:r>
              <a:rPr lang="en-US" sz="2400" b="1" dirty="0"/>
              <a:t> </a:t>
            </a:r>
            <a:r>
              <a:rPr lang="en-US" sz="2400" b="1" dirty="0" err="1"/>
              <a:t>terpadu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:</a:t>
            </a:r>
          </a:p>
          <a:p>
            <a:r>
              <a:rPr lang="en-US" sz="2400" dirty="0" err="1"/>
              <a:t>Melindungi</a:t>
            </a:r>
            <a:r>
              <a:rPr lang="en-US" sz="2400" dirty="0"/>
              <a:t> </a:t>
            </a:r>
            <a:r>
              <a:rPr lang="en-US" sz="2400" b="1" dirty="0" err="1"/>
              <a:t>kesehatan</a:t>
            </a:r>
            <a:r>
              <a:rPr lang="en-US" sz="2400" b="1" dirty="0"/>
              <a:t> </a:t>
            </a:r>
            <a:r>
              <a:rPr lang="en-US" sz="2400" b="1" dirty="0" err="1"/>
              <a:t>wisatawan</a:t>
            </a:r>
            <a:r>
              <a:rPr lang="en-US" sz="2400" b="1" dirty="0"/>
              <a:t>, </a:t>
            </a:r>
            <a:r>
              <a:rPr lang="en-US" sz="2400" b="1" dirty="0" err="1"/>
              <a:t>pekerja</a:t>
            </a:r>
            <a:r>
              <a:rPr lang="en-US" sz="2400" b="1" dirty="0"/>
              <a:t>,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 </a:t>
            </a:r>
            <a:r>
              <a:rPr lang="en-US" sz="2400" b="1" dirty="0" err="1"/>
              <a:t>lokal</a:t>
            </a:r>
            <a:endParaRPr lang="en-US" sz="2400" dirty="0"/>
          </a:p>
          <a:p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b="1" dirty="0" err="1"/>
              <a:t>keamanan</a:t>
            </a:r>
            <a:r>
              <a:rPr lang="en-US" sz="2400" b="1" dirty="0"/>
              <a:t> </a:t>
            </a:r>
            <a:r>
              <a:rPr lang="en-US" sz="2400" b="1" dirty="0" err="1"/>
              <a:t>aktivitas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endParaRPr lang="en-US" sz="2400" dirty="0"/>
          </a:p>
          <a:p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b="1" dirty="0" err="1"/>
              <a:t>kualitas</a:t>
            </a:r>
            <a:r>
              <a:rPr lang="en-US" sz="2400" b="1" dirty="0"/>
              <a:t> </a:t>
            </a:r>
            <a:r>
              <a:rPr lang="en-US" sz="2400" b="1" dirty="0" err="1"/>
              <a:t>layanan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daya</a:t>
            </a:r>
            <a:r>
              <a:rPr lang="en-US" sz="2400" b="1" dirty="0"/>
              <a:t> </a:t>
            </a:r>
            <a:r>
              <a:rPr lang="en-US" sz="2400" b="1" dirty="0" err="1"/>
              <a:t>saing</a:t>
            </a:r>
            <a:r>
              <a:rPr lang="en-US" sz="2400" b="1" dirty="0"/>
              <a:t> </a:t>
            </a:r>
            <a:r>
              <a:rPr lang="en-US" sz="2400" b="1" dirty="0" err="1"/>
              <a:t>destinasi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94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990600"/>
            <a:ext cx="263386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/>
              <a:t>b.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Program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830676"/>
              </p:ext>
            </p:extLst>
          </p:nvPr>
        </p:nvGraphicFramePr>
        <p:xfrm>
          <a:off x="381000" y="2209800"/>
          <a:ext cx="8229600" cy="201168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Aspek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Fokus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Higiene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v-SE"/>
                        <a:t>Kebersihan personal, makanan &amp; minuman, fasilitas umum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Sanitasi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/>
                        <a:t>Air bersih, toilet, limbah cair &amp; padat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K3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Keselamatan kerja, wisatawan, mitigasi kecelakaan &amp; bencana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59530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1720840"/>
            <a:ext cx="8077200" cy="2862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2. </a:t>
            </a:r>
            <a:r>
              <a:rPr lang="en-US" b="1" dirty="0" err="1"/>
              <a:t>Urgensi</a:t>
            </a:r>
            <a:r>
              <a:rPr lang="en-US" b="1" dirty="0"/>
              <a:t> </a:t>
            </a:r>
            <a:r>
              <a:rPr lang="en-US" b="1" dirty="0" err="1"/>
              <a:t>Integrasi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Destinasi</a:t>
            </a:r>
            <a:endParaRPr lang="en-US" b="1" dirty="0"/>
          </a:p>
          <a:p>
            <a:r>
              <a:rPr lang="en-US" b="1" dirty="0"/>
              <a:t>a. </a:t>
            </a:r>
            <a:r>
              <a:rPr lang="en-US" b="1" dirty="0" err="1"/>
              <a:t>Tantangan</a:t>
            </a:r>
            <a:r>
              <a:rPr lang="en-US" b="1" dirty="0"/>
              <a:t> di </a:t>
            </a: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Wisata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Tingginya</a:t>
            </a:r>
            <a:r>
              <a:rPr lang="en-US" dirty="0"/>
              <a:t> </a:t>
            </a:r>
            <a:r>
              <a:rPr lang="en-US" b="1" dirty="0" err="1"/>
              <a:t>interaksi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r>
              <a:rPr lang="en-US" b="1" dirty="0"/>
              <a:t>–</a:t>
            </a:r>
            <a:r>
              <a:rPr lang="en-US" b="1" dirty="0" err="1"/>
              <a:t>lingkungan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b="1" dirty="0" err="1"/>
              <a:t>penyakit</a:t>
            </a:r>
            <a:r>
              <a:rPr lang="en-US" b="1" dirty="0"/>
              <a:t>, </a:t>
            </a:r>
            <a:r>
              <a:rPr lang="en-US" b="1" dirty="0" err="1"/>
              <a:t>kecelakaan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bencana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Pengelolaan</a:t>
            </a:r>
            <a:r>
              <a:rPr lang="en-US" dirty="0"/>
              <a:t> multi-</a:t>
            </a:r>
            <a:r>
              <a:rPr lang="en-US" dirty="0" err="1"/>
              <a:t>pihak</a:t>
            </a:r>
            <a:r>
              <a:rPr lang="en-US" dirty="0"/>
              <a:t> (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swasta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)</a:t>
            </a:r>
          </a:p>
          <a:p>
            <a:r>
              <a:rPr lang="en-US" b="1" dirty="0"/>
              <a:t>b. </a:t>
            </a:r>
            <a:r>
              <a:rPr lang="en-US" b="1" dirty="0" err="1"/>
              <a:t>Manfaat</a:t>
            </a:r>
            <a:r>
              <a:rPr lang="en-US" b="1" dirty="0"/>
              <a:t> </a:t>
            </a:r>
            <a:r>
              <a:rPr lang="en-US" b="1" dirty="0" err="1"/>
              <a:t>Integrasi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b="1" dirty="0" err="1"/>
              <a:t>kepercayaan</a:t>
            </a:r>
            <a:r>
              <a:rPr lang="en-US" b="1" dirty="0"/>
              <a:t> </a:t>
            </a:r>
            <a:r>
              <a:rPr lang="en-US" b="1" dirty="0" err="1"/>
              <a:t>wisatawan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&amp; </a:t>
            </a:r>
            <a:r>
              <a:rPr lang="en-US" b="1" dirty="0" err="1"/>
              <a:t>kecelakaan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</a:t>
            </a:r>
            <a:r>
              <a:rPr lang="en-US" b="1" dirty="0" err="1"/>
              <a:t>berkelanjutan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b="1" dirty="0" err="1"/>
              <a:t>standar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r>
              <a:rPr lang="en-US" b="1" dirty="0"/>
              <a:t> &amp; </a:t>
            </a:r>
            <a:r>
              <a:rPr lang="en-US" b="1" dirty="0" err="1"/>
              <a:t>internasional</a:t>
            </a:r>
            <a:r>
              <a:rPr lang="en-US" dirty="0"/>
              <a:t> (CHSE, ISO, UN Tourism)</a:t>
            </a:r>
          </a:p>
        </p:txBody>
      </p:sp>
    </p:spTree>
    <p:extLst>
      <p:ext uri="{BB962C8B-B14F-4D97-AF65-F5344CB8AC3E}">
        <p14:creationId xmlns:p14="http://schemas.microsoft.com/office/powerpoint/2010/main" val="282431890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304800"/>
            <a:ext cx="8001000" cy="2862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3. </a:t>
            </a:r>
            <a:r>
              <a:rPr lang="en-US" b="1" dirty="0" err="1"/>
              <a:t>Integrasi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Destinasi</a:t>
            </a:r>
            <a:endParaRPr lang="en-US" b="1" dirty="0"/>
          </a:p>
          <a:p>
            <a:r>
              <a:rPr lang="en-US" b="1" dirty="0"/>
              <a:t>a. </a:t>
            </a:r>
            <a:r>
              <a:rPr lang="en-US" b="1" dirty="0" err="1"/>
              <a:t>Integrasi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Perencanaan</a:t>
            </a:r>
            <a:r>
              <a:rPr lang="en-US" b="1" dirty="0"/>
              <a:t> (Planning)</a:t>
            </a:r>
          </a:p>
          <a:p>
            <a:r>
              <a:rPr lang="en-US" dirty="0"/>
              <a:t>Program </a:t>
            </a:r>
            <a:r>
              <a:rPr lang="en-US" dirty="0" err="1"/>
              <a:t>higiene</a:t>
            </a:r>
            <a:r>
              <a:rPr lang="en-US" dirty="0"/>
              <a:t>, </a:t>
            </a:r>
            <a:r>
              <a:rPr lang="en-US" dirty="0" err="1"/>
              <a:t>sanitasi</a:t>
            </a:r>
            <a:r>
              <a:rPr lang="en-US" dirty="0"/>
              <a:t> &amp; K3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/>
              <a:t>Rencana</a:t>
            </a:r>
            <a:r>
              <a:rPr lang="en-US" b="1" dirty="0"/>
              <a:t> </a:t>
            </a:r>
            <a:r>
              <a:rPr lang="en-US" b="1" dirty="0" err="1"/>
              <a:t>Induk</a:t>
            </a:r>
            <a:r>
              <a:rPr lang="en-US" b="1" dirty="0"/>
              <a:t> </a:t>
            </a:r>
            <a:r>
              <a:rPr lang="en-US" b="1" dirty="0" err="1"/>
              <a:t>Destinasi</a:t>
            </a:r>
            <a:r>
              <a:rPr lang="en-US" b="1" dirty="0"/>
              <a:t> (RIPPARDA/RIPPARPROV)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pengelola</a:t>
            </a:r>
            <a:r>
              <a:rPr lang="en-US" dirty="0"/>
              <a:t> </a:t>
            </a:r>
            <a:r>
              <a:rPr lang="en-US" dirty="0" err="1"/>
              <a:t>destinasi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SOP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kawasan</a:t>
            </a:r>
            <a:endParaRPr lang="en-US" dirty="0"/>
          </a:p>
          <a:p>
            <a:r>
              <a:rPr lang="en-US" b="1" dirty="0" err="1"/>
              <a:t>Contoh</a:t>
            </a:r>
            <a:r>
              <a:rPr lang="en-US" b="1" dirty="0"/>
              <a:t>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Zonasi</a:t>
            </a:r>
            <a:r>
              <a:rPr lang="en-US" dirty="0"/>
              <a:t> area </a:t>
            </a:r>
            <a:r>
              <a:rPr lang="en-US" dirty="0" err="1"/>
              <a:t>bersih</a:t>
            </a:r>
            <a:r>
              <a:rPr lang="en-US" dirty="0"/>
              <a:t> &amp; area </a:t>
            </a:r>
            <a:r>
              <a:rPr lang="en-US" dirty="0" err="1"/>
              <a:t>risiko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sanitasi</a:t>
            </a:r>
            <a:r>
              <a:rPr lang="en-US" dirty="0"/>
              <a:t> minimal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Jalur</a:t>
            </a:r>
            <a:r>
              <a:rPr lang="en-US" dirty="0"/>
              <a:t> </a:t>
            </a:r>
            <a:r>
              <a:rPr lang="en-US" dirty="0" err="1"/>
              <a:t>evakuasi</a:t>
            </a:r>
            <a:r>
              <a:rPr lang="en-US" dirty="0"/>
              <a:t> &amp;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kumpul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4320" y="3167122"/>
            <a:ext cx="4572000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b="1" dirty="0"/>
              <a:t>b. </a:t>
            </a:r>
            <a:r>
              <a:rPr lang="en-US" b="1" dirty="0" err="1"/>
              <a:t>Integrasi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Pengorganisasian</a:t>
            </a:r>
            <a:r>
              <a:rPr lang="en-US" b="1" dirty="0"/>
              <a:t> (Organizing)</a:t>
            </a:r>
          </a:p>
          <a:p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Tim </a:t>
            </a:r>
            <a:r>
              <a:rPr lang="en-US" b="1" dirty="0" err="1"/>
              <a:t>Higiene</a:t>
            </a:r>
            <a:r>
              <a:rPr lang="en-US" b="1" dirty="0"/>
              <a:t> &amp; </a:t>
            </a:r>
            <a:r>
              <a:rPr lang="en-US" b="1" dirty="0" err="1"/>
              <a:t>Sanitasi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Tim K3 &amp; </a:t>
            </a:r>
            <a:r>
              <a:rPr lang="en-US" b="1" dirty="0" err="1"/>
              <a:t>Tanggap</a:t>
            </a:r>
            <a:r>
              <a:rPr lang="en-US" b="1" dirty="0"/>
              <a:t> </a:t>
            </a:r>
            <a:r>
              <a:rPr lang="en-US" b="1" dirty="0" err="1"/>
              <a:t>Darurat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Kesehatan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BPBD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Puskesmas</a:t>
            </a:r>
            <a:r>
              <a:rPr lang="en-US" dirty="0"/>
              <a:t> &amp; PMI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20513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" y="228600"/>
            <a:ext cx="6477000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c. </a:t>
            </a:r>
            <a:r>
              <a:rPr lang="en-US" b="1" dirty="0" err="1"/>
              <a:t>Integrasi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Pelaksanaan</a:t>
            </a:r>
            <a:r>
              <a:rPr lang="en-US" b="1" dirty="0"/>
              <a:t> (Implementing)</a:t>
            </a:r>
          </a:p>
          <a:p>
            <a:r>
              <a:rPr lang="en-US" b="1" dirty="0"/>
              <a:t>1) </a:t>
            </a:r>
            <a:r>
              <a:rPr lang="en-US" b="1" dirty="0" err="1"/>
              <a:t>Higiene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kebersihan</a:t>
            </a:r>
            <a:r>
              <a:rPr lang="en-US" dirty="0"/>
              <a:t> toilet, area </a:t>
            </a:r>
            <a:r>
              <a:rPr lang="en-US" dirty="0" err="1"/>
              <a:t>publik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makan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higiene</a:t>
            </a:r>
            <a:r>
              <a:rPr lang="en-US" dirty="0"/>
              <a:t> personal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&amp; </a:t>
            </a:r>
            <a:r>
              <a:rPr lang="en-US" dirty="0" err="1"/>
              <a:t>pelaku</a:t>
            </a:r>
            <a:r>
              <a:rPr lang="en-US" dirty="0"/>
              <a:t> UMKM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Penyediaan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cuci</a:t>
            </a:r>
            <a:r>
              <a:rPr lang="en-US" dirty="0"/>
              <a:t> </a:t>
            </a:r>
            <a:r>
              <a:rPr lang="en-US" dirty="0" err="1"/>
              <a:t>tangan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Hand sanitizer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APD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risiko</a:t>
            </a:r>
            <a:endParaRPr lang="en-US" dirty="0"/>
          </a:p>
          <a:p>
            <a:r>
              <a:rPr lang="en-US" b="1" dirty="0"/>
              <a:t>2) </a:t>
            </a:r>
            <a:r>
              <a:rPr lang="en-US" b="1" dirty="0" err="1"/>
              <a:t>Sanitasi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Pengelolaan</a:t>
            </a:r>
            <a:r>
              <a:rPr lang="en-US" dirty="0"/>
              <a:t> air </a:t>
            </a:r>
            <a:r>
              <a:rPr lang="en-US" dirty="0" err="1"/>
              <a:t>bersih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kesehatan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limbah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air &amp;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3886200"/>
            <a:ext cx="4572000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b="1" dirty="0"/>
              <a:t>3) K3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bahaya</a:t>
            </a:r>
            <a:r>
              <a:rPr lang="en-US" dirty="0"/>
              <a:t> &amp;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(risk assessment)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SOP </a:t>
            </a:r>
            <a:r>
              <a:rPr lang="en-US" dirty="0" err="1"/>
              <a:t>darurat</a:t>
            </a:r>
            <a:r>
              <a:rPr lang="en-US" dirty="0"/>
              <a:t> (</a:t>
            </a:r>
            <a:r>
              <a:rPr lang="en-US" dirty="0" err="1"/>
              <a:t>kebakaran</a:t>
            </a:r>
            <a:r>
              <a:rPr lang="en-US" dirty="0"/>
              <a:t>, </a:t>
            </a:r>
            <a:r>
              <a:rPr lang="en-US" dirty="0" err="1"/>
              <a:t>kecelakaan</a:t>
            </a:r>
            <a:r>
              <a:rPr lang="en-US" dirty="0"/>
              <a:t>, </a:t>
            </a:r>
            <a:r>
              <a:rPr lang="en-US" dirty="0" err="1"/>
              <a:t>bencana</a:t>
            </a:r>
            <a:r>
              <a:rPr lang="en-US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Penyediaan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APAR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P3K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Rambu</a:t>
            </a:r>
            <a:r>
              <a:rPr lang="en-US" dirty="0"/>
              <a:t> </a:t>
            </a:r>
            <a:r>
              <a:rPr lang="en-US" dirty="0" err="1"/>
              <a:t>keselamatan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39030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2413338"/>
            <a:ext cx="8153400" cy="163121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d. </a:t>
            </a:r>
            <a:r>
              <a:rPr lang="en-US" sz="2000" b="1" dirty="0" err="1"/>
              <a:t>Integrasi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</a:t>
            </a:r>
            <a:r>
              <a:rPr lang="en-US" sz="2000" b="1" dirty="0" err="1"/>
              <a:t>Pengawasan</a:t>
            </a:r>
            <a:r>
              <a:rPr lang="en-US" sz="2000" b="1" dirty="0"/>
              <a:t> &amp; </a:t>
            </a:r>
            <a:r>
              <a:rPr lang="en-US" sz="2000" b="1" dirty="0" err="1"/>
              <a:t>Evaluasi</a:t>
            </a:r>
            <a:r>
              <a:rPr lang="en-US" sz="2000" b="1" dirty="0"/>
              <a:t> (Controlling)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Audit internal </a:t>
            </a:r>
            <a:r>
              <a:rPr lang="en-US" sz="2000" dirty="0" err="1"/>
              <a:t>higiene</a:t>
            </a:r>
            <a:r>
              <a:rPr lang="en-US" sz="2000" dirty="0"/>
              <a:t>, </a:t>
            </a:r>
            <a:r>
              <a:rPr lang="en-US" sz="2000" dirty="0" err="1"/>
              <a:t>sanitasi</a:t>
            </a:r>
            <a:r>
              <a:rPr lang="en-US" sz="2000" dirty="0"/>
              <a:t> &amp; K3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Inspeksi</a:t>
            </a:r>
            <a:r>
              <a:rPr lang="en-US" sz="2000" dirty="0"/>
              <a:t> </a:t>
            </a:r>
            <a:r>
              <a:rPr lang="en-US" sz="2000" dirty="0" err="1"/>
              <a:t>rutin</a:t>
            </a:r>
            <a:r>
              <a:rPr lang="en-US" sz="2000" dirty="0"/>
              <a:t> </a:t>
            </a:r>
            <a:r>
              <a:rPr lang="en-US" sz="2000" dirty="0" err="1"/>
              <a:t>fasilitas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Pelaporan</a:t>
            </a:r>
            <a:r>
              <a:rPr lang="en-US" sz="2000" dirty="0"/>
              <a:t> </a:t>
            </a:r>
            <a:r>
              <a:rPr lang="en-US" sz="2000" dirty="0" err="1"/>
              <a:t>insiden</a:t>
            </a:r>
            <a:r>
              <a:rPr lang="en-US" sz="2000" dirty="0"/>
              <a:t> &amp;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korektif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Survei</a:t>
            </a:r>
            <a:r>
              <a:rPr lang="en-US" sz="2000" dirty="0"/>
              <a:t> </a:t>
            </a:r>
            <a:r>
              <a:rPr lang="en-US" sz="2000" dirty="0" err="1"/>
              <a:t>kepuasan</a:t>
            </a:r>
            <a:r>
              <a:rPr lang="en-US" sz="2000" dirty="0"/>
              <a:t> &amp; </a:t>
            </a:r>
            <a:r>
              <a:rPr lang="en-US" sz="2000" dirty="0" err="1"/>
              <a:t>persepsi</a:t>
            </a:r>
            <a:r>
              <a:rPr lang="en-US" sz="2000" dirty="0"/>
              <a:t> </a:t>
            </a:r>
            <a:r>
              <a:rPr lang="en-US" sz="2000" dirty="0" err="1"/>
              <a:t>keamanan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2387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1720840"/>
            <a:ext cx="6477000" cy="31393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4. </a:t>
            </a:r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/>
              <a:t>Integrasi</a:t>
            </a:r>
            <a:r>
              <a:rPr lang="en-US" b="1" dirty="0"/>
              <a:t> (</a:t>
            </a: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Praktik</a:t>
            </a:r>
            <a:r>
              <a:rPr lang="en-US" b="1" dirty="0"/>
              <a:t> di </a:t>
            </a:r>
            <a:r>
              <a:rPr lang="en-US" b="1" dirty="0" err="1"/>
              <a:t>Destinasi</a:t>
            </a:r>
            <a:r>
              <a:rPr lang="en-US" b="1" dirty="0"/>
              <a:t>)</a:t>
            </a:r>
          </a:p>
          <a:p>
            <a:r>
              <a:rPr lang="en-US" b="1" dirty="0" err="1"/>
              <a:t>Contoh</a:t>
            </a:r>
            <a:r>
              <a:rPr lang="en-US" b="1" dirty="0"/>
              <a:t>: </a:t>
            </a: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Pantai</a:t>
            </a:r>
            <a:r>
              <a:rPr lang="en-US" b="1" dirty="0"/>
              <a:t> </a:t>
            </a:r>
            <a:r>
              <a:rPr lang="en-US" b="1" dirty="0" err="1"/>
              <a:t>Terpadu</a:t>
            </a:r>
            <a:endParaRPr lang="en-US" b="1" dirty="0"/>
          </a:p>
          <a:p>
            <a:r>
              <a:rPr lang="en-US" b="1" dirty="0" err="1"/>
              <a:t>Integrasi</a:t>
            </a:r>
            <a:r>
              <a:rPr lang="en-US" b="1" dirty="0"/>
              <a:t> </a:t>
            </a:r>
            <a:r>
              <a:rPr lang="en-US" b="1" dirty="0" err="1"/>
              <a:t>dilakukan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SOP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pantai</a:t>
            </a:r>
            <a:r>
              <a:rPr lang="en-US" dirty="0"/>
              <a:t> &amp;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Penempatan</a:t>
            </a:r>
            <a:r>
              <a:rPr lang="en-US" dirty="0"/>
              <a:t> </a:t>
            </a:r>
            <a:r>
              <a:rPr lang="en-US" dirty="0" err="1"/>
              <a:t>petugas</a:t>
            </a:r>
            <a:r>
              <a:rPr lang="en-US" dirty="0"/>
              <a:t> K3 &amp; lifeguard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 </a:t>
            </a:r>
            <a:r>
              <a:rPr lang="en-US" dirty="0" err="1"/>
              <a:t>terpadu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Simulasi</a:t>
            </a:r>
            <a:r>
              <a:rPr lang="en-US" dirty="0"/>
              <a:t> </a:t>
            </a:r>
            <a:r>
              <a:rPr lang="en-US" dirty="0" err="1"/>
              <a:t>evakuasi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(tsunami/</a:t>
            </a:r>
            <a:r>
              <a:rPr lang="en-US" dirty="0" err="1"/>
              <a:t>cuaca</a:t>
            </a:r>
            <a:r>
              <a:rPr lang="en-US" dirty="0"/>
              <a:t> </a:t>
            </a:r>
            <a:r>
              <a:rPr lang="en-US" dirty="0" err="1"/>
              <a:t>ekstrem</a:t>
            </a:r>
            <a:r>
              <a:rPr lang="en-US" dirty="0"/>
              <a:t>)</a:t>
            </a:r>
          </a:p>
          <a:p>
            <a:r>
              <a:rPr lang="en-US" b="1" dirty="0" err="1"/>
              <a:t>Hasil</a:t>
            </a:r>
            <a:r>
              <a:rPr lang="en-US" b="1" dirty="0"/>
              <a:t>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insiden</a:t>
            </a:r>
            <a:r>
              <a:rPr lang="en-US" dirty="0"/>
              <a:t> </a:t>
            </a:r>
            <a:r>
              <a:rPr lang="en-US" dirty="0" err="1"/>
              <a:t>kecelakaan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Meningkatnya</a:t>
            </a:r>
            <a:r>
              <a:rPr lang="en-US" dirty="0"/>
              <a:t> lama </a:t>
            </a:r>
            <a:r>
              <a:rPr lang="en-US" dirty="0" err="1"/>
              <a:t>tinggal</a:t>
            </a:r>
            <a:r>
              <a:rPr lang="en-US" dirty="0"/>
              <a:t> </a:t>
            </a:r>
            <a:r>
              <a:rPr lang="en-US" dirty="0" err="1"/>
              <a:t>wisatawan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Citra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&amp; </a:t>
            </a:r>
            <a:r>
              <a:rPr lang="en-US" dirty="0" err="1"/>
              <a:t>sehat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12446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1066800"/>
            <a:ext cx="3210879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dirty="0"/>
              <a:t>5.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686123"/>
              </p:ext>
            </p:extLst>
          </p:nvPr>
        </p:nvGraphicFramePr>
        <p:xfrm>
          <a:off x="457200" y="1905000"/>
          <a:ext cx="8229600" cy="219456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4114800"/>
                <a:gridCol w="411480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Stakeholder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Peran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Pemerintah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Regulasi, pengawasan, pendanaan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Pengelola Destinasi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Implementasi &amp; evaluasi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 err="1"/>
                        <a:t>Pelaku</a:t>
                      </a:r>
                      <a:r>
                        <a:rPr lang="en-US" dirty="0"/>
                        <a:t> Usaha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Kepatuhan SOP &amp; pelatihan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Masyarakat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Partisipasi &amp; pengawasan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Wisatawan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Kepatuhan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aturan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keselamatan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958169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4829</TotalTime>
  <Words>500</Words>
  <Application>Microsoft Office PowerPoint</Application>
  <PresentationFormat>On-screen Show (4:3)</PresentationFormat>
  <Paragraphs>106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584</cp:revision>
  <cp:lastPrinted>2017-08-29T02:54:51Z</cp:lastPrinted>
  <dcterms:created xsi:type="dcterms:W3CDTF">2010-04-18T12:06:30Z</dcterms:created>
  <dcterms:modified xsi:type="dcterms:W3CDTF">2025-12-29T07:20:58Z</dcterms:modified>
</cp:coreProperties>
</file>