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26" r:id="rId3"/>
    <p:sldId id="327" r:id="rId4"/>
    <p:sldId id="328" r:id="rId5"/>
    <p:sldId id="329" r:id="rId6"/>
    <p:sldId id="330" r:id="rId7"/>
    <p:sldId id="331" r:id="rId8"/>
    <p:sldId id="332" r:id="rId9"/>
    <p:sldId id="333" r:id="rId10"/>
    <p:sldId id="334" r:id="rId11"/>
    <p:sldId id="335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69" d="100"/>
          <a:sy n="69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2286000"/>
            <a:ext cx="8305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42265" lvl="0" algn="ctr">
              <a:spcBef>
                <a:spcPts val="0"/>
              </a:spcBef>
              <a:spcAft>
                <a:spcPts val="0"/>
              </a:spcAft>
              <a:buSzPts val="1100"/>
              <a:tabLst>
                <a:tab pos="276860" algn="l"/>
              </a:tabLst>
            </a:pPr>
            <a:r>
              <a:rPr lang="en-US" sz="4000" b="1" i="1" dirty="0"/>
              <a:t> </a:t>
            </a:r>
            <a:r>
              <a:rPr lang="id-ID" sz="4000" b="1" i="1" dirty="0"/>
              <a:t>The Future of Tourism In </a:t>
            </a:r>
            <a:endParaRPr lang="en-US" sz="4000" b="1" i="1" dirty="0" smtClean="0"/>
          </a:p>
          <a:p>
            <a:pPr marR="342265" lvl="0" algn="ctr">
              <a:spcBef>
                <a:spcPts val="0"/>
              </a:spcBef>
              <a:spcAft>
                <a:spcPts val="0"/>
              </a:spcAft>
              <a:buSzPts val="1100"/>
              <a:tabLst>
                <a:tab pos="276860" algn="l"/>
              </a:tabLst>
            </a:pPr>
            <a:r>
              <a:rPr lang="id-ID" sz="4000" b="1" i="1" dirty="0" smtClean="0"/>
              <a:t>The </a:t>
            </a:r>
            <a:r>
              <a:rPr lang="id-ID" sz="4000" b="1" i="1" dirty="0"/>
              <a:t>Asia Pacific</a:t>
            </a:r>
            <a:endParaRPr lang="en-US" sz="4000" b="1" i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33400" y="1905000"/>
            <a:ext cx="7467600" cy="26776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6. </a:t>
            </a:r>
            <a:r>
              <a:rPr lang="en-US" sz="2400" b="1" dirty="0" err="1"/>
              <a:t>Implikasi</a:t>
            </a:r>
            <a:r>
              <a:rPr lang="en-US" sz="2400" b="1" dirty="0"/>
              <a:t> </a:t>
            </a:r>
            <a:r>
              <a:rPr lang="en-US" sz="2400" b="1" dirty="0" err="1"/>
              <a:t>bagi</a:t>
            </a:r>
            <a:r>
              <a:rPr lang="en-US" sz="2400" b="1" dirty="0"/>
              <a:t> Indonesia</a:t>
            </a:r>
          </a:p>
          <a:p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bagian</a:t>
            </a:r>
            <a:r>
              <a:rPr lang="en-US" sz="2400" dirty="0"/>
              <a:t> Asia </a:t>
            </a:r>
            <a:r>
              <a:rPr lang="en-US" sz="2400" dirty="0" err="1"/>
              <a:t>Pasifik</a:t>
            </a:r>
            <a:r>
              <a:rPr lang="en-US" sz="2400" dirty="0"/>
              <a:t>, Indonesia </a:t>
            </a:r>
            <a:r>
              <a:rPr lang="en-US" sz="2400" dirty="0" err="1"/>
              <a:t>diarahkan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 err="1"/>
              <a:t>Pariwisata</a:t>
            </a:r>
            <a:r>
              <a:rPr lang="en-US" sz="2400" b="1" dirty="0"/>
              <a:t> </a:t>
            </a:r>
            <a:r>
              <a:rPr lang="en-US" sz="2400" b="1" dirty="0" err="1"/>
              <a:t>berkualitas</a:t>
            </a:r>
            <a:r>
              <a:rPr lang="en-US" sz="2400" b="1" dirty="0"/>
              <a:t> &amp; </a:t>
            </a:r>
            <a:r>
              <a:rPr lang="en-US" sz="2400" b="1" dirty="0" err="1"/>
              <a:t>berkelanjutan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Pengembangan</a:t>
            </a:r>
            <a:r>
              <a:rPr lang="en-US" sz="2400" dirty="0"/>
              <a:t> 5 DPSP &amp; </a:t>
            </a:r>
            <a:r>
              <a:rPr lang="en-US" sz="2400" dirty="0" err="1"/>
              <a:t>desa</a:t>
            </a:r>
            <a:r>
              <a:rPr lang="en-US" sz="2400" dirty="0"/>
              <a:t> </a:t>
            </a:r>
            <a:r>
              <a:rPr lang="en-US" sz="2400" dirty="0" err="1"/>
              <a:t>wisata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Digitalisasi</a:t>
            </a:r>
            <a:r>
              <a:rPr lang="en-US" sz="2400" dirty="0"/>
              <a:t> </a:t>
            </a:r>
            <a:r>
              <a:rPr lang="en-US" sz="2400" dirty="0" err="1"/>
              <a:t>destinasi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Integrasi</a:t>
            </a:r>
            <a:r>
              <a:rPr lang="en-US" sz="2400" dirty="0"/>
              <a:t> CHSE </a:t>
            </a:r>
            <a:r>
              <a:rPr lang="en-US" sz="2400" dirty="0" err="1"/>
              <a:t>dan</a:t>
            </a:r>
            <a:r>
              <a:rPr lang="en-US" sz="2400" dirty="0"/>
              <a:t> K3 </a:t>
            </a:r>
            <a:r>
              <a:rPr lang="en-US" sz="2400" dirty="0" err="1"/>
              <a:t>pariwisata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Kolaborasi</a:t>
            </a:r>
            <a:r>
              <a:rPr lang="en-US" sz="2400" dirty="0"/>
              <a:t> regional &amp; global (UN Tourism, ASEAN)</a:t>
            </a:r>
          </a:p>
        </p:txBody>
      </p:sp>
    </p:spTree>
    <p:extLst>
      <p:ext uri="{BB962C8B-B14F-4D97-AF65-F5344CB8AC3E}">
        <p14:creationId xmlns:p14="http://schemas.microsoft.com/office/powerpoint/2010/main" val="282037136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52400" y="1034534"/>
            <a:ext cx="8763000" cy="4154984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Masa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depan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pariwisata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Asia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Pasifik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ditandai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oleh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Sustainable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Digital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Resilient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Inclusive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Experience-based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Keberhasilan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tidak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lagi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diukur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jumlah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wisatawan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tetapi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manfaat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ekonomi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sosial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budaya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lingkungan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berkelanjutan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896694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chemeClr val="tx1"/>
                </a:solidFill>
              </a:rPr>
              <a:t>	</a:t>
            </a:r>
          </a:p>
          <a:p>
            <a:endParaRPr lang="en-US" sz="4000" b="1" dirty="0">
              <a:solidFill>
                <a:schemeClr val="tx1"/>
              </a:solidFill>
            </a:endParaRPr>
          </a:p>
          <a:p>
            <a:endParaRPr lang="id-ID" sz="2400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Thank You</a:t>
            </a:r>
            <a:r>
              <a:rPr lang="id-ID" sz="4000" b="1" dirty="0" smtClean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62000" y="1305342"/>
            <a:ext cx="7620000" cy="34778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THE FUTURE OF TOURISM IN THE ASIA PACIFIC</a:t>
            </a:r>
          </a:p>
          <a:p>
            <a:r>
              <a:rPr lang="en-US" sz="2000" b="1" dirty="0"/>
              <a:t>1. </a:t>
            </a:r>
            <a:r>
              <a:rPr lang="en-US" sz="2000" b="1" dirty="0" err="1"/>
              <a:t>Gambaran</a:t>
            </a:r>
            <a:r>
              <a:rPr lang="en-US" sz="2000" b="1" dirty="0"/>
              <a:t> </a:t>
            </a:r>
            <a:r>
              <a:rPr lang="en-US" sz="2000" b="1" dirty="0" err="1"/>
              <a:t>Umum</a:t>
            </a:r>
            <a:r>
              <a:rPr lang="en-US" sz="2000" b="1" dirty="0"/>
              <a:t> </a:t>
            </a:r>
            <a:r>
              <a:rPr lang="en-US" sz="2000" b="1" dirty="0" err="1"/>
              <a:t>Pariwisata</a:t>
            </a:r>
            <a:r>
              <a:rPr lang="en-US" sz="2000" b="1" dirty="0"/>
              <a:t> Asia </a:t>
            </a:r>
            <a:r>
              <a:rPr lang="en-US" sz="2000" b="1" dirty="0" err="1"/>
              <a:t>Pasifik</a:t>
            </a:r>
            <a:endParaRPr lang="en-US" sz="2000" b="1" dirty="0"/>
          </a:p>
          <a:p>
            <a:r>
              <a:rPr lang="en-US" sz="2000" dirty="0" err="1"/>
              <a:t>Kawasan</a:t>
            </a:r>
            <a:r>
              <a:rPr lang="en-US" sz="2000" dirty="0"/>
              <a:t> </a:t>
            </a:r>
            <a:r>
              <a:rPr lang="en-US" sz="2000" b="1" dirty="0"/>
              <a:t>Asia </a:t>
            </a:r>
            <a:r>
              <a:rPr lang="en-US" sz="2000" b="1" dirty="0" err="1"/>
              <a:t>Pasifik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salah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b="1" dirty="0"/>
              <a:t>motor </a:t>
            </a:r>
            <a:r>
              <a:rPr lang="en-US" sz="2000" b="1" dirty="0" err="1"/>
              <a:t>utama</a:t>
            </a:r>
            <a:r>
              <a:rPr lang="en-US" sz="2000" b="1" dirty="0"/>
              <a:t> </a:t>
            </a:r>
            <a:r>
              <a:rPr lang="en-US" sz="2000" b="1" dirty="0" err="1"/>
              <a:t>pertumbuhan</a:t>
            </a:r>
            <a:r>
              <a:rPr lang="en-US" sz="2000" b="1" dirty="0"/>
              <a:t> </a:t>
            </a:r>
            <a:r>
              <a:rPr lang="en-US" sz="2000" b="1" dirty="0" err="1"/>
              <a:t>pariwisata</a:t>
            </a:r>
            <a:r>
              <a:rPr lang="en-US" sz="2000" b="1" dirty="0"/>
              <a:t> </a:t>
            </a:r>
            <a:r>
              <a:rPr lang="en-US" sz="2000" b="1" dirty="0" err="1"/>
              <a:t>dunia</a:t>
            </a:r>
            <a:r>
              <a:rPr lang="en-US" sz="2000" dirty="0"/>
              <a:t>, </a:t>
            </a:r>
            <a:r>
              <a:rPr lang="en-US" sz="2000" dirty="0" err="1"/>
              <a:t>ditopang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Pertumbuhan</a:t>
            </a:r>
            <a:r>
              <a:rPr lang="en-US" sz="2000" dirty="0"/>
              <a:t> </a:t>
            </a:r>
            <a:r>
              <a:rPr lang="en-US" sz="2000" dirty="0" err="1"/>
              <a:t>kelas</a:t>
            </a:r>
            <a:r>
              <a:rPr lang="en-US" sz="2000" dirty="0"/>
              <a:t> </a:t>
            </a:r>
            <a:r>
              <a:rPr lang="en-US" sz="2000" dirty="0" err="1"/>
              <a:t>menengah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Urbanisasi</a:t>
            </a:r>
            <a:r>
              <a:rPr lang="en-US" sz="2000" dirty="0"/>
              <a:t> </a:t>
            </a:r>
            <a:r>
              <a:rPr lang="en-US" sz="2000" dirty="0" err="1"/>
              <a:t>cepat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Digitalisasi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Keanekaragaman</a:t>
            </a:r>
            <a:r>
              <a:rPr lang="en-US" sz="2000" dirty="0"/>
              <a:t> </a:t>
            </a:r>
            <a:r>
              <a:rPr lang="en-US" sz="2000" dirty="0" err="1"/>
              <a:t>budaya</a:t>
            </a:r>
            <a:r>
              <a:rPr lang="en-US" sz="2000" dirty="0"/>
              <a:t> &amp; </a:t>
            </a:r>
            <a:r>
              <a:rPr lang="en-US" sz="2000" dirty="0" err="1"/>
              <a:t>alam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Meningkatnya</a:t>
            </a:r>
            <a:r>
              <a:rPr lang="en-US" sz="2000" dirty="0"/>
              <a:t> </a:t>
            </a:r>
            <a:r>
              <a:rPr lang="en-US" sz="2000" dirty="0" err="1"/>
              <a:t>konektivitas</a:t>
            </a:r>
            <a:r>
              <a:rPr lang="en-US" sz="2000" dirty="0"/>
              <a:t> </a:t>
            </a:r>
            <a:r>
              <a:rPr lang="en-US" sz="2000" dirty="0" err="1"/>
              <a:t>udara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transportasi</a:t>
            </a:r>
            <a:endParaRPr lang="en-US" sz="2000" dirty="0"/>
          </a:p>
          <a:p>
            <a:r>
              <a:rPr lang="en-US" sz="2000" dirty="0" err="1"/>
              <a:t>Pasca-pandemi</a:t>
            </a:r>
            <a:r>
              <a:rPr lang="en-US" sz="2000" dirty="0"/>
              <a:t>, </a:t>
            </a:r>
            <a:r>
              <a:rPr lang="en-US" sz="2000" dirty="0" err="1"/>
              <a:t>pariwisata</a:t>
            </a:r>
            <a:r>
              <a:rPr lang="en-US" sz="2000" dirty="0"/>
              <a:t> Asia </a:t>
            </a:r>
            <a:r>
              <a:rPr lang="en-US" sz="2000" dirty="0" err="1"/>
              <a:t>Pasifik</a:t>
            </a:r>
            <a:r>
              <a:rPr lang="en-US" sz="2000" dirty="0"/>
              <a:t> </a:t>
            </a:r>
            <a:r>
              <a:rPr lang="en-US" sz="2000" dirty="0" err="1"/>
              <a:t>mengalami</a:t>
            </a:r>
            <a:r>
              <a:rPr lang="en-US" sz="2000" dirty="0"/>
              <a:t> </a:t>
            </a:r>
            <a:r>
              <a:rPr lang="en-US" sz="2000" b="1" dirty="0" err="1"/>
              <a:t>transformasi</a:t>
            </a:r>
            <a:r>
              <a:rPr lang="en-US" sz="2000" b="1" dirty="0"/>
              <a:t> </a:t>
            </a:r>
            <a:r>
              <a:rPr lang="en-US" sz="2000" b="1" dirty="0" err="1"/>
              <a:t>struktural</a:t>
            </a:r>
            <a:r>
              <a:rPr lang="en-US" sz="2000" dirty="0"/>
              <a:t>, </a:t>
            </a:r>
            <a:r>
              <a:rPr lang="en-US" sz="2000" dirty="0" err="1"/>
              <a:t>bukan</a:t>
            </a:r>
            <a:r>
              <a:rPr lang="en-US" sz="2000" dirty="0"/>
              <a:t> </a:t>
            </a:r>
            <a:r>
              <a:rPr lang="en-US" sz="2000" dirty="0" err="1"/>
              <a:t>sekadar</a:t>
            </a:r>
            <a:r>
              <a:rPr lang="en-US" sz="2000" dirty="0"/>
              <a:t> </a:t>
            </a:r>
            <a:r>
              <a:rPr lang="en-US" sz="2000" dirty="0" err="1"/>
              <a:t>pemulihan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7529315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90600" y="1582341"/>
            <a:ext cx="7086600" cy="378565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2. </a:t>
            </a:r>
            <a:r>
              <a:rPr lang="en-US" sz="2400" b="1" dirty="0" err="1"/>
              <a:t>Tren</a:t>
            </a:r>
            <a:r>
              <a:rPr lang="en-US" sz="2400" b="1" dirty="0"/>
              <a:t> </a:t>
            </a:r>
            <a:r>
              <a:rPr lang="en-US" sz="2400" b="1" dirty="0" err="1"/>
              <a:t>Utama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r>
              <a:rPr lang="en-US" sz="2400" b="1" dirty="0"/>
              <a:t> </a:t>
            </a:r>
            <a:r>
              <a:rPr lang="en-US" sz="2400" b="1" dirty="0" err="1"/>
              <a:t>Masa</a:t>
            </a:r>
            <a:r>
              <a:rPr lang="en-US" sz="2400" b="1" dirty="0"/>
              <a:t> </a:t>
            </a:r>
            <a:r>
              <a:rPr lang="en-US" sz="2400" b="1" dirty="0" err="1"/>
              <a:t>Depan</a:t>
            </a:r>
            <a:r>
              <a:rPr lang="en-US" sz="2400" b="1" dirty="0"/>
              <a:t> Asia </a:t>
            </a:r>
            <a:r>
              <a:rPr lang="en-US" sz="2400" b="1" dirty="0" err="1"/>
              <a:t>Pasifik</a:t>
            </a:r>
            <a:endParaRPr lang="en-US" sz="2400" b="1" dirty="0"/>
          </a:p>
          <a:p>
            <a:r>
              <a:rPr lang="en-US" sz="2400" b="1" dirty="0"/>
              <a:t>A. </a:t>
            </a:r>
            <a:r>
              <a:rPr lang="en-US" sz="2400" b="1" dirty="0" err="1"/>
              <a:t>Pergeseran</a:t>
            </a:r>
            <a:r>
              <a:rPr lang="en-US" sz="2400" b="1" dirty="0"/>
              <a:t> </a:t>
            </a:r>
            <a:r>
              <a:rPr lang="en-US" sz="2400" b="1" dirty="0" err="1"/>
              <a:t>dari</a:t>
            </a:r>
            <a:r>
              <a:rPr lang="en-US" sz="2400" b="1" dirty="0"/>
              <a:t> Mass Tourism </a:t>
            </a:r>
            <a:r>
              <a:rPr lang="en-US" sz="2400" b="1" dirty="0" err="1"/>
              <a:t>ke</a:t>
            </a:r>
            <a:r>
              <a:rPr lang="en-US" sz="2400" b="1" dirty="0"/>
              <a:t> Quality &amp; Sustainable Tourism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Fokus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b="1" dirty="0" err="1"/>
              <a:t>nilai</a:t>
            </a:r>
            <a:r>
              <a:rPr lang="en-US" sz="2400" b="1" dirty="0"/>
              <a:t> </a:t>
            </a:r>
            <a:r>
              <a:rPr lang="en-US" sz="2400" b="1" dirty="0" err="1"/>
              <a:t>ekonomi</a:t>
            </a:r>
            <a:r>
              <a:rPr lang="en-US" sz="2400" b="1" dirty="0"/>
              <a:t> </a:t>
            </a:r>
            <a:r>
              <a:rPr lang="en-US" sz="2400" b="1" dirty="0" err="1"/>
              <a:t>tinggi</a:t>
            </a:r>
            <a:r>
              <a:rPr lang="en-US" sz="2400" dirty="0"/>
              <a:t>,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wisatawan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Pembatasan</a:t>
            </a:r>
            <a:r>
              <a:rPr lang="en-US" sz="2400" dirty="0"/>
              <a:t> </a:t>
            </a:r>
            <a:r>
              <a:rPr lang="en-US" sz="2400" dirty="0" err="1"/>
              <a:t>daya</a:t>
            </a:r>
            <a:r>
              <a:rPr lang="en-US" sz="2400" dirty="0"/>
              <a:t> </a:t>
            </a:r>
            <a:r>
              <a:rPr lang="en-US" sz="2400" dirty="0" err="1"/>
              <a:t>dukung</a:t>
            </a:r>
            <a:r>
              <a:rPr lang="en-US" sz="2400" dirty="0"/>
              <a:t> </a:t>
            </a:r>
            <a:r>
              <a:rPr lang="en-US" sz="2400" dirty="0" err="1"/>
              <a:t>destinasi</a:t>
            </a:r>
            <a:r>
              <a:rPr lang="en-US" sz="2400" dirty="0"/>
              <a:t> (</a:t>
            </a:r>
            <a:r>
              <a:rPr lang="en-US" sz="2400" i="1" dirty="0"/>
              <a:t>carrying capacity</a:t>
            </a:r>
            <a:r>
              <a:rPr lang="en-US" sz="2400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Penguatan</a:t>
            </a:r>
            <a:r>
              <a:rPr lang="en-US" sz="2400" dirty="0"/>
              <a:t> </a:t>
            </a:r>
            <a:r>
              <a:rPr lang="en-US" sz="2400" dirty="0" err="1"/>
              <a:t>pariwisata</a:t>
            </a:r>
            <a:r>
              <a:rPr lang="en-US" sz="2400" dirty="0"/>
              <a:t> </a:t>
            </a:r>
            <a:r>
              <a:rPr lang="en-US" sz="2400" dirty="0" err="1"/>
              <a:t>berbasis</a:t>
            </a:r>
            <a:r>
              <a:rPr lang="en-US" sz="2400" dirty="0"/>
              <a:t> </a:t>
            </a:r>
            <a:r>
              <a:rPr lang="en-US" sz="2400" dirty="0" err="1"/>
              <a:t>alam</a:t>
            </a:r>
            <a:r>
              <a:rPr lang="en-US" sz="2400" dirty="0"/>
              <a:t> &amp; </a:t>
            </a:r>
            <a:r>
              <a:rPr lang="en-US" sz="2400" dirty="0" err="1"/>
              <a:t>budaya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Penekanan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b="1" dirty="0"/>
              <a:t>low impact – high value tourism</a:t>
            </a:r>
            <a:endParaRPr lang="en-US" sz="2400" dirty="0"/>
          </a:p>
          <a:p>
            <a:r>
              <a:rPr lang="en-US" sz="2400" dirty="0"/>
              <a:t>➡️ </a:t>
            </a:r>
            <a:r>
              <a:rPr lang="en-US" sz="2400" dirty="0" err="1"/>
              <a:t>Contoh</a:t>
            </a:r>
            <a:r>
              <a:rPr lang="en-US" sz="2400" dirty="0"/>
              <a:t>: </a:t>
            </a:r>
            <a:r>
              <a:rPr lang="en-US" sz="2400" dirty="0" err="1"/>
              <a:t>ekowisata</a:t>
            </a:r>
            <a:r>
              <a:rPr lang="en-US" sz="2400" dirty="0"/>
              <a:t>, </a:t>
            </a:r>
            <a:r>
              <a:rPr lang="en-US" sz="2400" dirty="0" err="1"/>
              <a:t>desa</a:t>
            </a:r>
            <a:r>
              <a:rPr lang="en-US" sz="2400" dirty="0"/>
              <a:t> </a:t>
            </a:r>
            <a:r>
              <a:rPr lang="en-US" sz="2400" dirty="0" err="1"/>
              <a:t>wisata</a:t>
            </a:r>
            <a:r>
              <a:rPr lang="en-US" sz="2400" dirty="0"/>
              <a:t>, </a:t>
            </a:r>
            <a:r>
              <a:rPr lang="en-US" sz="2400" dirty="0" err="1"/>
              <a:t>pariwisata</a:t>
            </a:r>
            <a:r>
              <a:rPr lang="en-US" sz="2400" dirty="0"/>
              <a:t> </a:t>
            </a:r>
            <a:r>
              <a:rPr lang="en-US" sz="2400" dirty="0" err="1"/>
              <a:t>berbasis</a:t>
            </a:r>
            <a:r>
              <a:rPr lang="en-US" sz="2400" dirty="0"/>
              <a:t> </a:t>
            </a:r>
            <a:r>
              <a:rPr lang="en-US" sz="2400" dirty="0" err="1"/>
              <a:t>komunitas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59038057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14400" y="1997839"/>
            <a:ext cx="7696200" cy="34163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B. </a:t>
            </a:r>
            <a:r>
              <a:rPr lang="en-US" sz="2400" b="1" dirty="0" err="1"/>
              <a:t>Pariwisata</a:t>
            </a:r>
            <a:r>
              <a:rPr lang="en-US" sz="2400" b="1" dirty="0"/>
              <a:t> </a:t>
            </a:r>
            <a:r>
              <a:rPr lang="en-US" sz="2400" b="1" dirty="0" err="1"/>
              <a:t>Berkelanjutan</a:t>
            </a:r>
            <a:r>
              <a:rPr lang="en-US" sz="2400" b="1" dirty="0"/>
              <a:t> &amp; </a:t>
            </a:r>
            <a:r>
              <a:rPr lang="en-US" sz="2400" b="1" dirty="0" err="1"/>
              <a:t>Tangguh</a:t>
            </a:r>
            <a:r>
              <a:rPr lang="en-US" sz="2400" b="1" dirty="0"/>
              <a:t> </a:t>
            </a:r>
            <a:r>
              <a:rPr lang="en-US" sz="2400" b="1" dirty="0" err="1"/>
              <a:t>Iklim</a:t>
            </a:r>
            <a:endParaRPr lang="en-US" sz="2400" b="1" dirty="0"/>
          </a:p>
          <a:p>
            <a:r>
              <a:rPr lang="en-US" sz="2400" dirty="0" err="1"/>
              <a:t>Isu</a:t>
            </a:r>
            <a:r>
              <a:rPr lang="en-US" sz="2400" dirty="0"/>
              <a:t> </a:t>
            </a:r>
            <a:r>
              <a:rPr lang="en-US" sz="2400" dirty="0" err="1"/>
              <a:t>perubahan</a:t>
            </a:r>
            <a:r>
              <a:rPr lang="en-US" sz="2400" dirty="0"/>
              <a:t> </a:t>
            </a:r>
            <a:r>
              <a:rPr lang="en-US" sz="2400" dirty="0" err="1"/>
              <a:t>iklim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relevan</a:t>
            </a:r>
            <a:r>
              <a:rPr lang="en-US" sz="2400" dirty="0"/>
              <a:t> di Asia </a:t>
            </a:r>
            <a:r>
              <a:rPr lang="en-US" sz="2400" dirty="0" err="1"/>
              <a:t>Pasifik</a:t>
            </a:r>
            <a:r>
              <a:rPr lang="en-US" sz="24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Pulau</a:t>
            </a:r>
            <a:r>
              <a:rPr lang="en-US" sz="2400" dirty="0"/>
              <a:t> </a:t>
            </a:r>
            <a:r>
              <a:rPr lang="en-US" sz="2400" dirty="0" err="1"/>
              <a:t>kecil</a:t>
            </a:r>
            <a:r>
              <a:rPr lang="en-US" sz="2400" dirty="0"/>
              <a:t> </a:t>
            </a:r>
            <a:r>
              <a:rPr lang="en-US" sz="2400" dirty="0" err="1"/>
              <a:t>rentan</a:t>
            </a:r>
            <a:r>
              <a:rPr lang="en-US" sz="2400" dirty="0"/>
              <a:t> </a:t>
            </a:r>
            <a:r>
              <a:rPr lang="en-US" sz="2400" dirty="0" err="1"/>
              <a:t>kenaikan</a:t>
            </a:r>
            <a:r>
              <a:rPr lang="en-US" sz="2400" dirty="0"/>
              <a:t> </a:t>
            </a:r>
            <a:r>
              <a:rPr lang="en-US" sz="2400" dirty="0" err="1"/>
              <a:t>muka</a:t>
            </a:r>
            <a:r>
              <a:rPr lang="en-US" sz="2400" dirty="0"/>
              <a:t> air </a:t>
            </a:r>
            <a:r>
              <a:rPr lang="en-US" sz="2400" dirty="0" err="1"/>
              <a:t>laut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Bencana</a:t>
            </a:r>
            <a:r>
              <a:rPr lang="en-US" sz="2400" dirty="0"/>
              <a:t> </a:t>
            </a:r>
            <a:r>
              <a:rPr lang="en-US" sz="2400" dirty="0" err="1"/>
              <a:t>alam</a:t>
            </a:r>
            <a:r>
              <a:rPr lang="en-US" sz="2400" dirty="0"/>
              <a:t> (</a:t>
            </a:r>
            <a:r>
              <a:rPr lang="en-US" sz="2400" dirty="0" err="1"/>
              <a:t>gempa</a:t>
            </a:r>
            <a:r>
              <a:rPr lang="en-US" sz="2400" dirty="0"/>
              <a:t>, tsunami, </a:t>
            </a:r>
            <a:r>
              <a:rPr lang="en-US" sz="2400" dirty="0" err="1"/>
              <a:t>topan</a:t>
            </a:r>
            <a:r>
              <a:rPr lang="en-US" sz="2400" dirty="0"/>
              <a:t>)</a:t>
            </a:r>
          </a:p>
          <a:p>
            <a:r>
              <a:rPr lang="en-US" sz="2400" dirty="0" err="1"/>
              <a:t>Arah</a:t>
            </a:r>
            <a:r>
              <a:rPr lang="en-US" sz="2400" dirty="0"/>
              <a:t> </a:t>
            </a:r>
            <a:r>
              <a:rPr lang="en-US" sz="2400" dirty="0" err="1"/>
              <a:t>masa</a:t>
            </a:r>
            <a:r>
              <a:rPr lang="en-US" sz="2400" dirty="0"/>
              <a:t> </a:t>
            </a:r>
            <a:r>
              <a:rPr lang="en-US" sz="2400" dirty="0" err="1"/>
              <a:t>depan</a:t>
            </a:r>
            <a:r>
              <a:rPr lang="en-US" sz="24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Destinasi</a:t>
            </a:r>
            <a:r>
              <a:rPr lang="en-US" sz="2400" dirty="0"/>
              <a:t> </a:t>
            </a:r>
            <a:r>
              <a:rPr lang="en-US" sz="2400" b="1" dirty="0"/>
              <a:t>climate-resilient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Energi</a:t>
            </a:r>
            <a:r>
              <a:rPr lang="en-US" sz="2400" dirty="0"/>
              <a:t> </a:t>
            </a:r>
            <a:r>
              <a:rPr lang="en-US" sz="2400" dirty="0" err="1"/>
              <a:t>terbarukan</a:t>
            </a:r>
            <a:r>
              <a:rPr lang="en-US" sz="2400" dirty="0"/>
              <a:t> di hotel &amp; </a:t>
            </a:r>
            <a:r>
              <a:rPr lang="en-US" sz="2400" dirty="0" err="1"/>
              <a:t>transportasi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Pengurangan</a:t>
            </a:r>
            <a:r>
              <a:rPr lang="en-US" sz="2400" dirty="0"/>
              <a:t> </a:t>
            </a:r>
            <a:r>
              <a:rPr lang="en-US" sz="2400" dirty="0" err="1"/>
              <a:t>emisi</a:t>
            </a:r>
            <a:r>
              <a:rPr lang="en-US" sz="2400" dirty="0"/>
              <a:t> </a:t>
            </a:r>
            <a:r>
              <a:rPr lang="en-US" sz="2400" dirty="0" err="1"/>
              <a:t>karbon</a:t>
            </a:r>
            <a:r>
              <a:rPr lang="en-US" sz="2400" dirty="0"/>
              <a:t> </a:t>
            </a:r>
            <a:r>
              <a:rPr lang="en-US" sz="2400" dirty="0" err="1"/>
              <a:t>pariwisata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Sertifikasi</a:t>
            </a:r>
            <a:r>
              <a:rPr lang="en-US" sz="2400" dirty="0"/>
              <a:t> </a:t>
            </a:r>
            <a:r>
              <a:rPr lang="en-US" sz="2400" dirty="0" err="1"/>
              <a:t>hijau</a:t>
            </a:r>
            <a:r>
              <a:rPr lang="en-US" sz="2400" dirty="0"/>
              <a:t> (</a:t>
            </a:r>
            <a:r>
              <a:rPr lang="en-US" sz="2400" i="1" dirty="0"/>
              <a:t>green certification</a:t>
            </a:r>
            <a:r>
              <a:rPr lang="en-US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3819578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62000" y="838200"/>
            <a:ext cx="6781800" cy="17543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C. </a:t>
            </a:r>
            <a:r>
              <a:rPr lang="en-US" b="1" dirty="0" err="1"/>
              <a:t>Digitalisasi</a:t>
            </a:r>
            <a:r>
              <a:rPr lang="en-US" b="1" dirty="0"/>
              <a:t> &amp; Smart Tourism</a:t>
            </a:r>
          </a:p>
          <a:p>
            <a:r>
              <a:rPr lang="en-US" dirty="0" err="1"/>
              <a:t>Transformasi</a:t>
            </a:r>
            <a:r>
              <a:rPr lang="en-US" dirty="0"/>
              <a:t> digital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Big Data &amp; AI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destinasi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Digital marketing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personalisasi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Smart destination (sensor,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Contactless services (e-ticketing, </a:t>
            </a:r>
            <a:r>
              <a:rPr lang="en-US" dirty="0" err="1"/>
              <a:t>pembayaran</a:t>
            </a:r>
            <a:r>
              <a:rPr lang="en-US" dirty="0"/>
              <a:t> digital)</a:t>
            </a:r>
          </a:p>
        </p:txBody>
      </p:sp>
      <p:sp>
        <p:nvSpPr>
          <p:cNvPr id="4" name="Rectangle 3"/>
          <p:cNvSpPr/>
          <p:nvPr/>
        </p:nvSpPr>
        <p:spPr>
          <a:xfrm>
            <a:off x="796636" y="3572839"/>
            <a:ext cx="6747164" cy="1754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D. </a:t>
            </a:r>
            <a:r>
              <a:rPr lang="en-US" b="1" dirty="0" err="1"/>
              <a:t>Perubahan</a:t>
            </a:r>
            <a:r>
              <a:rPr lang="en-US" b="1" dirty="0"/>
              <a:t> </a:t>
            </a:r>
            <a:r>
              <a:rPr lang="en-US" b="1" dirty="0" err="1"/>
              <a:t>Perilaku</a:t>
            </a:r>
            <a:r>
              <a:rPr lang="en-US" b="1" dirty="0"/>
              <a:t> </a:t>
            </a:r>
            <a:r>
              <a:rPr lang="en-US" b="1" dirty="0" err="1"/>
              <a:t>Wisatawan</a:t>
            </a:r>
            <a:endParaRPr lang="en-US" b="1" dirty="0"/>
          </a:p>
          <a:p>
            <a:r>
              <a:rPr lang="en-US" dirty="0" err="1"/>
              <a:t>Wisatawan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sadar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&amp; </a:t>
            </a:r>
            <a:r>
              <a:rPr lang="en-US" dirty="0" err="1"/>
              <a:t>keselamatan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Mengutamakan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autentik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perjalanan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singkat</a:t>
            </a:r>
            <a:r>
              <a:rPr lang="en-US" dirty="0"/>
              <a:t> 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berkualitas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Meningkatnya</a:t>
            </a:r>
            <a:r>
              <a:rPr lang="en-US" dirty="0"/>
              <a:t> </a:t>
            </a:r>
            <a:r>
              <a:rPr lang="en-US" b="1" dirty="0" err="1"/>
              <a:t>workation</a:t>
            </a:r>
            <a:r>
              <a:rPr lang="en-US" b="1" dirty="0"/>
              <a:t> &amp; digital nomads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4465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838200" y="1208544"/>
            <a:ext cx="7162800" cy="26776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E. </a:t>
            </a:r>
            <a:r>
              <a:rPr lang="en-US" sz="2400" b="1" dirty="0" err="1"/>
              <a:t>Integrasi</a:t>
            </a:r>
            <a:r>
              <a:rPr lang="en-US" sz="2400" b="1" dirty="0"/>
              <a:t> </a:t>
            </a:r>
            <a:r>
              <a:rPr lang="en-US" sz="2400" b="1" dirty="0" err="1"/>
              <a:t>Kesehatan</a:t>
            </a:r>
            <a:r>
              <a:rPr lang="en-US" sz="2400" b="1" dirty="0"/>
              <a:t>, </a:t>
            </a:r>
            <a:r>
              <a:rPr lang="en-US" sz="2400" b="1" dirty="0" err="1"/>
              <a:t>Keselamatan</a:t>
            </a:r>
            <a:r>
              <a:rPr lang="en-US" sz="2400" b="1" dirty="0"/>
              <a:t>,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Ketahanan</a:t>
            </a:r>
            <a:endParaRPr lang="en-US" sz="2400" b="1" dirty="0"/>
          </a:p>
          <a:p>
            <a:r>
              <a:rPr lang="en-US" sz="2400" dirty="0" err="1"/>
              <a:t>Pasca</a:t>
            </a:r>
            <a:r>
              <a:rPr lang="en-US" sz="2400" dirty="0"/>
              <a:t> COVID-19: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Protokol</a:t>
            </a:r>
            <a:r>
              <a:rPr lang="en-US" sz="2400" dirty="0"/>
              <a:t> CHSE (Cleanliness, Health, Safety, Environment)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manajemen</a:t>
            </a:r>
            <a:r>
              <a:rPr lang="en-US" sz="2400" dirty="0"/>
              <a:t> </a:t>
            </a:r>
            <a:r>
              <a:rPr lang="en-US" sz="2400" dirty="0" err="1"/>
              <a:t>risiko</a:t>
            </a:r>
            <a:r>
              <a:rPr lang="en-US" sz="2400" dirty="0"/>
              <a:t> </a:t>
            </a:r>
            <a:r>
              <a:rPr lang="en-US" sz="2400" dirty="0" err="1"/>
              <a:t>destinasi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Kesiapsiagaan</a:t>
            </a:r>
            <a:r>
              <a:rPr lang="en-US" sz="2400" dirty="0"/>
              <a:t> </a:t>
            </a:r>
            <a:r>
              <a:rPr lang="en-US" sz="2400" dirty="0" err="1"/>
              <a:t>darurat</a:t>
            </a:r>
            <a:r>
              <a:rPr lang="en-US" sz="2400" dirty="0"/>
              <a:t> &amp; </a:t>
            </a:r>
            <a:r>
              <a:rPr lang="en-US" sz="2400" dirty="0" err="1"/>
              <a:t>komunikasi</a:t>
            </a:r>
            <a:r>
              <a:rPr lang="en-US" sz="2400" dirty="0"/>
              <a:t> </a:t>
            </a:r>
            <a:r>
              <a:rPr lang="en-US" sz="2400" dirty="0" err="1"/>
              <a:t>risiko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Standar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r>
              <a:rPr lang="en-US" sz="2400" dirty="0"/>
              <a:t> </a:t>
            </a:r>
            <a:r>
              <a:rPr lang="en-US" sz="2400" dirty="0" err="1"/>
              <a:t>kesehatan</a:t>
            </a:r>
            <a:r>
              <a:rPr lang="en-US" sz="2400" dirty="0"/>
              <a:t> </a:t>
            </a:r>
            <a:r>
              <a:rPr lang="en-US" sz="2400" dirty="0" err="1"/>
              <a:t>wisata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803782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838200" y="1143000"/>
            <a:ext cx="7924800" cy="41549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3. </a:t>
            </a:r>
            <a:r>
              <a:rPr lang="en-US" sz="2400" b="1" dirty="0" err="1"/>
              <a:t>Peluang</a:t>
            </a:r>
            <a:r>
              <a:rPr lang="en-US" sz="2400" b="1" dirty="0"/>
              <a:t> </a:t>
            </a:r>
            <a:r>
              <a:rPr lang="en-US" sz="2400" b="1" dirty="0" err="1"/>
              <a:t>Strategis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r>
              <a:rPr lang="en-US" sz="2400" b="1" dirty="0"/>
              <a:t> Asia </a:t>
            </a:r>
            <a:r>
              <a:rPr lang="en-US" sz="2400" b="1" dirty="0" err="1"/>
              <a:t>Pasifik</a:t>
            </a:r>
            <a:endParaRPr lang="en-US" sz="2400" b="1" dirty="0"/>
          </a:p>
          <a:p>
            <a:pPr>
              <a:buFont typeface="+mj-lt"/>
              <a:buAutoNum type="arabicPeriod"/>
            </a:pPr>
            <a:r>
              <a:rPr lang="en-US" sz="2400" b="1" dirty="0" err="1"/>
              <a:t>Demografi</a:t>
            </a:r>
            <a:r>
              <a:rPr lang="en-US" sz="2400" b="1" dirty="0"/>
              <a:t> </a:t>
            </a:r>
            <a:r>
              <a:rPr lang="en-US" sz="2400" b="1" dirty="0" err="1"/>
              <a:t>muda</a:t>
            </a:r>
            <a:r>
              <a:rPr lang="en-US" sz="2400" b="1" dirty="0"/>
              <a:t> &amp; </a:t>
            </a:r>
            <a:r>
              <a:rPr lang="en-US" sz="2400" b="1" dirty="0" err="1"/>
              <a:t>kelas</a:t>
            </a:r>
            <a:r>
              <a:rPr lang="en-US" sz="2400" b="1" dirty="0"/>
              <a:t> </a:t>
            </a:r>
            <a:r>
              <a:rPr lang="en-US" sz="2400" b="1" dirty="0" err="1"/>
              <a:t>menengah</a:t>
            </a: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b="1" dirty="0" err="1"/>
              <a:t>Wisata</a:t>
            </a:r>
            <a:r>
              <a:rPr lang="en-US" sz="2400" b="1" dirty="0"/>
              <a:t> intra-regional </a:t>
            </a:r>
            <a:r>
              <a:rPr lang="en-US" sz="2400" b="1" dirty="0" err="1"/>
              <a:t>meningkat</a:t>
            </a:r>
            <a:endParaRPr lang="en-US" sz="2400" dirty="0"/>
          </a:p>
          <a:p>
            <a:pPr>
              <a:buFont typeface="+mj-lt"/>
              <a:buAutoNum type="arabicPeriod"/>
            </a:pPr>
            <a:r>
              <a:rPr lang="en-US" sz="2400" b="1" dirty="0" err="1"/>
              <a:t>Pengembangan</a:t>
            </a:r>
            <a:r>
              <a:rPr lang="en-US" sz="2400" b="1" dirty="0"/>
              <a:t> niche tourism</a:t>
            </a:r>
            <a:r>
              <a:rPr lang="en-US" sz="2400" dirty="0"/>
              <a:t>, </a:t>
            </a:r>
            <a:r>
              <a:rPr lang="en-US" sz="2400" dirty="0" err="1"/>
              <a:t>seperti</a:t>
            </a:r>
            <a:r>
              <a:rPr lang="en-US" sz="2400" dirty="0"/>
              <a:t>: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Wellness tourism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Medical tourism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Gastronomy tourism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Adventure &amp; marine tourism</a:t>
            </a:r>
          </a:p>
          <a:p>
            <a:pPr>
              <a:buFont typeface="+mj-lt"/>
              <a:buAutoNum type="arabicPeriod"/>
            </a:pPr>
            <a:r>
              <a:rPr lang="en-US" sz="2400" b="1" dirty="0" err="1"/>
              <a:t>Kolaborasi</a:t>
            </a:r>
            <a:r>
              <a:rPr lang="en-US" sz="2400" b="1" dirty="0"/>
              <a:t> regional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ASEAN Tourism Strategic Plan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 err="1"/>
              <a:t>Kerja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UN Tourism, ADB, APEC</a:t>
            </a:r>
          </a:p>
        </p:txBody>
      </p:sp>
    </p:spTree>
    <p:extLst>
      <p:ext uri="{BB962C8B-B14F-4D97-AF65-F5344CB8AC3E}">
        <p14:creationId xmlns:p14="http://schemas.microsoft.com/office/powerpoint/2010/main" val="50594047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257300" y="2084844"/>
            <a:ext cx="6629400" cy="26776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4. </a:t>
            </a:r>
            <a:r>
              <a:rPr lang="en-US" sz="2400" b="1" dirty="0" err="1"/>
              <a:t>Tantangan</a:t>
            </a:r>
            <a:r>
              <a:rPr lang="en-US" sz="2400" b="1" dirty="0"/>
              <a:t> </a:t>
            </a:r>
            <a:r>
              <a:rPr lang="en-US" sz="2400" b="1" dirty="0" err="1"/>
              <a:t>Utama</a:t>
            </a:r>
            <a:r>
              <a:rPr lang="en-US" sz="2400" b="1" dirty="0"/>
              <a:t> </a:t>
            </a:r>
            <a:r>
              <a:rPr lang="en-US" sz="2400" b="1" dirty="0" err="1"/>
              <a:t>ke</a:t>
            </a:r>
            <a:r>
              <a:rPr lang="en-US" sz="2400" b="1" dirty="0"/>
              <a:t> </a:t>
            </a:r>
            <a:r>
              <a:rPr lang="en-US" sz="2400" b="1" dirty="0" err="1"/>
              <a:t>Depan</a:t>
            </a:r>
            <a:endParaRPr lang="en-US" sz="24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Over-tourism di </a:t>
            </a:r>
            <a:r>
              <a:rPr lang="en-US" sz="2400" dirty="0" err="1"/>
              <a:t>destinasi</a:t>
            </a:r>
            <a:r>
              <a:rPr lang="en-US" sz="2400" dirty="0"/>
              <a:t> </a:t>
            </a:r>
            <a:r>
              <a:rPr lang="en-US" sz="2400" dirty="0" err="1"/>
              <a:t>populer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Ketimpangan</a:t>
            </a:r>
            <a:r>
              <a:rPr lang="en-US" sz="2400" dirty="0"/>
              <a:t> </a:t>
            </a:r>
            <a:r>
              <a:rPr lang="en-US" sz="2400" dirty="0" err="1"/>
              <a:t>pembangunan</a:t>
            </a:r>
            <a:r>
              <a:rPr lang="en-US" sz="2400" dirty="0"/>
              <a:t> </a:t>
            </a:r>
            <a:r>
              <a:rPr lang="en-US" sz="2400" dirty="0" err="1"/>
              <a:t>antar</a:t>
            </a:r>
            <a:r>
              <a:rPr lang="en-US" sz="2400" dirty="0"/>
              <a:t> </a:t>
            </a:r>
            <a:r>
              <a:rPr lang="en-US" sz="2400" dirty="0" err="1"/>
              <a:t>wilayah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Kerusakan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&amp; </a:t>
            </a:r>
            <a:r>
              <a:rPr lang="en-US" sz="2400" dirty="0" err="1"/>
              <a:t>budaya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Kesiapan</a:t>
            </a:r>
            <a:r>
              <a:rPr lang="en-US" sz="2400" dirty="0"/>
              <a:t> SDM </a:t>
            </a:r>
            <a:r>
              <a:rPr lang="en-US" sz="2400" dirty="0" err="1"/>
              <a:t>pariwisata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Kesenjangan</a:t>
            </a:r>
            <a:r>
              <a:rPr lang="en-US" sz="2400" dirty="0"/>
              <a:t> digital </a:t>
            </a:r>
            <a:r>
              <a:rPr lang="en-US" sz="2400" dirty="0" err="1"/>
              <a:t>destinasi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Dampak</a:t>
            </a:r>
            <a:r>
              <a:rPr lang="en-US" sz="2400" dirty="0"/>
              <a:t> </a:t>
            </a:r>
            <a:r>
              <a:rPr lang="en-US" sz="2400" dirty="0" err="1"/>
              <a:t>geopolitik</a:t>
            </a:r>
            <a:r>
              <a:rPr lang="en-US" sz="2400" dirty="0"/>
              <a:t> &amp; </a:t>
            </a:r>
            <a:r>
              <a:rPr lang="en-US" sz="2400" dirty="0" err="1"/>
              <a:t>krisis</a:t>
            </a:r>
            <a:r>
              <a:rPr lang="en-US" sz="2400" dirty="0"/>
              <a:t> global</a:t>
            </a:r>
          </a:p>
        </p:txBody>
      </p:sp>
    </p:spTree>
    <p:extLst>
      <p:ext uri="{BB962C8B-B14F-4D97-AF65-F5344CB8AC3E}">
        <p14:creationId xmlns:p14="http://schemas.microsoft.com/office/powerpoint/2010/main" val="307133180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90600" y="1443841"/>
            <a:ext cx="7391400" cy="39703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5. </a:t>
            </a:r>
            <a:r>
              <a:rPr lang="en-US" b="1" dirty="0" err="1"/>
              <a:t>Arah</a:t>
            </a:r>
            <a:r>
              <a:rPr lang="en-US" b="1" dirty="0"/>
              <a:t> </a:t>
            </a:r>
            <a:r>
              <a:rPr lang="en-US" b="1" dirty="0" err="1"/>
              <a:t>Kebijakan</a:t>
            </a:r>
            <a:r>
              <a:rPr lang="en-US" b="1" dirty="0"/>
              <a:t> </a:t>
            </a:r>
            <a:r>
              <a:rPr lang="en-US" b="1" dirty="0" err="1"/>
              <a:t>Pariwisata</a:t>
            </a:r>
            <a:r>
              <a:rPr lang="en-US" b="1" dirty="0"/>
              <a:t> </a:t>
            </a:r>
            <a:r>
              <a:rPr lang="en-US" b="1" dirty="0" err="1"/>
              <a:t>Masa</a:t>
            </a:r>
            <a:r>
              <a:rPr lang="en-US" b="1" dirty="0"/>
              <a:t> </a:t>
            </a:r>
            <a:r>
              <a:rPr lang="en-US" b="1" dirty="0" err="1"/>
              <a:t>Depan</a:t>
            </a:r>
            <a:endParaRPr lang="en-US" b="1" dirty="0"/>
          </a:p>
          <a:p>
            <a:r>
              <a:rPr lang="en-US" b="1" dirty="0"/>
              <a:t>A. </a:t>
            </a:r>
            <a:r>
              <a:rPr lang="en-US" b="1" dirty="0" err="1"/>
              <a:t>Penguatan</a:t>
            </a:r>
            <a:r>
              <a:rPr lang="en-US" b="1" dirty="0"/>
              <a:t> Tata </a:t>
            </a:r>
            <a:r>
              <a:rPr lang="en-US" b="1" dirty="0" err="1"/>
              <a:t>Kelola</a:t>
            </a:r>
            <a:r>
              <a:rPr lang="en-US" b="1" dirty="0"/>
              <a:t> </a:t>
            </a:r>
            <a:r>
              <a:rPr lang="en-US" b="1" dirty="0" err="1"/>
              <a:t>Pariwisata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Destination Management Organization (DMO)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data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Partisipasi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lokal</a:t>
            </a:r>
            <a:endParaRPr lang="en-US" dirty="0"/>
          </a:p>
          <a:p>
            <a:r>
              <a:rPr lang="en-US" b="1" dirty="0"/>
              <a:t>B. </a:t>
            </a:r>
            <a:r>
              <a:rPr lang="en-US" b="1" dirty="0" err="1"/>
              <a:t>Investasi</a:t>
            </a:r>
            <a:r>
              <a:rPr lang="en-US" b="1" dirty="0"/>
              <a:t> SDM </a:t>
            </a:r>
            <a:r>
              <a:rPr lang="en-US" b="1" dirty="0" err="1"/>
              <a:t>Pariwisata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Digital skills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Green jobs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Hospitality resilience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Sertifikasi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endParaRPr lang="en-US" dirty="0"/>
          </a:p>
          <a:p>
            <a:r>
              <a:rPr lang="en-US" b="1" dirty="0"/>
              <a:t>C. </a:t>
            </a:r>
            <a:r>
              <a:rPr lang="en-US" b="1" dirty="0" err="1"/>
              <a:t>Penguatan</a:t>
            </a:r>
            <a:r>
              <a:rPr lang="en-US" b="1" dirty="0"/>
              <a:t> </a:t>
            </a:r>
            <a:r>
              <a:rPr lang="en-US" b="1" dirty="0" err="1"/>
              <a:t>Pariwisata</a:t>
            </a:r>
            <a:r>
              <a:rPr lang="en-US" b="1" dirty="0"/>
              <a:t> </a:t>
            </a:r>
            <a:r>
              <a:rPr lang="en-US" b="1" dirty="0" err="1"/>
              <a:t>Inklusif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UMKM </a:t>
            </a:r>
            <a:r>
              <a:rPr lang="en-US" dirty="0" err="1"/>
              <a:t>pariwisata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Perempuan</a:t>
            </a:r>
            <a:r>
              <a:rPr lang="en-US" dirty="0"/>
              <a:t> &amp; </a:t>
            </a:r>
            <a:r>
              <a:rPr lang="en-US" dirty="0" err="1"/>
              <a:t>pemuda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Komunitas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utama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86248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4937</TotalTime>
  <Words>491</Words>
  <Application>Microsoft Office PowerPoint</Application>
  <PresentationFormat>On-screen Show (4:3)</PresentationFormat>
  <Paragraphs>97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593</cp:revision>
  <cp:lastPrinted>2017-08-29T02:54:51Z</cp:lastPrinted>
  <dcterms:created xsi:type="dcterms:W3CDTF">2010-04-18T12:06:30Z</dcterms:created>
  <dcterms:modified xsi:type="dcterms:W3CDTF">2025-12-30T03:46:13Z</dcterms:modified>
</cp:coreProperties>
</file>