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228600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42265" lvl="0" algn="ctr">
              <a:spcBef>
                <a:spcPts val="0"/>
              </a:spcBef>
              <a:spcAft>
                <a:spcPts val="0"/>
              </a:spcAft>
              <a:buSzPts val="1100"/>
              <a:tabLst>
                <a:tab pos="276860" algn="l"/>
              </a:tabLst>
            </a:pPr>
            <a:r>
              <a:rPr lang="id-ID" sz="4000" dirty="0"/>
              <a:t>Review Materi </a:t>
            </a:r>
            <a:endParaRPr lang="en-US" sz="4000" dirty="0"/>
          </a:p>
          <a:p>
            <a:pPr marR="342265" lvl="0" algn="ctr">
              <a:spcBef>
                <a:spcPts val="0"/>
              </a:spcBef>
              <a:spcAft>
                <a:spcPts val="0"/>
              </a:spcAft>
              <a:buSzPts val="1100"/>
              <a:tabLst>
                <a:tab pos="276860" algn="l"/>
              </a:tabLst>
            </a:pPr>
            <a:r>
              <a:rPr lang="id-ID" sz="4000" dirty="0" smtClean="0"/>
              <a:t>Materi </a:t>
            </a:r>
            <a:r>
              <a:rPr lang="id-ID" sz="4000" i="1" dirty="0"/>
              <a:t>Tourism Policy </a:t>
            </a:r>
            <a:endParaRPr lang="en-US" sz="4000" b="1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1905000"/>
            <a:ext cx="74676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9. </a:t>
            </a:r>
            <a:r>
              <a:rPr lang="en-US" sz="2400" b="1" dirty="0" err="1"/>
              <a:t>Arah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Masa</a:t>
            </a:r>
            <a:r>
              <a:rPr lang="en-US" sz="2400" b="1" dirty="0"/>
              <a:t> </a:t>
            </a:r>
            <a:r>
              <a:rPr lang="en-US" sz="2400" b="1" dirty="0" err="1"/>
              <a:t>Depan</a:t>
            </a:r>
            <a:endParaRPr lang="en-US" sz="2400" b="1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Pariwisata</a:t>
            </a:r>
            <a:r>
              <a:rPr lang="en-US" sz="2400" dirty="0" smtClean="0"/>
              <a:t> </a:t>
            </a:r>
            <a:r>
              <a:rPr lang="en-US" sz="2400" dirty="0" err="1"/>
              <a:t>berkelanjutan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Digitalisasi</a:t>
            </a:r>
            <a:r>
              <a:rPr lang="en-US" sz="2400" dirty="0" smtClean="0"/>
              <a:t> </a:t>
            </a:r>
            <a:r>
              <a:rPr lang="en-US" sz="2400" dirty="0"/>
              <a:t>&amp; smart tourism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Penguatan</a:t>
            </a:r>
            <a:r>
              <a:rPr lang="en-US" sz="2400" dirty="0" smtClean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Pariwisata</a:t>
            </a:r>
            <a:r>
              <a:rPr lang="en-US" sz="2400" dirty="0" smtClean="0"/>
              <a:t> </a:t>
            </a:r>
            <a:r>
              <a:rPr lang="en-US" sz="2400" dirty="0" err="1"/>
              <a:t>inklusif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Ketahanan</a:t>
            </a:r>
            <a:r>
              <a:rPr lang="en-US" sz="2400" dirty="0" smtClean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krisis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037136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600200"/>
            <a:ext cx="76200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1. </a:t>
            </a:r>
            <a:r>
              <a:rPr lang="en-US" sz="2400" b="1" dirty="0" err="1"/>
              <a:t>Pengertian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arah</a:t>
            </a:r>
            <a:r>
              <a:rPr lang="en-US" sz="2400" b="1" dirty="0"/>
              <a:t>, </a:t>
            </a:r>
            <a:r>
              <a:rPr lang="en-US" sz="2400" b="1" dirty="0" err="1"/>
              <a:t>strategi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keputusan</a:t>
            </a:r>
            <a:r>
              <a:rPr lang="en-US" sz="2400" b="1" dirty="0"/>
              <a:t> </a:t>
            </a:r>
            <a:r>
              <a:rPr lang="en-US" sz="2400" b="1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, </a:t>
            </a:r>
            <a:r>
              <a:rPr lang="en-US" sz="2400" dirty="0" err="1"/>
              <a:t>mengembangkan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mengelola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agar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b="1" dirty="0" err="1"/>
              <a:t>manfaat</a:t>
            </a:r>
            <a:r>
              <a:rPr lang="en-US" sz="2400" b="1" dirty="0"/>
              <a:t> </a:t>
            </a:r>
            <a:r>
              <a:rPr lang="en-US" sz="2400" b="1" dirty="0" err="1"/>
              <a:t>ekonomi</a:t>
            </a:r>
            <a:r>
              <a:rPr lang="en-US" sz="2400" b="1" dirty="0"/>
              <a:t>, </a:t>
            </a:r>
            <a:r>
              <a:rPr lang="en-US" sz="2400" b="1" dirty="0" err="1"/>
              <a:t>sosial</a:t>
            </a:r>
            <a:r>
              <a:rPr lang="en-US" sz="2400" b="1" dirty="0"/>
              <a:t>, </a:t>
            </a:r>
            <a:r>
              <a:rPr lang="en-US" sz="2400" b="1" dirty="0" err="1"/>
              <a:t>budaya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 </a:t>
            </a:r>
            <a:r>
              <a:rPr lang="en-US" sz="2400" b="1" dirty="0" err="1"/>
              <a:t>secara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529315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1582341"/>
            <a:ext cx="70866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2.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&amp; </a:t>
            </a:r>
            <a:r>
              <a:rPr lang="en-US" sz="2400" dirty="0" err="1"/>
              <a:t>devisa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Melindungi</a:t>
            </a:r>
            <a:r>
              <a:rPr lang="en-US" sz="2400" dirty="0" smtClean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Menciptakan</a:t>
            </a:r>
            <a:r>
              <a:rPr lang="en-US" sz="2400" dirty="0" smtClean="0"/>
              <a:t> </a:t>
            </a:r>
            <a:r>
              <a:rPr lang="en-US" sz="2400" dirty="0" err="1"/>
              <a:t>lapangan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Menjamin</a:t>
            </a:r>
            <a:r>
              <a:rPr lang="en-US" sz="2400" dirty="0" smtClean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, </a:t>
            </a:r>
            <a:r>
              <a:rPr lang="en-US" sz="2400" dirty="0" err="1"/>
              <a:t>keselamatan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kenyamanan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903805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1997839"/>
            <a:ext cx="76962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3. </a:t>
            </a:r>
            <a:r>
              <a:rPr lang="en-US" sz="2400" b="1" dirty="0" err="1"/>
              <a:t>Prinsip</a:t>
            </a:r>
            <a:r>
              <a:rPr lang="en-US" sz="2400" b="1" dirty="0"/>
              <a:t> </a:t>
            </a:r>
            <a:r>
              <a:rPr lang="en-US" sz="2400" b="1" dirty="0" err="1"/>
              <a:t>Dasar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b="1" dirty="0" smtClean="0"/>
              <a:t>-</a:t>
            </a:r>
            <a:r>
              <a:rPr lang="en-US" sz="2400" b="1" dirty="0" err="1" smtClean="0"/>
              <a:t>Berkelanjutan</a:t>
            </a:r>
            <a:r>
              <a:rPr lang="en-US" sz="2400" b="1" dirty="0" smtClean="0"/>
              <a:t> </a:t>
            </a:r>
            <a:r>
              <a:rPr lang="en-US" sz="2400" b="1" dirty="0"/>
              <a:t>(sustainability)</a:t>
            </a:r>
            <a:endParaRPr lang="en-US" sz="2400" dirty="0"/>
          </a:p>
          <a:p>
            <a:r>
              <a:rPr lang="en-US" sz="2400" b="1" dirty="0" smtClean="0"/>
              <a:t>-</a:t>
            </a:r>
            <a:r>
              <a:rPr lang="en-US" sz="2400" b="1" dirty="0" err="1" smtClean="0"/>
              <a:t>Inklusif</a:t>
            </a:r>
            <a:r>
              <a:rPr lang="en-US" sz="2400" b="1" dirty="0" smtClean="0"/>
              <a:t> </a:t>
            </a:r>
            <a:r>
              <a:rPr lang="en-US" sz="2400" b="1" dirty="0"/>
              <a:t>&amp; </a:t>
            </a:r>
            <a:r>
              <a:rPr lang="en-US" sz="2400" b="1" dirty="0" err="1"/>
              <a:t>berkeadilan</a:t>
            </a:r>
            <a:endParaRPr lang="en-US" sz="2400" dirty="0"/>
          </a:p>
          <a:p>
            <a:r>
              <a:rPr lang="en-US" sz="2400" b="1" dirty="0" smtClean="0"/>
              <a:t>-</a:t>
            </a:r>
            <a:r>
              <a:rPr lang="en-US" sz="2400" b="1" dirty="0" err="1" smtClean="0"/>
              <a:t>Partisipatif</a:t>
            </a:r>
            <a:r>
              <a:rPr lang="en-US" sz="2400" b="1" dirty="0" smtClean="0"/>
              <a:t> </a:t>
            </a:r>
            <a:r>
              <a:rPr lang="en-US" sz="2400" b="1" dirty="0"/>
              <a:t>(</a:t>
            </a:r>
            <a:r>
              <a:rPr lang="en-US" sz="2400" b="1" dirty="0" err="1"/>
              <a:t>melibatkan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)</a:t>
            </a:r>
            <a:endParaRPr lang="en-US" sz="2400" dirty="0"/>
          </a:p>
          <a:p>
            <a:r>
              <a:rPr lang="en-US" sz="2400" b="1" dirty="0" smtClean="0"/>
              <a:t>-</a:t>
            </a:r>
            <a:r>
              <a:rPr lang="en-US" sz="2400" b="1" dirty="0" err="1" smtClean="0"/>
              <a:t>Berbasis</a:t>
            </a:r>
            <a:r>
              <a:rPr lang="en-US" sz="2400" b="1" dirty="0" smtClean="0"/>
              <a:t> </a:t>
            </a:r>
            <a:r>
              <a:rPr lang="en-US" sz="2400" b="1" dirty="0" err="1"/>
              <a:t>budaya</a:t>
            </a:r>
            <a:r>
              <a:rPr lang="en-US" sz="2400" b="1" dirty="0"/>
              <a:t> &amp; </a:t>
            </a:r>
            <a:r>
              <a:rPr lang="en-US" sz="2400" b="1" dirty="0" err="1"/>
              <a:t>kearifan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endParaRPr lang="en-US" sz="2400" dirty="0"/>
          </a:p>
          <a:p>
            <a:r>
              <a:rPr lang="en-US" sz="2400" b="1" dirty="0" smtClean="0"/>
              <a:t>-</a:t>
            </a:r>
            <a:r>
              <a:rPr lang="en-US" sz="2400" b="1" dirty="0" err="1" smtClean="0"/>
              <a:t>Berorientasi</a:t>
            </a:r>
            <a:r>
              <a:rPr lang="en-US" sz="2400" b="1" dirty="0" smtClean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kualitas</a:t>
            </a:r>
            <a:r>
              <a:rPr lang="en-US" sz="2400" b="1" dirty="0"/>
              <a:t> (quality tourism)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819578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1582341"/>
            <a:ext cx="7924800" cy="41549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4. </a:t>
            </a:r>
            <a:r>
              <a:rPr lang="en-US" sz="2400" b="1" dirty="0" err="1"/>
              <a:t>Ruang</a:t>
            </a:r>
            <a:r>
              <a:rPr lang="en-US" sz="2400" b="1" dirty="0"/>
              <a:t> </a:t>
            </a:r>
            <a:r>
              <a:rPr lang="en-US" sz="2400" b="1" dirty="0" err="1"/>
              <a:t>Lingkup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Pengembangan</a:t>
            </a:r>
            <a:r>
              <a:rPr lang="en-US" sz="2400" b="1" dirty="0"/>
              <a:t> </a:t>
            </a:r>
            <a:r>
              <a:rPr lang="en-US" sz="2400" b="1" dirty="0" err="1"/>
              <a:t>destinasi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 err="1"/>
              <a:t>Infrastruktur</a:t>
            </a:r>
            <a:r>
              <a:rPr lang="en-US" sz="2400" dirty="0"/>
              <a:t>, </a:t>
            </a:r>
            <a:r>
              <a:rPr lang="en-US" sz="2400" dirty="0" err="1"/>
              <a:t>atraksi</a:t>
            </a:r>
            <a:r>
              <a:rPr lang="en-US" sz="2400" dirty="0"/>
              <a:t>, </a:t>
            </a:r>
            <a:r>
              <a:rPr lang="en-US" sz="2400" dirty="0" err="1"/>
              <a:t>amenitas</a:t>
            </a:r>
            <a:r>
              <a:rPr lang="en-US" sz="2400" dirty="0"/>
              <a:t>, </a:t>
            </a:r>
            <a:r>
              <a:rPr lang="en-US" sz="2400" dirty="0" err="1"/>
              <a:t>aksesibilitas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Pengembangan</a:t>
            </a:r>
            <a:r>
              <a:rPr lang="en-US" sz="2400" b="1" dirty="0"/>
              <a:t> </a:t>
            </a:r>
            <a:r>
              <a:rPr lang="en-US" sz="2400" b="1" dirty="0" err="1"/>
              <a:t>industri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Hotel, </a:t>
            </a:r>
            <a:r>
              <a:rPr lang="en-US" sz="2400" dirty="0" err="1"/>
              <a:t>restoran</a:t>
            </a:r>
            <a:r>
              <a:rPr lang="en-US" sz="2400" dirty="0"/>
              <a:t>, biro </a:t>
            </a:r>
            <a:r>
              <a:rPr lang="en-US" sz="2400" dirty="0" err="1"/>
              <a:t>perjalanan</a:t>
            </a:r>
            <a:r>
              <a:rPr lang="en-US" sz="2400" dirty="0"/>
              <a:t>, UMKM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Pemasaran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Branding, </a:t>
            </a:r>
            <a:r>
              <a:rPr lang="en-US" sz="2400" dirty="0" err="1"/>
              <a:t>promosi</a:t>
            </a:r>
            <a:r>
              <a:rPr lang="en-US" sz="2400" dirty="0"/>
              <a:t> digital,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Pengembangan</a:t>
            </a:r>
            <a:r>
              <a:rPr lang="en-US" sz="2400" b="1" dirty="0"/>
              <a:t> SDM </a:t>
            </a:r>
            <a:r>
              <a:rPr lang="en-US" sz="2400" b="1" dirty="0" err="1"/>
              <a:t>pariwisata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 err="1"/>
              <a:t>Pendidikan</a:t>
            </a:r>
            <a:r>
              <a:rPr lang="en-US" sz="2400" dirty="0"/>
              <a:t>, </a:t>
            </a:r>
            <a:r>
              <a:rPr lang="en-US" sz="2400" dirty="0" err="1"/>
              <a:t>pelatihan</a:t>
            </a:r>
            <a:r>
              <a:rPr lang="en-US" sz="2400" dirty="0"/>
              <a:t>, </a:t>
            </a:r>
            <a:r>
              <a:rPr lang="en-US" sz="2400" dirty="0" err="1"/>
              <a:t>sertifikasi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Pengelolaan</a:t>
            </a:r>
            <a:r>
              <a:rPr lang="en-US" sz="2400" b="1" dirty="0"/>
              <a:t> </a:t>
            </a:r>
            <a:r>
              <a:rPr lang="en-US" sz="2400" b="1" dirty="0" err="1"/>
              <a:t>risiko</a:t>
            </a:r>
            <a:r>
              <a:rPr lang="en-US" sz="2400" b="1" dirty="0"/>
              <a:t> &amp; </a:t>
            </a:r>
            <a:r>
              <a:rPr lang="en-US" sz="2400" b="1" dirty="0" err="1"/>
              <a:t>keselamatan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K3, CHSE, </a:t>
            </a:r>
            <a:r>
              <a:rPr lang="en-US" sz="2400" dirty="0" err="1"/>
              <a:t>mitigasi</a:t>
            </a:r>
            <a:r>
              <a:rPr lang="en-US" sz="2400" dirty="0"/>
              <a:t> </a:t>
            </a:r>
            <a:r>
              <a:rPr lang="en-US" sz="2400" dirty="0" err="1"/>
              <a:t>bencana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64465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828800"/>
            <a:ext cx="71628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5. </a:t>
            </a:r>
            <a:r>
              <a:rPr lang="en-US" sz="2400" b="1" dirty="0" err="1"/>
              <a:t>Aktor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&amp; </a:t>
            </a:r>
            <a:r>
              <a:rPr lang="en-US" sz="2400" dirty="0" err="1"/>
              <a:t>daerah</a:t>
            </a:r>
            <a:endParaRPr lang="en-US" sz="2400" dirty="0"/>
          </a:p>
          <a:p>
            <a:r>
              <a:rPr lang="en-US" sz="2400" dirty="0" err="1"/>
              <a:t>Pelaku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endParaRPr lang="en-US" sz="2400" dirty="0"/>
          </a:p>
          <a:p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endParaRPr lang="en-US" sz="2400" dirty="0"/>
          </a:p>
          <a:p>
            <a:r>
              <a:rPr lang="en-US" sz="2400" dirty="0" err="1"/>
              <a:t>Wisatawan</a:t>
            </a:r>
            <a:endParaRPr lang="en-US" sz="2400" dirty="0"/>
          </a:p>
          <a:p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(UN Tourism, ASEAN)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037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2286000"/>
            <a:ext cx="79248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6. </a:t>
            </a:r>
            <a:r>
              <a:rPr lang="en-US" sz="2400" b="1" dirty="0" err="1"/>
              <a:t>Tahapan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Identifikasi</a:t>
            </a:r>
            <a:r>
              <a:rPr lang="en-US" sz="2400" dirty="0" smtClean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Perumusan</a:t>
            </a:r>
            <a:r>
              <a:rPr lang="en-US" sz="2400" dirty="0" smtClean="0"/>
              <a:t> </a:t>
            </a:r>
            <a:r>
              <a:rPr lang="en-US" sz="2400" dirty="0" err="1"/>
              <a:t>kebijakan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Penetapan</a:t>
            </a:r>
            <a:r>
              <a:rPr lang="en-US" sz="2400" dirty="0" smtClean="0"/>
              <a:t> </a:t>
            </a:r>
            <a:r>
              <a:rPr lang="en-US" sz="2400" dirty="0" err="1"/>
              <a:t>regulasi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/>
              <a:t>program</a:t>
            </a:r>
          </a:p>
          <a:p>
            <a:r>
              <a:rPr lang="en-US" sz="2400" dirty="0" smtClean="0"/>
              <a:t>-Monitoring </a:t>
            </a:r>
            <a:r>
              <a:rPr lang="en-US" sz="2400" dirty="0"/>
              <a:t>&amp; </a:t>
            </a:r>
            <a:r>
              <a:rPr lang="en-US" sz="2400" dirty="0" err="1"/>
              <a:t>evaluasi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594047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257300" y="2084844"/>
            <a:ext cx="66294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7.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di Indonesia (</a:t>
            </a:r>
            <a:r>
              <a:rPr lang="en-US" sz="2400" b="1" dirty="0" err="1"/>
              <a:t>Ringkas</a:t>
            </a:r>
            <a:r>
              <a:rPr lang="en-US" sz="2400" b="1" dirty="0"/>
              <a:t>)</a:t>
            </a:r>
          </a:p>
          <a:p>
            <a:r>
              <a:rPr lang="en-US" sz="2400" b="1" dirty="0"/>
              <a:t>UU No. 10 </a:t>
            </a:r>
            <a:r>
              <a:rPr lang="en-US" sz="2400" b="1" dirty="0" err="1"/>
              <a:t>Tahun</a:t>
            </a:r>
            <a:r>
              <a:rPr lang="en-US" sz="2400" b="1" dirty="0"/>
              <a:t> 2009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Kepariwisataan</a:t>
            </a:r>
            <a:endParaRPr lang="en-US" sz="2400" dirty="0"/>
          </a:p>
          <a:p>
            <a:r>
              <a:rPr lang="en-US" sz="2400" b="1" dirty="0"/>
              <a:t>RIPPARNAS 2010–2025</a:t>
            </a:r>
            <a:endParaRPr lang="en-US" sz="2400" dirty="0"/>
          </a:p>
          <a:p>
            <a:r>
              <a:rPr lang="en-US" sz="2400" b="1" dirty="0"/>
              <a:t>RIPPARPROV &amp; RIPPAR KAB/KOTA</a:t>
            </a:r>
            <a:endParaRPr lang="en-US" sz="2400" dirty="0"/>
          </a:p>
          <a:p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b="1" dirty="0"/>
              <a:t> &amp; </a:t>
            </a:r>
            <a:r>
              <a:rPr lang="en-US" sz="2400" b="1" dirty="0" err="1"/>
              <a:t>berkualitas</a:t>
            </a:r>
            <a:endParaRPr lang="en-US" sz="2400" dirty="0"/>
          </a:p>
          <a:p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b="1" dirty="0"/>
              <a:t>CHSE </a:t>
            </a:r>
            <a:r>
              <a:rPr lang="en-US" sz="2400" b="1" dirty="0" err="1"/>
              <a:t>dan</a:t>
            </a:r>
            <a:r>
              <a:rPr lang="en-US" sz="2400" b="1" dirty="0"/>
              <a:t> K3 </a:t>
            </a:r>
            <a:r>
              <a:rPr lang="en-US" sz="2400" b="1" dirty="0" err="1"/>
              <a:t>pariwisata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133180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1443841"/>
            <a:ext cx="7391400" cy="31085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/>
              <a:t>8. </a:t>
            </a:r>
            <a:r>
              <a:rPr lang="en-US" sz="2800" b="1" dirty="0" err="1"/>
              <a:t>Tantangan</a:t>
            </a:r>
            <a:r>
              <a:rPr lang="en-US" sz="2800" b="1" dirty="0"/>
              <a:t> </a:t>
            </a:r>
            <a:r>
              <a:rPr lang="en-US" sz="2800" b="1" dirty="0" err="1"/>
              <a:t>Kebijakan</a:t>
            </a:r>
            <a:r>
              <a:rPr lang="en-US" sz="2800" b="1" dirty="0"/>
              <a:t> </a:t>
            </a:r>
            <a:r>
              <a:rPr lang="en-US" sz="2800" b="1" dirty="0" err="1"/>
              <a:t>Pariwisata</a:t>
            </a:r>
            <a:endParaRPr lang="en-US" sz="2800" b="1" dirty="0"/>
          </a:p>
          <a:p>
            <a:r>
              <a:rPr lang="en-US" sz="2800" dirty="0" smtClean="0"/>
              <a:t>-Over-tourism</a:t>
            </a:r>
            <a:endParaRPr lang="en-US" sz="2800" dirty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/>
              <a:t>lingkungan</a:t>
            </a:r>
            <a:endParaRPr lang="en-US" sz="2800" dirty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Ketimpangan</a:t>
            </a:r>
            <a:r>
              <a:rPr lang="en-US" sz="2800" dirty="0" smtClean="0"/>
              <a:t> </a:t>
            </a:r>
            <a:r>
              <a:rPr lang="en-US" sz="2800" dirty="0" err="1"/>
              <a:t>destinasi</a:t>
            </a:r>
            <a:endParaRPr lang="en-US" sz="2800" dirty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Kesiapan</a:t>
            </a:r>
            <a:r>
              <a:rPr lang="en-US" sz="2800" dirty="0" smtClean="0"/>
              <a:t> </a:t>
            </a:r>
            <a:r>
              <a:rPr lang="en-US" sz="2800" dirty="0"/>
              <a:t>SDM</a:t>
            </a:r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Dampak</a:t>
            </a:r>
            <a:r>
              <a:rPr lang="en-US" sz="2800" dirty="0" smtClean="0"/>
              <a:t> </a:t>
            </a:r>
            <a:r>
              <a:rPr lang="en-US" sz="2800" dirty="0" err="1"/>
              <a:t>krisis</a:t>
            </a:r>
            <a:r>
              <a:rPr lang="en-US" sz="2800" dirty="0"/>
              <a:t> global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186248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4959</TotalTime>
  <Words>290</Words>
  <Application>Microsoft Office PowerPoint</Application>
  <PresentationFormat>On-screen Show (4:3)</PresentationFormat>
  <Paragraphs>61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596</cp:revision>
  <cp:lastPrinted>2017-08-29T02:54:51Z</cp:lastPrinted>
  <dcterms:created xsi:type="dcterms:W3CDTF">2010-04-18T12:06:30Z</dcterms:created>
  <dcterms:modified xsi:type="dcterms:W3CDTF">2025-12-30T04:21:46Z</dcterms:modified>
</cp:coreProperties>
</file>