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6"/>
  </p:handoutMasterIdLst>
  <p:sldIdLst>
    <p:sldId id="256" r:id="rId3"/>
    <p:sldId id="426" r:id="rId5"/>
    <p:sldId id="414" r:id="rId6"/>
    <p:sldId id="415" r:id="rId7"/>
    <p:sldId id="416" r:id="rId8"/>
    <p:sldId id="417" r:id="rId9"/>
    <p:sldId id="419" r:id="rId10"/>
    <p:sldId id="420" r:id="rId11"/>
    <p:sldId id="434" r:id="rId12"/>
    <p:sldId id="435" r:id="rId13"/>
    <p:sldId id="421" r:id="rId14"/>
    <p:sldId id="300" r:id="rId15"/>
  </p:sldIdLst>
  <p:sldSz cx="9144000" cy="6858000" type="screen4x3"/>
  <p:notesSz cx="7045325" cy="9345295"/>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22" userDrawn="1">
          <p15:clr>
            <a:srgbClr val="A4A3A4"/>
          </p15:clr>
        </p15:guide>
        <p15:guide id="2" pos="28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81339" autoAdjust="0"/>
  </p:normalViewPr>
  <p:slideViewPr>
    <p:cSldViewPr showGuides="1">
      <p:cViewPr varScale="1">
        <p:scale>
          <a:sx n="48" d="100"/>
          <a:sy n="48" d="100"/>
        </p:scale>
        <p:origin x="1644" y="36"/>
      </p:cViewPr>
      <p:guideLst>
        <p:guide orient="horz" pos="2122"/>
        <p:guide pos="2868"/>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891"/>
        <p:guide pos="221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ags" Target="tags/tag2.xml"/><Relationship Id="rId20" Type="http://schemas.openxmlformats.org/officeDocument/2006/relationships/commentAuthors" Target="commentAuthors.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handoutMaster" Target="handoutMasters/handoutMaster1.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ltLang="en-US"/>
              <a:t>Makna Bagan</a:t>
            </a:r>
            <a:endParaRPr lang="en-US" altLang="en-US"/>
          </a:p>
          <a:p>
            <a:r>
              <a:rPr lang="en-US" altLang="en-US"/>
              <a:t>Fintech berada di pusat ekosistem sebagai penghubung</a:t>
            </a:r>
            <a:endParaRPr lang="en-US" altLang="en-US"/>
          </a:p>
          <a:p>
            <a:r>
              <a:rPr lang="en-US" altLang="en-US"/>
              <a:t>Regulator menjamin kepastian hukum dan stabilitas</a:t>
            </a:r>
            <a:endParaRPr lang="en-US" altLang="en-US"/>
          </a:p>
          <a:p>
            <a:r>
              <a:rPr lang="en-US" altLang="en-US"/>
              <a:t>Lembaga keuangan memperkuat pendanaan dan kepercayaan</a:t>
            </a:r>
            <a:endParaRPr lang="en-US" altLang="en-US"/>
          </a:p>
          <a:p>
            <a:r>
              <a:rPr lang="en-US" altLang="en-US"/>
              <a:t>Infrastruktur memastikan layanan berjalan aman dan cepat</a:t>
            </a:r>
            <a:endParaRPr lang="en-US" altLang="en-US"/>
          </a:p>
          <a:p>
            <a:r>
              <a:rPr lang="en-US" altLang="en-US"/>
              <a:t>Pengguna menjadi tujuan utama seluruh ekosistem</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ltLang="en-US"/>
              <a:t>Penjelasan Alur</a:t>
            </a:r>
            <a:endParaRPr lang="en-US" altLang="en-US"/>
          </a:p>
          <a:p>
            <a:r>
              <a:rPr lang="en-US" altLang="en-US"/>
              <a:t>Regulasi menjadi dasar operasional fintech</a:t>
            </a:r>
            <a:endParaRPr lang="en-US" altLang="en-US"/>
          </a:p>
          <a:p>
            <a:r>
              <a:rPr lang="en-US" altLang="en-US"/>
              <a:t>Infrastruktur mendukung layanan berjalan efisien</a:t>
            </a:r>
            <a:endParaRPr lang="en-US" altLang="en-US"/>
          </a:p>
          <a:p>
            <a:r>
              <a:rPr lang="en-US" altLang="en-US"/>
              <a:t>Layanan fintech menjangkau pengguna dan UMKM</a:t>
            </a:r>
            <a:endParaRPr lang="en-US" altLang="en-US"/>
          </a:p>
          <a:p>
            <a:r>
              <a:rPr lang="en-US" altLang="en-US"/>
              <a:t>Dampaknya dirasakan langsung pada pembangunan ekonomi</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40454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HKB24229 - Hukum Teknologi Finansial dan Cryptocurrency</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lang="en-US" altLang="en-US"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HKB24229 - Hukum Teknologi Finansial dan Cryptocurrency</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700"/>
            <a:ext cx="7704856"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lang="en-US" altLang="en-US"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HKB24229 - Hukum Teknologi Finansial dan Cryptocurrency</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comments" Target="../comments/comment1.xml"/><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0" y="1918097"/>
            <a:ext cx="9144000" cy="1506855"/>
          </a:xfrm>
          <a:prstGeom prst="rect">
            <a:avLst/>
          </a:prstGeom>
          <a:noFill/>
        </p:spPr>
        <p:txBody>
          <a:bodyPr wrap="square" lIns="91440" tIns="45720" rIns="91440" bIns="45720">
            <a:spAutoFit/>
          </a:bodyPr>
          <a:lstStyle/>
          <a:p>
            <a:pPr algn="ctr"/>
            <a:r>
              <a:rPr lang="en-US" altLang="en-US" sz="46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rPr>
              <a:t>Resume Tren Besar Fintrech</a:t>
            </a:r>
            <a:endParaRPr lang="en-US" altLang="en-US" sz="46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en-US" altLang="en-US" sz="46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14           </a:t>
            </a:r>
            <a:endParaRPr lang="en-US" altLang="en-US" sz="46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74650" y="845185"/>
            <a:ext cx="8261350" cy="5314315"/>
          </a:xfrm>
        </p:spPr>
        <p:txBody>
          <a:bodyPr/>
          <a:p>
            <a:pPr algn="just"/>
            <a:r>
              <a:rPr lang="en-US" altLang="en-US" sz="2400">
                <a:solidFill>
                  <a:schemeClr val="tx1"/>
                </a:solidFill>
              </a:rPr>
              <a:t>Bagan Peran Aktor dalam Ekosistem Fintech</a:t>
            </a:r>
            <a:endParaRPr lang="en-US" altLang="en-US" sz="2400">
              <a:solidFill>
                <a:schemeClr val="tx1"/>
              </a:solidFill>
            </a:endParaRPr>
          </a:p>
        </p:txBody>
      </p:sp>
      <p:pic>
        <p:nvPicPr>
          <p:cNvPr id="3" name="Picture 2"/>
          <p:cNvPicPr>
            <a:picLocks noChangeAspect="1"/>
          </p:cNvPicPr>
          <p:nvPr/>
        </p:nvPicPr>
        <p:blipFill>
          <a:blip r:embed="rId1"/>
          <a:stretch>
            <a:fillRect/>
          </a:stretch>
        </p:blipFill>
        <p:spPr>
          <a:xfrm>
            <a:off x="974090" y="1430655"/>
            <a:ext cx="7469505" cy="4551045"/>
          </a:xfrm>
          <a:prstGeom prst="rect">
            <a:avLst/>
          </a:prstGeom>
        </p:spPr>
      </p:pic>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98145" y="577215"/>
            <a:ext cx="8469630" cy="5528310"/>
          </a:xfrm>
        </p:spPr>
        <p:txBody>
          <a:bodyPr>
            <a:noAutofit/>
          </a:bodyPr>
          <a:lstStyle/>
          <a:p>
            <a:pPr algn="ctr">
              <a:buFont typeface="+mj-lt"/>
            </a:pPr>
            <a:r>
              <a:rPr lang="en-US" altLang="en-US" sz="2300" dirty="0">
                <a:solidFill>
                  <a:schemeClr val="tx1"/>
                </a:solidFill>
              </a:rPr>
              <a:t>Kesimpulan</a:t>
            </a:r>
            <a:endParaRPr lang="en-US" altLang="en-US" sz="2300" dirty="0">
              <a:solidFill>
                <a:schemeClr val="tx1"/>
              </a:solidFill>
            </a:endParaRPr>
          </a:p>
          <a:p>
            <a:pPr algn="just">
              <a:buFont typeface="+mj-lt"/>
            </a:pPr>
            <a:endParaRPr lang="en-US" altLang="en-US" sz="2300" dirty="0">
              <a:solidFill>
                <a:schemeClr val="tx1"/>
              </a:solidFill>
            </a:endParaRPr>
          </a:p>
          <a:p>
            <a:pPr algn="just">
              <a:buFont typeface="+mj-lt"/>
            </a:pPr>
            <a:r>
              <a:rPr lang="en-US" altLang="en-US" sz="2300" dirty="0">
                <a:solidFill>
                  <a:schemeClr val="tx1"/>
                </a:solidFill>
              </a:rPr>
              <a:t>Ekosistem fintech di Indonesia merupakan sistem terintegrasi yang melibatkan berbagai aktor dengan peran saling melengkapi. Keberhasilan ekosistem ini ditentukan oleh inovasi teknologi, regulasi yang adaptif, kolaborasi lintas sektor, serta perlindungan konsumen. Dengan ekosistem yang kuat dan berkelanjutan, fintech dapat menjadi instrumen strategis dalam mendorong inklusi keuangan dan pembangunan ekonomi nasional.</a:t>
            </a:r>
            <a:endParaRPr lang="en-US" altLang="en-US" sz="2300" dirty="0">
              <a:solidFill>
                <a:schemeClr val="tx1"/>
              </a:solidFill>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08305" y="771525"/>
            <a:ext cx="8318500" cy="5363210"/>
          </a:xfrm>
        </p:spPr>
        <p:txBody>
          <a:bodyPr>
            <a:noAutofit/>
          </a:bodyPr>
          <a:lstStyle/>
          <a:p>
            <a:pPr algn="ctr"/>
            <a:r>
              <a:rPr lang="en-US" altLang="en-US" sz="2400" dirty="0">
                <a:solidFill>
                  <a:schemeClr val="tx1"/>
                </a:solidFill>
              </a:rPr>
              <a:t>Pengertian Ekosistem Fintech</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Ekosistem fintech di Indonesia adalah keseluruhan sistem yang terdiri dari pelaku usaha fintech, regulator, lembaga keuangan, penyedia infrastruktur teknologi, dan pengguna yang saling berinteraksi dalam penyediaan layanan keuangan digital. Ekosistem ini terbentuk untuk mendukung transaksi keuangan yang efisien, aman, dan inklusif dengan memanfaatkan teknologi informasi. Keberlanjutan ekosistem fintech sangat bergantung pada sinergi antar aktor, kepatuhan terhadap regulasi, serta kepercayaan masyarakat terhadap layanan keuangan digital.</a:t>
            </a:r>
            <a:endParaRPr lang="en-US" altLang="en-US" sz="2400" dirty="0">
              <a:solidFill>
                <a:schemeClr val="tx1"/>
              </a:solidFill>
            </a:endParaRPr>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98145" y="566420"/>
            <a:ext cx="8310880" cy="5604510"/>
          </a:xfrm>
        </p:spPr>
        <p:txBody>
          <a:bodyPr>
            <a:noAutofit/>
          </a:bodyPr>
          <a:lstStyle/>
          <a:p>
            <a:pPr algn="ctr">
              <a:buFont typeface="Wingdings" panose="05000000000000000000" charset="0"/>
            </a:pPr>
            <a:r>
              <a:rPr lang="en-US" altLang="en-US" sz="2200" dirty="0">
                <a:solidFill>
                  <a:schemeClr val="tx1"/>
                </a:solidFill>
              </a:rPr>
              <a:t>Latar Belakang Terbentuknya Ekosistem Fintech</a:t>
            </a:r>
            <a:endParaRPr lang="en-US" altLang="en-US" sz="2200" dirty="0">
              <a:solidFill>
                <a:schemeClr val="tx1"/>
              </a:solidFill>
            </a:endParaRPr>
          </a:p>
          <a:p>
            <a:pPr algn="just">
              <a:buFont typeface="Wingdings" panose="05000000000000000000" charset="0"/>
            </a:pPr>
            <a:endParaRPr lang="en-US" altLang="en-US" sz="2200" dirty="0">
              <a:solidFill>
                <a:schemeClr val="tx1"/>
              </a:solidFill>
            </a:endParaRPr>
          </a:p>
          <a:p>
            <a:pPr algn="just">
              <a:buFont typeface="Wingdings" panose="05000000000000000000" charset="0"/>
            </a:pPr>
            <a:r>
              <a:rPr lang="en-US" altLang="en-US" sz="2200" dirty="0">
                <a:solidFill>
                  <a:schemeClr val="tx1"/>
                </a:solidFill>
              </a:rPr>
              <a:t>Terbentuknya ekosistem fintech di Indonesia dipicu oleh:</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Pertumbuhan pengguna internet dan smartphone</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Tingginya kebutuhan transaksi digital</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Keterbatasan akses perbankan konvensional</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Pertumbuhan UMKM dan ekonomi digital</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Perubahan perilaku masyarakat menuju cashless society</a:t>
            </a:r>
            <a:endParaRPr lang="en-US" altLang="en-US" sz="2200" dirty="0">
              <a:solidFill>
                <a:schemeClr val="tx1"/>
              </a:solidFill>
            </a:endParaRPr>
          </a:p>
          <a:p>
            <a:pPr algn="just">
              <a:buFont typeface="Wingdings" panose="05000000000000000000" charset="0"/>
            </a:pPr>
            <a:endParaRPr lang="en-US" altLang="en-US" sz="2200" dirty="0">
              <a:solidFill>
                <a:schemeClr val="tx1"/>
              </a:solidFill>
            </a:endParaRPr>
          </a:p>
          <a:p>
            <a:pPr algn="just">
              <a:buFont typeface="Wingdings" panose="05000000000000000000" charset="0"/>
            </a:pPr>
            <a:r>
              <a:rPr lang="en-US" altLang="en-US" sz="2200" dirty="0">
                <a:solidFill>
                  <a:schemeClr val="tx1"/>
                </a:solidFill>
              </a:rPr>
              <a:t>Kondisi ini menjadikan fintech sebagai solusi alternatif layanan keuangan nasional.</a:t>
            </a:r>
            <a:endParaRPr lang="en-US" altLang="en-US" sz="2200" dirty="0">
              <a:solidFill>
                <a:schemeClr val="tx1"/>
              </a:solidFill>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98145" y="566420"/>
            <a:ext cx="8310880" cy="5604510"/>
          </a:xfrm>
        </p:spPr>
        <p:txBody>
          <a:bodyPr>
            <a:noAutofit/>
          </a:bodyPr>
          <a:lstStyle/>
          <a:p>
            <a:pPr algn="ctr"/>
            <a:r>
              <a:rPr lang="en-US" altLang="en-US" sz="2200" dirty="0">
                <a:solidFill>
                  <a:schemeClr val="tx1"/>
                </a:solidFill>
              </a:rPr>
              <a:t>Perusahaan Fintech sebagai Aktor Utama</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Perusahaan fintech berperan sebagai inovator layanan keuangan digital melalui:</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Pengembangan aplikasi dan platform keuangan</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Penyediaan layanan pembayaran, pembiayaan, dan investasi</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Pemanfaatan teknologi data dan otomatisasi</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Penyederhanaan proses keuangan yang sebelumnya kompleks</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Perusahaan fintech menjadi motor penggerak utama dalam ekosistem fintech.</a:t>
            </a:r>
            <a:endParaRPr lang="en-US" altLang="en-US" sz="2200" dirty="0">
              <a:solidFill>
                <a:schemeClr val="tx1"/>
              </a:solidFill>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98145" y="494665"/>
            <a:ext cx="8310880" cy="5604510"/>
          </a:xfrm>
        </p:spPr>
        <p:txBody>
          <a:bodyPr>
            <a:noAutofit/>
          </a:bodyPr>
          <a:lstStyle/>
          <a:p>
            <a:pPr algn="ctr"/>
            <a:r>
              <a:rPr lang="en-US" altLang="en-US" sz="2100">
                <a:solidFill>
                  <a:schemeClr val="tx1"/>
                </a:solidFill>
              </a:rPr>
              <a:t>Peran Regulator dalam Ekosistem Fintech</a:t>
            </a:r>
            <a:endParaRPr lang="en-US" altLang="en-US" sz="2100">
              <a:solidFill>
                <a:schemeClr val="tx1"/>
              </a:solidFill>
            </a:endParaRPr>
          </a:p>
          <a:p>
            <a:pPr algn="just"/>
            <a:endParaRPr lang="en-US" altLang="en-US" sz="2100">
              <a:solidFill>
                <a:schemeClr val="tx1"/>
              </a:solidFill>
            </a:endParaRPr>
          </a:p>
          <a:p>
            <a:pPr algn="just"/>
            <a:r>
              <a:rPr lang="en-US" altLang="en-US" sz="2100">
                <a:solidFill>
                  <a:schemeClr val="tx1"/>
                </a:solidFill>
              </a:rPr>
              <a:t>Regulator berfungsi sebagai pengarah dan pengawas agar fintech berkembang secara sehat.</a:t>
            </a:r>
            <a:endParaRPr lang="en-US" altLang="en-US" sz="2100">
              <a:solidFill>
                <a:schemeClr val="tx1"/>
              </a:solidFill>
            </a:endParaRPr>
          </a:p>
          <a:p>
            <a:pPr algn="just"/>
            <a:endParaRPr lang="en-US" altLang="en-US" sz="2100">
              <a:solidFill>
                <a:schemeClr val="tx1"/>
              </a:solidFill>
            </a:endParaRPr>
          </a:p>
          <a:p>
            <a:pPr algn="just"/>
            <a:r>
              <a:rPr lang="en-US" altLang="en-US" sz="2100">
                <a:solidFill>
                  <a:schemeClr val="tx1"/>
                </a:solidFill>
              </a:rPr>
              <a:t>Peran regulator meliputi:</a:t>
            </a:r>
            <a:endParaRPr lang="en-US" altLang="en-US" sz="2100">
              <a:solidFill>
                <a:schemeClr val="tx1"/>
              </a:solidFill>
            </a:endParaRPr>
          </a:p>
          <a:p>
            <a:pPr marL="342900" indent="-342900" algn="just">
              <a:buFont typeface="Arial" panose="020B0604020202020204" pitchFamily="34" charset="0"/>
              <a:buChar char="•"/>
            </a:pPr>
            <a:r>
              <a:rPr lang="en-US" altLang="en-US" sz="2100">
                <a:solidFill>
                  <a:schemeClr val="tx1"/>
                </a:solidFill>
              </a:rPr>
              <a:t>Menyusun regulasi dan kebijakan fintech</a:t>
            </a:r>
            <a:endParaRPr lang="en-US" altLang="en-US" sz="2100">
              <a:solidFill>
                <a:schemeClr val="tx1"/>
              </a:solidFill>
            </a:endParaRPr>
          </a:p>
          <a:p>
            <a:pPr marL="342900" indent="-342900" algn="just">
              <a:buFont typeface="Arial" panose="020B0604020202020204" pitchFamily="34" charset="0"/>
              <a:buChar char="•"/>
            </a:pPr>
            <a:r>
              <a:rPr lang="en-US" altLang="en-US" sz="2100">
                <a:solidFill>
                  <a:schemeClr val="tx1"/>
                </a:solidFill>
              </a:rPr>
              <a:t>Memberikan izin dan pengawasan operasional</a:t>
            </a:r>
            <a:endParaRPr lang="en-US" altLang="en-US" sz="2100">
              <a:solidFill>
                <a:schemeClr val="tx1"/>
              </a:solidFill>
            </a:endParaRPr>
          </a:p>
          <a:p>
            <a:pPr marL="342900" indent="-342900" algn="just">
              <a:buFont typeface="Arial" panose="020B0604020202020204" pitchFamily="34" charset="0"/>
              <a:buChar char="•"/>
            </a:pPr>
            <a:r>
              <a:rPr lang="en-US" altLang="en-US" sz="2100">
                <a:solidFill>
                  <a:schemeClr val="tx1"/>
                </a:solidFill>
              </a:rPr>
              <a:t>Melindungi konsumen dan data pribadi</a:t>
            </a:r>
            <a:endParaRPr lang="en-US" altLang="en-US" sz="2100">
              <a:solidFill>
                <a:schemeClr val="tx1"/>
              </a:solidFill>
            </a:endParaRPr>
          </a:p>
          <a:p>
            <a:pPr marL="342900" indent="-342900" algn="just">
              <a:buFont typeface="Arial" panose="020B0604020202020204" pitchFamily="34" charset="0"/>
              <a:buChar char="•"/>
            </a:pPr>
            <a:r>
              <a:rPr lang="en-US" altLang="en-US" sz="2100">
                <a:solidFill>
                  <a:schemeClr val="tx1"/>
                </a:solidFill>
              </a:rPr>
              <a:t>Menjaga stabilitas sistem keuangan nasional</a:t>
            </a:r>
            <a:endParaRPr lang="en-US" altLang="en-US" sz="2100">
              <a:solidFill>
                <a:schemeClr val="tx1"/>
              </a:solidFill>
            </a:endParaRPr>
          </a:p>
          <a:p>
            <a:pPr algn="just"/>
            <a:endParaRPr lang="en-US" altLang="en-US" sz="2100">
              <a:solidFill>
                <a:schemeClr val="tx1"/>
              </a:solidFill>
            </a:endParaRPr>
          </a:p>
          <a:p>
            <a:pPr algn="just"/>
            <a:r>
              <a:rPr lang="en-US" altLang="en-US" sz="2100">
                <a:solidFill>
                  <a:schemeClr val="tx1"/>
                </a:solidFill>
              </a:rPr>
              <a:t>Lembaga utama dalam ekosistem ini adalah Otoritas Jasa Keuangan dan Bank Indonesia.</a:t>
            </a:r>
            <a:endParaRPr lang="en-US" altLang="en-US" sz="2100">
              <a:solidFill>
                <a:schemeClr val="tx1"/>
              </a:solidFill>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98145" y="566420"/>
            <a:ext cx="8469630" cy="5754370"/>
          </a:xfrm>
        </p:spPr>
        <p:txBody>
          <a:bodyPr>
            <a:noAutofit/>
          </a:bodyPr>
          <a:lstStyle/>
          <a:p>
            <a:pPr algn="ctr">
              <a:buFont typeface="+mj-lt"/>
            </a:pPr>
            <a:r>
              <a:rPr lang="en-US" altLang="en-US" sz="2400">
                <a:solidFill>
                  <a:schemeClr val="tx1"/>
                </a:solidFill>
              </a:rPr>
              <a:t>Peran Lembaga Keuangan Konvensional</a:t>
            </a:r>
            <a:endParaRPr lang="en-US" altLang="en-US" sz="2400">
              <a:solidFill>
                <a:schemeClr val="tx1"/>
              </a:solidFill>
            </a:endParaRPr>
          </a:p>
          <a:p>
            <a:pPr algn="just">
              <a:buFont typeface="+mj-lt"/>
            </a:pPr>
            <a:endParaRPr lang="en-US" altLang="en-US" sz="2400">
              <a:solidFill>
                <a:schemeClr val="tx1"/>
              </a:solidFill>
            </a:endParaRPr>
          </a:p>
          <a:p>
            <a:pPr algn="just">
              <a:buFont typeface="+mj-lt"/>
            </a:pPr>
            <a:r>
              <a:rPr lang="en-US" altLang="en-US" sz="2400">
                <a:solidFill>
                  <a:schemeClr val="tx1"/>
                </a:solidFill>
              </a:rPr>
              <a:t>Lembaga keuangan konvensional seperti bank dan perusahaan asuransi berperan sebagai:</a:t>
            </a:r>
            <a:endParaRPr lang="en-US" altLang="en-US" sz="2400">
              <a:solidFill>
                <a:schemeClr val="tx1"/>
              </a:solidFill>
            </a:endParaRPr>
          </a:p>
          <a:p>
            <a:pPr marL="342900" indent="-342900" algn="just">
              <a:buFont typeface="Arial" panose="020B0604020202020204" pitchFamily="34" charset="0"/>
              <a:buChar char="•"/>
            </a:pPr>
            <a:r>
              <a:rPr lang="en-US" altLang="en-US" sz="2400">
                <a:solidFill>
                  <a:schemeClr val="tx1"/>
                </a:solidFill>
              </a:rPr>
              <a:t>Mitra strategis fintech</a:t>
            </a:r>
            <a:endParaRPr lang="en-US" altLang="en-US" sz="2400">
              <a:solidFill>
                <a:schemeClr val="tx1"/>
              </a:solidFill>
            </a:endParaRPr>
          </a:p>
          <a:p>
            <a:pPr marL="342900" indent="-342900" algn="just">
              <a:buFont typeface="Arial" panose="020B0604020202020204" pitchFamily="34" charset="0"/>
              <a:buChar char="•"/>
            </a:pPr>
            <a:r>
              <a:rPr lang="en-US" altLang="en-US" sz="2400">
                <a:solidFill>
                  <a:schemeClr val="tx1"/>
                </a:solidFill>
              </a:rPr>
              <a:t>Penyedia sumber pendanaan</a:t>
            </a:r>
            <a:endParaRPr lang="en-US" altLang="en-US" sz="2400">
              <a:solidFill>
                <a:schemeClr val="tx1"/>
              </a:solidFill>
            </a:endParaRPr>
          </a:p>
          <a:p>
            <a:pPr marL="342900" indent="-342900" algn="just">
              <a:buFont typeface="Arial" panose="020B0604020202020204" pitchFamily="34" charset="0"/>
              <a:buChar char="•"/>
            </a:pPr>
            <a:r>
              <a:rPr lang="en-US" altLang="en-US" sz="2400">
                <a:solidFill>
                  <a:schemeClr val="tx1"/>
                </a:solidFill>
              </a:rPr>
              <a:t>Penguat kepercayaan sistem keuangan</a:t>
            </a:r>
            <a:endParaRPr lang="en-US" altLang="en-US" sz="2400">
              <a:solidFill>
                <a:schemeClr val="tx1"/>
              </a:solidFill>
            </a:endParaRPr>
          </a:p>
          <a:p>
            <a:pPr marL="342900" indent="-342900" algn="just">
              <a:buFont typeface="Arial" panose="020B0604020202020204" pitchFamily="34" charset="0"/>
              <a:buChar char="•"/>
            </a:pPr>
            <a:r>
              <a:rPr lang="en-US" altLang="en-US" sz="2400">
                <a:solidFill>
                  <a:schemeClr val="tx1"/>
                </a:solidFill>
              </a:rPr>
              <a:t>Penghubung antara inovasi digital dan sistem keuangan formal</a:t>
            </a:r>
            <a:endParaRPr lang="en-US" altLang="en-US" sz="2400">
              <a:solidFill>
                <a:schemeClr val="tx1"/>
              </a:solidFill>
            </a:endParaRPr>
          </a:p>
          <a:p>
            <a:pPr algn="just">
              <a:buFont typeface="+mj-lt"/>
            </a:pPr>
            <a:endParaRPr lang="en-US" altLang="en-US" sz="2400">
              <a:solidFill>
                <a:schemeClr val="tx1"/>
              </a:solidFill>
            </a:endParaRPr>
          </a:p>
          <a:p>
            <a:pPr algn="just">
              <a:buFont typeface="+mj-lt"/>
            </a:pPr>
            <a:r>
              <a:rPr lang="en-US" altLang="en-US" sz="2400">
                <a:solidFill>
                  <a:schemeClr val="tx1"/>
                </a:solidFill>
              </a:rPr>
              <a:t>Kolaborasi bank dan fintech memperkuat integrasi layanan keuangan digital.</a:t>
            </a:r>
            <a:endParaRPr lang="en-US" altLang="en-US" sz="2400">
              <a:solidFill>
                <a:schemeClr val="tx1"/>
              </a:solidFill>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02260" y="648970"/>
            <a:ext cx="8637270" cy="5528310"/>
          </a:xfrm>
        </p:spPr>
        <p:txBody>
          <a:bodyPr>
            <a:noAutofit/>
          </a:bodyPr>
          <a:lstStyle/>
          <a:p>
            <a:pPr algn="ctr">
              <a:buFont typeface="+mj-lt"/>
            </a:pPr>
            <a:r>
              <a:rPr lang="en-US" altLang="en-US" sz="2300">
                <a:solidFill>
                  <a:schemeClr val="tx1"/>
                </a:solidFill>
              </a:rPr>
              <a:t>Infrastruktur Teknologi dan Sistem Pendukung</a:t>
            </a:r>
            <a:endParaRPr lang="en-US" altLang="en-US" sz="2300">
              <a:solidFill>
                <a:schemeClr val="tx1"/>
              </a:solidFill>
            </a:endParaRPr>
          </a:p>
          <a:p>
            <a:pPr algn="just">
              <a:buFont typeface="+mj-lt"/>
            </a:pPr>
            <a:endParaRPr lang="en-US" altLang="en-US" sz="2300">
              <a:solidFill>
                <a:schemeClr val="tx1"/>
              </a:solidFill>
            </a:endParaRPr>
          </a:p>
          <a:p>
            <a:pPr algn="just">
              <a:buFont typeface="+mj-lt"/>
            </a:pPr>
            <a:r>
              <a:rPr lang="en-US" altLang="en-US" sz="2300">
                <a:solidFill>
                  <a:schemeClr val="tx1"/>
                </a:solidFill>
              </a:rPr>
              <a:t>Infrastruktur teknologi menjadi fondasi ekosistem fintech, meliputi:</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Jaringan internet dan pusat data</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Sistem pembayaran nasional</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Keamanan siber dan enkripsi data</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Integrasi API dan cloud computing</a:t>
            </a:r>
            <a:endParaRPr lang="en-US" altLang="en-US" sz="2300">
              <a:solidFill>
                <a:schemeClr val="tx1"/>
              </a:solidFill>
            </a:endParaRPr>
          </a:p>
          <a:p>
            <a:pPr algn="just">
              <a:buFont typeface="+mj-lt"/>
            </a:pPr>
            <a:endParaRPr lang="en-US" altLang="en-US" sz="2300">
              <a:solidFill>
                <a:schemeClr val="tx1"/>
              </a:solidFill>
            </a:endParaRPr>
          </a:p>
          <a:p>
            <a:pPr algn="just">
              <a:buFont typeface="+mj-lt"/>
            </a:pPr>
            <a:r>
              <a:rPr lang="en-US" altLang="en-US" sz="2300">
                <a:solidFill>
                  <a:schemeClr val="tx1"/>
                </a:solidFill>
              </a:rPr>
              <a:t>Tanpa infrastruktur yang andal, layanan fintech tidak dapat berjalan optimal</a:t>
            </a:r>
            <a:endParaRPr lang="en-US" altLang="en-US" sz="2300">
              <a:solidFill>
                <a:schemeClr val="tx1"/>
              </a:solidFill>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98145" y="617220"/>
            <a:ext cx="8469630" cy="5631815"/>
          </a:xfrm>
        </p:spPr>
        <p:txBody>
          <a:bodyPr>
            <a:noAutofit/>
          </a:bodyPr>
          <a:lstStyle/>
          <a:p>
            <a:pPr algn="ctr">
              <a:buFont typeface="+mj-lt"/>
            </a:pPr>
            <a:r>
              <a:rPr lang="en-US" altLang="en-US" sz="2200">
                <a:solidFill>
                  <a:schemeClr val="tx1"/>
                </a:solidFill>
              </a:rPr>
              <a:t>Pengguna dalam Ekosistem Fintech</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Pengguna merupakan pusat dari ekosistem fintech, terdiri dari:</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Masyarakat umum</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UMKM dan pelaku usaha</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Pekerja sektor informal</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Investor dan peminjam</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Kepercayaan dan literasi digital pengguna menentukan keberhasilan ekosistem fintech.</a:t>
            </a:r>
            <a:endParaRPr lang="en-US" altLang="en-US" sz="2200">
              <a:solidFill>
                <a:schemeClr val="tx1"/>
              </a:solidFill>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20370" y="575310"/>
            <a:ext cx="7965440" cy="5417820"/>
          </a:xfrm>
        </p:spPr>
        <p:txBody>
          <a:bodyPr/>
          <a:p>
            <a:pPr algn="just"/>
            <a:r>
              <a:rPr lang="en-US" altLang="en-US" sz="2400">
                <a:solidFill>
                  <a:schemeClr val="tx1"/>
                </a:solidFill>
              </a:rPr>
              <a:t>Bagan Alur Kerja Ekosistem Fintech</a:t>
            </a:r>
            <a:endParaRPr lang="en-US" altLang="en-US" sz="2400">
              <a:solidFill>
                <a:schemeClr val="tx1"/>
              </a:solidFill>
            </a:endParaRPr>
          </a:p>
        </p:txBody>
      </p:sp>
      <p:pic>
        <p:nvPicPr>
          <p:cNvPr id="3" name="Picture 2"/>
          <p:cNvPicPr>
            <a:picLocks noChangeAspect="1"/>
          </p:cNvPicPr>
          <p:nvPr/>
        </p:nvPicPr>
        <p:blipFill>
          <a:blip r:embed="rId1"/>
          <a:stretch>
            <a:fillRect/>
          </a:stretch>
        </p:blipFill>
        <p:spPr>
          <a:xfrm>
            <a:off x="779780" y="1204595"/>
            <a:ext cx="7510145" cy="4986655"/>
          </a:xfrm>
          <a:prstGeom prst="rect">
            <a:avLst/>
          </a:prstGeom>
        </p:spPr>
      </p:pic>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3212</Words>
  <Application>WPS Presentation</Application>
  <PresentationFormat>On-screen Show (4:3)</PresentationFormat>
  <Paragraphs>83</Paragraphs>
  <Slides>12</Slides>
  <Notes>2</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12</vt:i4>
      </vt:variant>
    </vt:vector>
  </HeadingPairs>
  <TitlesOfParts>
    <vt:vector size="22" baseType="lpstr">
      <vt:lpstr>Arial</vt:lpstr>
      <vt:lpstr>SimSun</vt:lpstr>
      <vt:lpstr>Wingdings</vt:lpstr>
      <vt:lpstr>Calibri</vt:lpstr>
      <vt:lpstr>Times New Roman</vt:lpstr>
      <vt:lpstr>Cambria</vt:lpstr>
      <vt:lpstr>Wingdings</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549</cp:revision>
  <cp:lastPrinted>2017-08-29T02:54:00Z</cp:lastPrinted>
  <dcterms:created xsi:type="dcterms:W3CDTF">2010-04-18T12:06:00Z</dcterms:created>
  <dcterms:modified xsi:type="dcterms:W3CDTF">2025-12-28T04:18:49Z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D2753DDA49214B13AAC4525504A1DE46_12</vt:lpwstr>
  </property>
  <property fmtid="{D5CDD505-2E9C-101B-9397-08002B2CF9AE}" pid="3" name="KSOProductBuildVer">
    <vt:lpwstr>1033-12.2.0.23196</vt:lpwstr>
  </property>
</Properties>
</file>