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4" r:id="rId3"/>
    <p:sldId id="365" r:id="rId4"/>
    <p:sldId id="407" r:id="rId5"/>
    <p:sldId id="408" r:id="rId6"/>
    <p:sldId id="410" r:id="rId7"/>
    <p:sldId id="409" r:id="rId8"/>
    <p:sldId id="411" r:id="rId9"/>
    <p:sldId id="412" r:id="rId10"/>
    <p:sldId id="405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ADT" initials="A" lastIdx="1" clrIdx="2">
    <p:extLst>
      <p:ext uri="{19B8F6BF-5375-455C-9EA6-DF929625EA0E}">
        <p15:presenceInfo xmlns:p15="http://schemas.microsoft.com/office/powerpoint/2012/main" userId="AD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28" autoAdjust="0"/>
    <p:restoredTop sz="82273" autoAdjust="0"/>
  </p:normalViewPr>
  <p:slideViewPr>
    <p:cSldViewPr>
      <p:cViewPr varScale="1">
        <p:scale>
          <a:sx n="50" d="100"/>
          <a:sy n="50" d="100"/>
        </p:scale>
        <p:origin x="204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86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2C5F9-1C96-2D5B-975C-52CA58B20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9FBFF4-84DD-B9B8-2B15-4C6813B11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6FF617-091C-F9F8-DE21-77191A25E8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C34AC-A250-3F51-5D9C-BAF9E20F0AE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23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D3D15-BFDC-97F6-4B2B-D774B48BF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34670D-72B7-287B-4981-8607201052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64335A-B484-83AD-11D9-FA17D59B65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9411E-264C-97ED-732C-AF7EE8CCA27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70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9128A-CA9F-0592-E5D2-A772107C8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468481-D640-59B3-74CA-999DE930F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FE6B36-4079-865A-D99A-2E8AEAFA90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768D4-7FA6-53AB-B07F-332B86D5743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49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855DC-3F23-DB7B-30DD-E442E40FF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3AE7BC-E8D4-F3FD-9186-54D99AFC30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1EE610-3D66-80D1-26FC-F66B7BBB5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8AA5C-4286-C8C2-35EB-C4663C2C018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04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5B0AD-3708-C8D8-4FA9-46490A97B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D0E5DA-8B81-729A-0E0F-AC5B22765D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1814CD-4700-2E0E-3F73-D3D52B88D3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E0CB2-8894-CC06-2C81-8C702A20B94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23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D084B-B8F8-8D40-B9E6-470488A5F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1B7E34-31A9-7260-EE04-F56E627E5F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A13754-46D9-0EF6-A80C-7C58FC985D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D0D45-6AF6-33D0-78A1-1E6CBBDCB48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65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Operasional Restoran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Restoran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5"/>
            <a:ext cx="908871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REKOMENDASI PENGELOLAAN DESTINASI 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-13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699792" y="60608"/>
            <a:ext cx="3960440" cy="63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again !</a:t>
            </a:r>
            <a:endParaRPr lang="en-US" sz="4000" b="1" dirty="0"/>
          </a:p>
        </p:txBody>
      </p:sp>
      <p:sp>
        <p:nvSpPr>
          <p:cNvPr id="2" name="Oval 1"/>
          <p:cNvSpPr/>
          <p:nvPr/>
        </p:nvSpPr>
        <p:spPr>
          <a:xfrm>
            <a:off x="2699792" y="260648"/>
            <a:ext cx="4104456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833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520" y="912261"/>
            <a:ext cx="8892480" cy="932563"/>
          </a:xfrm>
        </p:spPr>
        <p:txBody>
          <a:bodyPr>
            <a:noAutofit/>
          </a:bodyPr>
          <a:lstStyle/>
          <a:p>
            <a:pPr algn="l"/>
            <a:r>
              <a:rPr lang="fi-FI" sz="27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Rekomendasi Pengelolaan Destinasi :</a:t>
            </a:r>
          </a:p>
          <a:p>
            <a:pPr algn="l"/>
            <a:endParaRPr lang="fi-FI" sz="27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fi-FI" sz="27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12" y="1818804"/>
            <a:ext cx="79208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Pada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pembahasan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ini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diperuntunkan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untuk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Poppins"/>
              <a:sym typeface="Poppins"/>
            </a:endParaRPr>
          </a:p>
          <a:p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memahami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terkait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:</a:t>
            </a:r>
          </a:p>
          <a:p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Poppins"/>
              <a:sym typeface="Poppins"/>
            </a:endParaRPr>
          </a:p>
          <a:p>
            <a:pPr marL="457200" indent="-457200">
              <a:buFontTx/>
              <a:buChar char="-"/>
            </a:pPr>
            <a:r>
              <a:rPr lang="en-US" sz="2600" i="1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Draft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Rencana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Pengelolaan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Situs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71800" y="188640"/>
            <a:ext cx="381642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4499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640960" cy="576064"/>
          </a:xfrm>
        </p:spPr>
        <p:txBody>
          <a:bodyPr>
            <a:no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Penyusunan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rencana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situs </a:t>
            </a:r>
            <a:r>
              <a:rPr lang="en-US" dirty="0" err="1">
                <a:solidFill>
                  <a:schemeClr val="tx1"/>
                </a:solidFill>
              </a:rPr>
              <a:t>warisan</a:t>
            </a:r>
            <a:r>
              <a:rPr lang="en-US" dirty="0">
                <a:solidFill>
                  <a:schemeClr val="tx1"/>
                </a:solidFill>
              </a:rPr>
              <a:t> dunia 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UNESCO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Nilai Universal Luar </a:t>
            </a:r>
            <a:r>
              <a:rPr lang="en-US" dirty="0" err="1">
                <a:solidFill>
                  <a:schemeClr val="tx1"/>
                </a:solidFill>
              </a:rPr>
              <a:t>Biasa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Outstanding Universal Value</a:t>
            </a:r>
            <a:r>
              <a:rPr lang="en-US" dirty="0">
                <a:solidFill>
                  <a:schemeClr val="tx1"/>
                </a:solidFill>
              </a:rPr>
              <a:t> - OUV) </a:t>
            </a:r>
            <a:r>
              <a:rPr lang="en-US" dirty="0" err="1">
                <a:solidFill>
                  <a:schemeClr val="tx1"/>
                </a:solidFill>
              </a:rPr>
              <a:t>properti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2700" dirty="0" err="1">
                <a:solidFill>
                  <a:schemeClr val="tx1"/>
                </a:solidFill>
              </a:rPr>
              <a:t>Rencana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ini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berfungsi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sebagai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kerangka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kerja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strategis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untuk</a:t>
            </a:r>
            <a:r>
              <a:rPr lang="en-US" sz="2700" dirty="0">
                <a:solidFill>
                  <a:schemeClr val="tx1"/>
                </a:solidFill>
              </a:rPr>
              <a:t> 5-10 </a:t>
            </a:r>
            <a:r>
              <a:rPr lang="en-US" sz="2700" dirty="0" err="1">
                <a:solidFill>
                  <a:schemeClr val="tx1"/>
                </a:solidFill>
              </a:rPr>
              <a:t>tahun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ke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depan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dengan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visi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jangka</a:t>
            </a:r>
            <a:r>
              <a:rPr lang="en-US" sz="2700" dirty="0">
                <a:solidFill>
                  <a:schemeClr val="tx1"/>
                </a:solidFill>
              </a:rPr>
              <a:t> Panjang (20-30 </a:t>
            </a:r>
            <a:r>
              <a:rPr lang="en-US" sz="2700" dirty="0" err="1">
                <a:solidFill>
                  <a:schemeClr val="tx1"/>
                </a:solidFill>
              </a:rPr>
              <a:t>tahun</a:t>
            </a:r>
            <a:r>
              <a:rPr lang="en-US" sz="2700" dirty="0">
                <a:solidFill>
                  <a:schemeClr val="tx1"/>
                </a:solidFill>
              </a:rPr>
              <a:t>).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8835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95665-7312-D52C-5F25-85FEC2B61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2896AD4-CFA1-CB94-46E7-76536FE2B6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6512" y="1237928"/>
            <a:ext cx="9217024" cy="576064"/>
          </a:xfrm>
        </p:spPr>
        <p:txBody>
          <a:bodyPr>
            <a:noAutofit/>
          </a:bodyPr>
          <a:lstStyle/>
          <a:p>
            <a:r>
              <a:rPr lang="en-US" sz="2700" dirty="0" err="1">
                <a:solidFill>
                  <a:schemeClr val="tx1"/>
                </a:solidFill>
              </a:rPr>
              <a:t>Berikut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adalah</a:t>
            </a:r>
            <a:r>
              <a:rPr lang="en-US" sz="2700" dirty="0">
                <a:solidFill>
                  <a:schemeClr val="tx1"/>
                </a:solidFill>
              </a:rPr>
              <a:t> draft </a:t>
            </a:r>
            <a:r>
              <a:rPr lang="en-US" sz="2700" dirty="0" err="1">
                <a:solidFill>
                  <a:schemeClr val="tx1"/>
                </a:solidFill>
              </a:rPr>
              <a:t>kerangka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rencana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pengelolaan</a:t>
            </a:r>
            <a:r>
              <a:rPr lang="en-US" sz="2700" dirty="0">
                <a:solidFill>
                  <a:schemeClr val="tx1"/>
                </a:solidFill>
              </a:rPr>
              <a:t> situs </a:t>
            </a:r>
            <a:r>
              <a:rPr lang="en-US" sz="2700" dirty="0" err="1">
                <a:solidFill>
                  <a:schemeClr val="tx1"/>
                </a:solidFill>
              </a:rPr>
              <a:t>warisan</a:t>
            </a:r>
            <a:r>
              <a:rPr lang="en-US" sz="2700" dirty="0">
                <a:solidFill>
                  <a:schemeClr val="tx1"/>
                </a:solidFill>
              </a:rPr>
              <a:t> :</a:t>
            </a:r>
          </a:p>
          <a:p>
            <a:endParaRPr lang="en-US" b="1" dirty="0"/>
          </a:p>
          <a:p>
            <a:r>
              <a:rPr lang="en-US" b="1" dirty="0">
                <a:solidFill>
                  <a:schemeClr val="tx1"/>
                </a:solidFill>
              </a:rPr>
              <a:t>Draf </a:t>
            </a:r>
            <a:r>
              <a:rPr lang="en-US" b="1" dirty="0" err="1">
                <a:solidFill>
                  <a:schemeClr val="tx1"/>
                </a:solidFill>
              </a:rPr>
              <a:t>Rencana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Pengelolaan</a:t>
            </a:r>
            <a:r>
              <a:rPr lang="en-US" b="1" dirty="0">
                <a:solidFill>
                  <a:schemeClr val="tx1"/>
                </a:solidFill>
              </a:rPr>
              <a:t> Situs </a:t>
            </a:r>
            <a:r>
              <a:rPr lang="en-US" b="1" dirty="0" err="1">
                <a:solidFill>
                  <a:schemeClr val="tx1"/>
                </a:solidFill>
              </a:rPr>
              <a:t>Warisan</a:t>
            </a:r>
            <a:r>
              <a:rPr lang="en-US" b="1" dirty="0">
                <a:solidFill>
                  <a:schemeClr val="tx1"/>
                </a:solidFill>
              </a:rPr>
              <a:t> Dunia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Judul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Dokumen</a:t>
            </a:r>
            <a:r>
              <a:rPr lang="en-US" b="1" dirty="0">
                <a:solidFill>
                  <a:schemeClr val="tx1"/>
                </a:solidFill>
              </a:rPr>
              <a:t>: </a:t>
            </a:r>
          </a:p>
          <a:p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Rencana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[Nama Situs </a:t>
            </a:r>
            <a:r>
              <a:rPr lang="en-US" dirty="0" err="1">
                <a:solidFill>
                  <a:schemeClr val="tx1"/>
                </a:solidFill>
              </a:rPr>
              <a:t>Warisan</a:t>
            </a:r>
            <a:r>
              <a:rPr lang="en-US" dirty="0">
                <a:solidFill>
                  <a:schemeClr val="tx1"/>
                </a:solidFill>
              </a:rPr>
              <a:t> Dunia]</a:t>
            </a:r>
          </a:p>
          <a:p>
            <a:r>
              <a:rPr lang="en-US" b="1" dirty="0" err="1">
                <a:solidFill>
                  <a:schemeClr val="tx1"/>
                </a:solidFill>
              </a:rPr>
              <a:t>Periode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 [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Mulai] - [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Akhir]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75A79D-3410-EEBB-AC31-88BF599D84C7}"/>
              </a:ext>
            </a:extLst>
          </p:cNvPr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396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4A02F-77FB-BA42-0EB0-BECCCE0BB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76D8D2F-C8DC-E236-F816-54C590BB27D4}"/>
              </a:ext>
            </a:extLst>
          </p:cNvPr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319482-DDF2-86B4-6767-2345C7E8815E}"/>
              </a:ext>
            </a:extLst>
          </p:cNvPr>
          <p:cNvSpPr txBox="1"/>
          <p:nvPr/>
        </p:nvSpPr>
        <p:spPr>
          <a:xfrm>
            <a:off x="467544" y="-99392"/>
            <a:ext cx="7704856" cy="6409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Pendahuluan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Isi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Menjelaskan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panduan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situs.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1.2 Strategi 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Menguraikan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pendekatan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keseluruhan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 Proses dan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Partisipasi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Menjelaskan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penyusunan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pemangku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pusat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daerah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pakar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4018154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83760-D0CB-E32F-170A-3B0B88A82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76C6FB0-5B52-A5B8-0B0A-C5EA0DD122C8}"/>
              </a:ext>
            </a:extLst>
          </p:cNvPr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176B80-3E8B-EBCD-9DD8-E6578FAE9E2B}"/>
              </a:ext>
            </a:extLst>
          </p:cNvPr>
          <p:cNvSpPr txBox="1"/>
          <p:nvPr/>
        </p:nvSpPr>
        <p:spPr>
          <a:xfrm>
            <a:off x="467544" y="692696"/>
            <a:ext cx="7992888" cy="6032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2. </a:t>
            </a:r>
            <a:r>
              <a:rPr lang="en-US" sz="2400" b="1" dirty="0" err="1"/>
              <a:t>Deskripsi</a:t>
            </a:r>
            <a:r>
              <a:rPr lang="en-US" sz="2400" b="1" dirty="0"/>
              <a:t> Situs dan Nilai Universal Luar </a:t>
            </a:r>
            <a:r>
              <a:rPr lang="en-US" sz="2400" b="1" dirty="0" err="1"/>
              <a:t>Biasa</a:t>
            </a:r>
            <a:r>
              <a:rPr lang="en-US" sz="2400" b="1" dirty="0"/>
              <a:t> (OUV)</a:t>
            </a:r>
          </a:p>
          <a:p>
            <a:endParaRPr lang="en-US" sz="2400" dirty="0"/>
          </a:p>
          <a:p>
            <a:pPr lvl="0"/>
            <a:r>
              <a:rPr lang="en-US" sz="2400" b="1" dirty="0"/>
              <a:t>2.1 </a:t>
            </a:r>
            <a:r>
              <a:rPr lang="en-US" sz="2400" b="1" dirty="0" err="1"/>
              <a:t>Atribut</a:t>
            </a:r>
            <a:r>
              <a:rPr lang="en-US" sz="2400" b="1" dirty="0"/>
              <a:t> Situs :</a:t>
            </a:r>
          </a:p>
          <a:p>
            <a:pPr lvl="0"/>
            <a:r>
              <a:rPr lang="en-US" sz="2400" dirty="0"/>
              <a:t> </a:t>
            </a:r>
            <a:r>
              <a:rPr lang="en-US" sz="2400" dirty="0" err="1"/>
              <a:t>Penjelasan</a:t>
            </a:r>
            <a:r>
              <a:rPr lang="en-US" sz="2400" dirty="0"/>
              <a:t> </a:t>
            </a:r>
            <a:r>
              <a:rPr lang="en-US" sz="2400" dirty="0" err="1"/>
              <a:t>rinci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fitur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, </a:t>
            </a:r>
            <a:r>
              <a:rPr lang="en-US" sz="2400" dirty="0" err="1"/>
              <a:t>budaya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 situs.</a:t>
            </a:r>
          </a:p>
          <a:p>
            <a:pPr lvl="0"/>
            <a:endParaRPr lang="en-US" sz="2400" dirty="0"/>
          </a:p>
          <a:p>
            <a:pPr lvl="0"/>
            <a:r>
              <a:rPr lang="en-US" sz="2400" b="1" dirty="0"/>
              <a:t>2.2 </a:t>
            </a:r>
            <a:r>
              <a:rPr lang="en-US" sz="2400" b="1" dirty="0" err="1"/>
              <a:t>Pernyataan</a:t>
            </a:r>
            <a:r>
              <a:rPr lang="en-US" sz="2400" b="1" dirty="0"/>
              <a:t> OUV (</a:t>
            </a:r>
            <a:r>
              <a:rPr lang="en-US" sz="2400" b="1" i="1" dirty="0"/>
              <a:t>Statement of Outstanding Universal Value</a:t>
            </a:r>
            <a:r>
              <a:rPr lang="en-US" sz="2400" b="1" dirty="0"/>
              <a:t>) :</a:t>
            </a:r>
            <a:r>
              <a:rPr lang="en-US" sz="2400" dirty="0"/>
              <a:t> </a:t>
            </a:r>
          </a:p>
          <a:p>
            <a:pPr lvl="0"/>
            <a:r>
              <a:rPr lang="en-US" sz="2400" dirty="0" err="1"/>
              <a:t>Menegaskan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signifikansi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, </a:t>
            </a:r>
            <a:r>
              <a:rPr lang="en-US" sz="2400" dirty="0" err="1"/>
              <a:t>sejarah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 yang </a:t>
            </a:r>
            <a:r>
              <a:rPr lang="en-US" sz="2400" dirty="0" err="1"/>
              <a:t>membuat</a:t>
            </a:r>
            <a:r>
              <a:rPr lang="en-US" sz="2400" dirty="0"/>
              <a:t> situs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global dan </a:t>
            </a:r>
            <a:r>
              <a:rPr lang="en-US" sz="2400" dirty="0" err="1"/>
              <a:t>layak</a:t>
            </a:r>
            <a:r>
              <a:rPr lang="en-US" sz="2400" dirty="0"/>
              <a:t> </a:t>
            </a:r>
            <a:r>
              <a:rPr lang="en-US" sz="2400" dirty="0" err="1"/>
              <a:t>dilindungi</a:t>
            </a:r>
            <a:r>
              <a:rPr lang="en-US" sz="2400" dirty="0"/>
              <a:t>.</a:t>
            </a:r>
          </a:p>
          <a:p>
            <a:pPr lvl="0"/>
            <a:endParaRPr lang="en-US" sz="2400" dirty="0"/>
          </a:p>
          <a:p>
            <a:pPr lvl="0"/>
            <a:r>
              <a:rPr lang="en-US" sz="2400" b="1" dirty="0"/>
              <a:t>2.3 </a:t>
            </a:r>
            <a:r>
              <a:rPr lang="en-US" sz="2400" b="1" dirty="0" err="1"/>
              <a:t>Kondisi</a:t>
            </a:r>
            <a:r>
              <a:rPr lang="en-US" sz="2400" b="1" dirty="0"/>
              <a:t> Saat Ini :</a:t>
            </a:r>
            <a:r>
              <a:rPr lang="en-US" sz="2400" dirty="0"/>
              <a:t> </a:t>
            </a:r>
          </a:p>
          <a:p>
            <a:pPr lvl="0"/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terkini</a:t>
            </a:r>
            <a:r>
              <a:rPr lang="en-US" sz="2400" dirty="0"/>
              <a:t> situs dan </a:t>
            </a:r>
            <a:r>
              <a:rPr lang="en-US" sz="2400" dirty="0" err="1"/>
              <a:t>perbandingannya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.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34808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BF7BB-E99D-DE74-6050-94340ACA4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C24827E-63C7-C3C1-1CA7-9E106659F835}"/>
              </a:ext>
            </a:extLst>
          </p:cNvPr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FCCB24-B897-29A0-3EF7-C66558FC37CC}"/>
              </a:ext>
            </a:extLst>
          </p:cNvPr>
          <p:cNvSpPr txBox="1"/>
          <p:nvPr/>
        </p:nvSpPr>
        <p:spPr>
          <a:xfrm>
            <a:off x="179512" y="260648"/>
            <a:ext cx="8568952" cy="67707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3. </a:t>
            </a:r>
            <a:r>
              <a:rPr lang="en-US" sz="2400" b="1" dirty="0" err="1"/>
              <a:t>Kerangka</a:t>
            </a:r>
            <a:r>
              <a:rPr lang="en-US" sz="2400" b="1" dirty="0"/>
              <a:t> Hukum dan </a:t>
            </a:r>
            <a:r>
              <a:rPr lang="en-US" sz="2400" b="1" dirty="0" err="1"/>
              <a:t>Kelembagaan</a:t>
            </a:r>
            <a:endParaRPr lang="en-US" sz="2400" dirty="0"/>
          </a:p>
          <a:p>
            <a:pPr lvl="0"/>
            <a:r>
              <a:rPr lang="en-US" sz="2400" b="1" dirty="0"/>
              <a:t>3.1 </a:t>
            </a:r>
            <a:r>
              <a:rPr lang="en-US" sz="2400" b="1" dirty="0" err="1"/>
              <a:t>Tinjauan</a:t>
            </a:r>
            <a:r>
              <a:rPr lang="en-US" sz="2400" b="1" dirty="0"/>
              <a:t> </a:t>
            </a:r>
            <a:r>
              <a:rPr lang="en-US" sz="2400" b="1" dirty="0" err="1"/>
              <a:t>Kerangka</a:t>
            </a:r>
            <a:r>
              <a:rPr lang="en-US" sz="2400" b="1" dirty="0"/>
              <a:t> Hukum :</a:t>
            </a:r>
            <a:r>
              <a:rPr lang="en-US" sz="2400" dirty="0"/>
              <a:t> </a:t>
            </a:r>
          </a:p>
          <a:p>
            <a:pPr lvl="0"/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(</a:t>
            </a:r>
            <a:r>
              <a:rPr lang="en-US" sz="2400" dirty="0" err="1"/>
              <a:t>misalnya</a:t>
            </a:r>
            <a:r>
              <a:rPr lang="en-US" sz="2400" dirty="0"/>
              <a:t> UU No. 11 </a:t>
            </a:r>
            <a:r>
              <a:rPr lang="en-US" sz="2400" dirty="0" err="1"/>
              <a:t>Tahun</a:t>
            </a:r>
            <a:r>
              <a:rPr lang="en-US" sz="2400" dirty="0"/>
              <a:t> 2010 </a:t>
            </a:r>
            <a:r>
              <a:rPr lang="en-US" sz="2400" dirty="0" err="1"/>
              <a:t>tentang</a:t>
            </a:r>
            <a:r>
              <a:rPr lang="en-US" sz="2400" dirty="0"/>
              <a:t> Cagar </a:t>
            </a:r>
            <a:r>
              <a:rPr lang="en-US" sz="2400" dirty="0" err="1"/>
              <a:t>Budaya</a:t>
            </a:r>
            <a:r>
              <a:rPr lang="en-US" sz="2400" dirty="0"/>
              <a:t> di Indonesia) dan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yang </a:t>
            </a:r>
            <a:r>
              <a:rPr lang="en-US" sz="2400" dirty="0" err="1"/>
              <a:t>relevan</a:t>
            </a:r>
            <a:r>
              <a:rPr lang="en-US" sz="2400" dirty="0"/>
              <a:t>.</a:t>
            </a:r>
          </a:p>
          <a:p>
            <a:pPr lvl="0"/>
            <a:endParaRPr lang="en-US" sz="2400" dirty="0"/>
          </a:p>
          <a:p>
            <a:pPr lvl="0"/>
            <a:r>
              <a:rPr lang="en-US" sz="2400" b="1" dirty="0"/>
              <a:t>3.2 </a:t>
            </a:r>
            <a:r>
              <a:rPr lang="en-US" sz="2400" b="1" dirty="0" err="1"/>
              <a:t>Sistem</a:t>
            </a:r>
            <a:r>
              <a:rPr lang="en-US" sz="2400" b="1" dirty="0"/>
              <a:t> </a:t>
            </a:r>
            <a:r>
              <a:rPr lang="en-US" sz="2400" b="1" dirty="0" err="1"/>
              <a:t>Manajemen</a:t>
            </a:r>
            <a:r>
              <a:rPr lang="en-US" sz="2400" b="1" dirty="0"/>
              <a:t> :</a:t>
            </a:r>
            <a:r>
              <a:rPr lang="en-US" sz="2400" dirty="0"/>
              <a:t>  </a:t>
            </a:r>
          </a:p>
          <a:p>
            <a:pPr lvl="0"/>
            <a:r>
              <a:rPr lang="en-US" sz="2400" dirty="0" err="1"/>
              <a:t>Menjelaskan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, </a:t>
            </a:r>
            <a:r>
              <a:rPr lang="en-US" sz="2400" dirty="0" err="1"/>
              <a:t>koordinasi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, dan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para </a:t>
            </a:r>
            <a:r>
              <a:rPr lang="en-US" sz="2400" dirty="0" err="1"/>
              <a:t>pemangku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.</a:t>
            </a:r>
          </a:p>
          <a:p>
            <a:pPr lvl="0"/>
            <a:endParaRPr lang="en-US" sz="2400" dirty="0"/>
          </a:p>
          <a:p>
            <a:r>
              <a:rPr lang="en-US" sz="2400" b="1" dirty="0"/>
              <a:t>4. Tujuan </a:t>
            </a:r>
            <a:r>
              <a:rPr lang="en-US" sz="2400" b="1" dirty="0" err="1"/>
              <a:t>Jangka</a:t>
            </a:r>
            <a:r>
              <a:rPr lang="en-US" sz="2400" b="1" dirty="0"/>
              <a:t> Panjang dan </a:t>
            </a:r>
            <a:r>
              <a:rPr lang="en-US" sz="2400" b="1" dirty="0" err="1"/>
              <a:t>Prinsip</a:t>
            </a:r>
            <a:r>
              <a:rPr lang="en-US" sz="2400" b="1" dirty="0"/>
              <a:t> </a:t>
            </a:r>
            <a:r>
              <a:rPr lang="en-US" sz="2400" b="1" dirty="0" err="1"/>
              <a:t>Pengelolaan</a:t>
            </a:r>
            <a:endParaRPr lang="en-US" sz="2400" dirty="0"/>
          </a:p>
          <a:p>
            <a:pPr lvl="0"/>
            <a:r>
              <a:rPr lang="en-US" sz="2400" b="1" dirty="0"/>
              <a:t>4.1 Visi:</a:t>
            </a:r>
            <a:r>
              <a:rPr lang="en-US" sz="2400" dirty="0"/>
              <a:t> </a:t>
            </a:r>
            <a:r>
              <a:rPr lang="en-US" sz="2400" dirty="0" err="1"/>
              <a:t>Pernyataan</a:t>
            </a:r>
            <a:r>
              <a:rPr lang="en-US" sz="2400" dirty="0"/>
              <a:t> </a:t>
            </a:r>
            <a:r>
              <a:rPr lang="en-US" sz="2400" dirty="0" err="1"/>
              <a:t>visi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(20-30 </a:t>
            </a:r>
            <a:r>
              <a:rPr lang="en-US" sz="2400" dirty="0" err="1"/>
              <a:t>tahun</a:t>
            </a:r>
            <a:r>
              <a:rPr lang="en-US" sz="2400" dirty="0"/>
              <a:t>) </a:t>
            </a:r>
            <a:r>
              <a:rPr lang="en-US" sz="2400" dirty="0" err="1"/>
              <a:t>untuk</a:t>
            </a:r>
            <a:r>
              <a:rPr lang="en-US" sz="2400" dirty="0"/>
              <a:t> situs </a:t>
            </a:r>
            <a:r>
              <a:rPr lang="en-US" sz="2400" dirty="0" err="1"/>
              <a:t>tersebut</a:t>
            </a:r>
            <a:r>
              <a:rPr lang="en-US" sz="2400" dirty="0"/>
              <a:t>.</a:t>
            </a:r>
          </a:p>
          <a:p>
            <a:pPr lvl="0"/>
            <a:endParaRPr lang="en-US" sz="2400" dirty="0"/>
          </a:p>
          <a:p>
            <a:pPr lvl="0"/>
            <a:r>
              <a:rPr lang="en-US" sz="2400" b="1" dirty="0"/>
              <a:t>4.2 Tujuan dan </a:t>
            </a:r>
            <a:r>
              <a:rPr lang="en-US" sz="2400" b="1" dirty="0" err="1"/>
              <a:t>Prinsip</a:t>
            </a:r>
            <a:r>
              <a:rPr lang="en-US" sz="2400" b="1" dirty="0"/>
              <a:t>:</a:t>
            </a:r>
            <a:r>
              <a:rPr lang="en-US" sz="2400" dirty="0"/>
              <a:t> </a:t>
            </a:r>
            <a:r>
              <a:rPr lang="en-US" sz="2400" dirty="0" err="1"/>
              <a:t>Menetapkan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spesifik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konservasi</a:t>
            </a:r>
            <a:r>
              <a:rPr lang="en-US" sz="2400" dirty="0"/>
              <a:t>, </a:t>
            </a:r>
            <a:r>
              <a:rPr lang="en-US" sz="2400" dirty="0" err="1"/>
              <a:t>pemeliharaan</a:t>
            </a:r>
            <a:r>
              <a:rPr lang="en-US" sz="2400" dirty="0"/>
              <a:t>, dan </a:t>
            </a:r>
            <a:r>
              <a:rPr lang="en-US" sz="2400" dirty="0" err="1"/>
              <a:t>pemanfaatan</a:t>
            </a:r>
            <a:r>
              <a:rPr lang="en-US" sz="2400" dirty="0"/>
              <a:t>.</a:t>
            </a:r>
          </a:p>
          <a:p>
            <a:pPr lvl="0"/>
            <a:endParaRPr lang="en-US" sz="2400" dirty="0"/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27744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59506-8B84-BF5A-5E18-02E298F29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83FF11B-E744-4788-3C52-70ED5D9C3C20}"/>
              </a:ext>
            </a:extLst>
          </p:cNvPr>
          <p:cNvSpPr/>
          <p:nvPr/>
        </p:nvSpPr>
        <p:spPr>
          <a:xfrm>
            <a:off x="2771800" y="11300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3FBC13-9073-6533-A1D1-92F746C79749}"/>
              </a:ext>
            </a:extLst>
          </p:cNvPr>
          <p:cNvSpPr txBox="1"/>
          <p:nvPr/>
        </p:nvSpPr>
        <p:spPr>
          <a:xfrm>
            <a:off x="395536" y="329032"/>
            <a:ext cx="7920880" cy="6196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Aksi dan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Pelaksanaan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menguraikan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spesifik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sering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kali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diorganisir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5C UNESCO (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Kredibilitas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Konservasi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Peningkatan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Kapasitas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Komunitas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5.1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Pemeliharaan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konservasi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monumen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konservasi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alam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mitigasi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bencana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alam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konflik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5.2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Pemanfaatan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Berkelanjutan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Pengembangan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diseminasi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pengetahuan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pariwisata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berkelanjutan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ekowisata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Pemberdayaan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5.3 Pengembangan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Kapasitas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Program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pelatihan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5.4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Pendanaan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Daya: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Strategi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pendanaan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alokasi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diperlukan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360805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38410-3410-99E4-2F6D-443603035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31008DC-3CB9-8247-CEE6-A0F90E90A5CE}"/>
              </a:ext>
            </a:extLst>
          </p:cNvPr>
          <p:cNvSpPr/>
          <p:nvPr/>
        </p:nvSpPr>
        <p:spPr>
          <a:xfrm>
            <a:off x="2771800" y="11300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0198B0-4DB1-C911-E6AB-9D9D5807154C}"/>
              </a:ext>
            </a:extLst>
          </p:cNvPr>
          <p:cNvSpPr txBox="1"/>
          <p:nvPr/>
        </p:nvSpPr>
        <p:spPr>
          <a:xfrm>
            <a:off x="395536" y="329032"/>
            <a:ext cx="8136904" cy="5101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6. </a:t>
            </a:r>
            <a:r>
              <a:rPr lang="en-US" sz="2400" b="1" dirty="0" err="1"/>
              <a:t>Pemantauan</a:t>
            </a:r>
            <a:r>
              <a:rPr lang="en-US" sz="2400" b="1" dirty="0"/>
              <a:t>, </a:t>
            </a:r>
            <a:r>
              <a:rPr lang="en-US" sz="2400" b="1" dirty="0" err="1"/>
              <a:t>Evaluasi</a:t>
            </a:r>
            <a:r>
              <a:rPr lang="en-US" sz="2400" b="1" dirty="0"/>
              <a:t>, dan </a:t>
            </a:r>
            <a:r>
              <a:rPr lang="en-US" sz="2400" b="1" dirty="0" err="1"/>
              <a:t>Pelaporan</a:t>
            </a:r>
            <a:endParaRPr lang="en-US" sz="2400" b="1" dirty="0"/>
          </a:p>
          <a:p>
            <a:endParaRPr lang="en-US" sz="2400" dirty="0"/>
          </a:p>
          <a:p>
            <a:pPr lvl="0"/>
            <a:r>
              <a:rPr lang="en-US" sz="2400" b="1" dirty="0"/>
              <a:t>6.1 </a:t>
            </a:r>
            <a:r>
              <a:rPr lang="en-US" sz="2400" b="1" dirty="0" err="1"/>
              <a:t>Indikator</a:t>
            </a:r>
            <a:r>
              <a:rPr lang="en-US" sz="2400" b="1" dirty="0"/>
              <a:t> Kinerja:</a:t>
            </a:r>
            <a:r>
              <a:rPr lang="en-US" sz="2400" dirty="0"/>
              <a:t> </a:t>
            </a:r>
            <a:r>
              <a:rPr lang="en-US" sz="2400" dirty="0" err="1"/>
              <a:t>Metrik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diukur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menilai</a:t>
            </a:r>
            <a:r>
              <a:rPr lang="en-US" sz="2400" dirty="0"/>
              <a:t> </a:t>
            </a:r>
            <a:r>
              <a:rPr lang="en-US" sz="2400" dirty="0" err="1"/>
              <a:t>efektivitas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.</a:t>
            </a:r>
          </a:p>
          <a:p>
            <a:pPr lvl="0"/>
            <a:endParaRPr lang="en-US" sz="2400" dirty="0"/>
          </a:p>
          <a:p>
            <a:pPr lvl="0"/>
            <a:r>
              <a:rPr lang="en-US" sz="2400" b="1" dirty="0"/>
              <a:t>6.2 </a:t>
            </a:r>
            <a:r>
              <a:rPr lang="en-US" sz="2400" b="1" dirty="0" err="1"/>
              <a:t>Siklus</a:t>
            </a:r>
            <a:r>
              <a:rPr lang="en-US" sz="2400" b="1" dirty="0"/>
              <a:t> </a:t>
            </a:r>
            <a:r>
              <a:rPr lang="en-US" sz="2400" b="1" dirty="0" err="1"/>
              <a:t>Pemantauan</a:t>
            </a:r>
            <a:r>
              <a:rPr lang="en-US" sz="2400" b="1" dirty="0"/>
              <a:t> dan </a:t>
            </a:r>
            <a:r>
              <a:rPr lang="en-US" sz="2400" b="1" dirty="0" err="1"/>
              <a:t>Evaluasi</a:t>
            </a:r>
            <a:r>
              <a:rPr lang="en-US" sz="2400" b="1" dirty="0"/>
              <a:t> :</a:t>
            </a:r>
            <a:r>
              <a:rPr lang="en-US" sz="2400" dirty="0"/>
              <a:t> </a:t>
            </a:r>
          </a:p>
          <a:p>
            <a:pPr lvl="0"/>
            <a:r>
              <a:rPr lang="en-US" sz="2400" dirty="0" err="1"/>
              <a:t>Menjelaskan</a:t>
            </a:r>
            <a:r>
              <a:rPr lang="en-US" sz="2400" dirty="0"/>
              <a:t> </a:t>
            </a:r>
            <a:r>
              <a:rPr lang="en-US" sz="2400" dirty="0" err="1"/>
              <a:t>jadwal</a:t>
            </a:r>
            <a:r>
              <a:rPr lang="en-US" sz="2400" dirty="0"/>
              <a:t> </a:t>
            </a:r>
            <a:r>
              <a:rPr lang="en-US" sz="2400" dirty="0" err="1"/>
              <a:t>pemantauan</a:t>
            </a:r>
            <a:r>
              <a:rPr lang="en-US" sz="2400" dirty="0"/>
              <a:t>, </a:t>
            </a:r>
            <a:r>
              <a:rPr lang="en-US" sz="2400" dirty="0" err="1"/>
              <a:t>pengumpulan</a:t>
            </a:r>
            <a:r>
              <a:rPr lang="en-US" sz="2400" dirty="0"/>
              <a:t> data, dan </a:t>
            </a:r>
            <a:r>
              <a:rPr lang="en-US" sz="2400" dirty="0" err="1"/>
              <a:t>pelaporan</a:t>
            </a:r>
            <a:r>
              <a:rPr lang="en-US" sz="2400" dirty="0"/>
              <a:t> </a:t>
            </a:r>
            <a:r>
              <a:rPr lang="en-US" sz="2400" dirty="0" err="1"/>
              <a:t>berkala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berwenang</a:t>
            </a:r>
            <a:r>
              <a:rPr lang="en-US" sz="2400" dirty="0"/>
              <a:t> dan UNESCO.</a:t>
            </a:r>
          </a:p>
          <a:p>
            <a:pPr lvl="0"/>
            <a:endParaRPr lang="en-US" sz="2400" dirty="0"/>
          </a:p>
          <a:p>
            <a:pPr lvl="0"/>
            <a:r>
              <a:rPr lang="en-US" sz="2400" b="1" dirty="0"/>
              <a:t>6.3 </a:t>
            </a:r>
            <a:r>
              <a:rPr lang="en-US" sz="2400" b="1" dirty="0" err="1"/>
              <a:t>Tinjauan</a:t>
            </a:r>
            <a:r>
              <a:rPr lang="en-US" sz="2400" b="1" dirty="0"/>
              <a:t> </a:t>
            </a:r>
            <a:r>
              <a:rPr lang="en-US" sz="2400" b="1" dirty="0" err="1"/>
              <a:t>Rencana</a:t>
            </a:r>
            <a:r>
              <a:rPr lang="en-US" sz="2400" b="1" dirty="0"/>
              <a:t> :</a:t>
            </a:r>
          </a:p>
          <a:p>
            <a:pPr lvl="0"/>
            <a:r>
              <a:rPr lang="en-US" sz="2400" dirty="0"/>
              <a:t> Proses </a:t>
            </a:r>
            <a:r>
              <a:rPr lang="en-US" sz="2400" dirty="0" err="1"/>
              <a:t>peninjauan</a:t>
            </a:r>
            <a:r>
              <a:rPr lang="en-US" sz="2400" dirty="0"/>
              <a:t> dan </a:t>
            </a:r>
            <a:r>
              <a:rPr lang="en-US" sz="2400" dirty="0" err="1"/>
              <a:t>pembaruan</a:t>
            </a:r>
            <a:r>
              <a:rPr lang="en-US" sz="2400" dirty="0"/>
              <a:t> </a:t>
            </a:r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berkala</a:t>
            </a:r>
            <a:r>
              <a:rPr lang="en-US" sz="2400" dirty="0"/>
              <a:t> (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5 </a:t>
            </a:r>
            <a:r>
              <a:rPr lang="en-US" sz="2400" dirty="0" err="1"/>
              <a:t>tahun</a:t>
            </a:r>
            <a:r>
              <a:rPr lang="en-US" sz="2400" dirty="0"/>
              <a:t>).</a:t>
            </a:r>
          </a:p>
          <a:p>
            <a:r>
              <a:rPr lang="en-US" dirty="0"/>
              <a:t> 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47612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15239</TotalTime>
  <Words>515</Words>
  <Application>Microsoft Office PowerPoint</Application>
  <PresentationFormat>On-screen Show (4:3)</PresentationFormat>
  <Paragraphs>73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</vt:lpstr>
      <vt:lpstr>Courier New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Moneta Harahap</cp:lastModifiedBy>
  <cp:revision>677</cp:revision>
  <cp:lastPrinted>2017-08-29T02:54:51Z</cp:lastPrinted>
  <dcterms:created xsi:type="dcterms:W3CDTF">2010-04-18T12:06:30Z</dcterms:created>
  <dcterms:modified xsi:type="dcterms:W3CDTF">2025-12-30T10:44:15Z</dcterms:modified>
</cp:coreProperties>
</file>