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357" r:id="rId3"/>
    <p:sldId id="365" r:id="rId4"/>
    <p:sldId id="358" r:id="rId5"/>
    <p:sldId id="341" r:id="rId6"/>
    <p:sldId id="331" r:id="rId7"/>
    <p:sldId id="367" r:id="rId8"/>
    <p:sldId id="352" r:id="rId9"/>
    <p:sldId id="354" r:id="rId10"/>
    <p:sldId id="366" r:id="rId11"/>
    <p:sldId id="355" r:id="rId12"/>
    <p:sldId id="360" r:id="rId13"/>
    <p:sldId id="361" r:id="rId14"/>
    <p:sldId id="362" r:id="rId15"/>
    <p:sldId id="356" r:id="rId16"/>
    <p:sldId id="363" r:id="rId17"/>
    <p:sldId id="300" r:id="rId18"/>
  </p:sldIdLst>
  <p:sldSz cx="9144000" cy="6858000" type="screen4x3"/>
  <p:notesSz cx="7045325" cy="9345613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F4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93" autoAdjust="0"/>
    <p:restoredTop sz="94343" autoAdjust="0"/>
  </p:normalViewPr>
  <p:slideViewPr>
    <p:cSldViewPr>
      <p:cViewPr varScale="1">
        <p:scale>
          <a:sx n="55" d="100"/>
          <a:sy n="55" d="100"/>
        </p:scale>
        <p:origin x="78" y="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Kreditur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yang </a:t>
            </a:r>
            <a:r>
              <a:rPr lang="en-ID" dirty="0" err="1"/>
              <a:t>memberi</a:t>
            </a:r>
            <a:r>
              <a:rPr lang="en-ID" dirty="0"/>
              <a:t> </a:t>
            </a:r>
            <a:r>
              <a:rPr lang="en-ID" dirty="0" err="1"/>
              <a:t>pinjaman</a:t>
            </a:r>
            <a:r>
              <a:rPr lang="en-ID" dirty="0"/>
              <a:t>)</a:t>
            </a:r>
          </a:p>
          <a:p>
            <a:r>
              <a:rPr lang="en-ID" dirty="0" err="1"/>
              <a:t>Debitur</a:t>
            </a:r>
            <a:r>
              <a:rPr lang="en-ID" dirty="0"/>
              <a:t> ; </a:t>
            </a:r>
            <a:r>
              <a:rPr lang="en-ID" dirty="0" err="1"/>
              <a:t>Pihak</a:t>
            </a:r>
            <a:r>
              <a:rPr lang="en-ID" dirty="0"/>
              <a:t> yang </a:t>
            </a:r>
            <a:r>
              <a:rPr lang="en-ID" dirty="0" err="1"/>
              <a:t>menerima</a:t>
            </a:r>
            <a:r>
              <a:rPr lang="en-ID" dirty="0"/>
              <a:t> </a:t>
            </a:r>
            <a:r>
              <a:rPr lang="en-ID" dirty="0" err="1"/>
              <a:t>pinjaman</a:t>
            </a:r>
            <a:endParaRPr lang="en-ID" dirty="0"/>
          </a:p>
          <a:p>
            <a:endParaRPr lang="en-ID" dirty="0"/>
          </a:p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2468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b="1" dirty="0" err="1"/>
              <a:t>Wanprestasi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b="1" dirty="0" err="1"/>
              <a:t>kegagalan</a:t>
            </a:r>
            <a:r>
              <a:rPr lang="en-ID" b="1" dirty="0"/>
              <a:t> </a:t>
            </a:r>
            <a:r>
              <a:rPr lang="en-ID" b="1" dirty="0" err="1"/>
              <a:t>atau</a:t>
            </a:r>
            <a:r>
              <a:rPr lang="en-ID" b="1" dirty="0"/>
              <a:t> </a:t>
            </a:r>
            <a:r>
              <a:rPr lang="en-ID" b="1" dirty="0" err="1"/>
              <a:t>kelalaian</a:t>
            </a:r>
            <a:r>
              <a:rPr lang="en-ID" b="1" dirty="0"/>
              <a:t> </a:t>
            </a:r>
            <a:r>
              <a:rPr lang="en-ID" b="1" dirty="0" err="1"/>
              <a:t>seorang</a:t>
            </a:r>
            <a:r>
              <a:rPr lang="en-ID" b="1" dirty="0"/>
              <a:t> </a:t>
            </a:r>
            <a:r>
              <a:rPr lang="en-ID" b="1" dirty="0" err="1"/>
              <a:t>pihak</a:t>
            </a:r>
            <a:r>
              <a:rPr lang="en-ID" b="1" dirty="0"/>
              <a:t> </a:t>
            </a:r>
            <a:r>
              <a:rPr lang="en-ID" b="1" dirty="0" err="1"/>
              <a:t>dalam</a:t>
            </a:r>
            <a:r>
              <a:rPr lang="en-ID" b="1" dirty="0"/>
              <a:t> </a:t>
            </a:r>
            <a:r>
              <a:rPr lang="en-ID" b="1" dirty="0" err="1"/>
              <a:t>perjanjian</a:t>
            </a:r>
            <a:r>
              <a:rPr lang="en-ID" b="1" dirty="0"/>
              <a:t> </a:t>
            </a:r>
            <a:r>
              <a:rPr lang="en-ID" b="1" dirty="0" err="1"/>
              <a:t>untuk</a:t>
            </a:r>
            <a:r>
              <a:rPr lang="en-ID" b="1" dirty="0"/>
              <a:t> </a:t>
            </a:r>
            <a:r>
              <a:rPr lang="en-ID" b="1" dirty="0" err="1"/>
              <a:t>memenuhi</a:t>
            </a:r>
            <a:r>
              <a:rPr lang="en-ID" b="1" dirty="0"/>
              <a:t> </a:t>
            </a:r>
            <a:r>
              <a:rPr lang="en-ID" b="1" dirty="0" err="1"/>
              <a:t>kewajibannya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yang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disepakati</a:t>
            </a:r>
            <a:r>
              <a:rPr lang="en-ID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36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ASURANSI  </a:t>
            </a:r>
          </a:p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12</a:t>
            </a:r>
          </a:p>
          <a:p>
            <a:pPr algn="ctr"/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555E01D3-FC7D-4B22-A082-FCA3A87028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5576" y="620688"/>
            <a:ext cx="7488832" cy="5400600"/>
          </a:xfrm>
        </p:spPr>
        <p:txBody>
          <a:bodyPr>
            <a:normAutofit fontScale="85000" lnSpcReduction="20000"/>
          </a:bodyPr>
          <a:lstStyle/>
          <a:p>
            <a:r>
              <a:rPr lang="en-ID" b="1" dirty="0" err="1">
                <a:solidFill>
                  <a:schemeClr val="tx1"/>
                </a:solidFill>
              </a:rPr>
              <a:t>Unsur-Unsur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Asuransi</a:t>
            </a:r>
            <a:endParaRPr lang="en-ID" b="1" dirty="0">
              <a:solidFill>
                <a:schemeClr val="tx1"/>
              </a:solidFill>
            </a:endParaRPr>
          </a:p>
          <a:p>
            <a:endParaRPr lang="en-ID" dirty="0">
              <a:solidFill>
                <a:schemeClr val="tx1"/>
              </a:solidFill>
            </a:endParaRPr>
          </a:p>
          <a:p>
            <a:pPr algn="l"/>
            <a:r>
              <a:rPr lang="en-ID" dirty="0" err="1">
                <a:solidFill>
                  <a:schemeClr val="tx1"/>
                </a:solidFill>
              </a:rPr>
              <a:t>Berdasarkan</a:t>
            </a:r>
            <a:r>
              <a:rPr lang="en-ID" dirty="0">
                <a:solidFill>
                  <a:schemeClr val="tx1"/>
                </a:solidFill>
              </a:rPr>
              <a:t> UU No.2 </a:t>
            </a:r>
            <a:r>
              <a:rPr lang="en-ID" dirty="0" err="1">
                <a:solidFill>
                  <a:schemeClr val="tx1"/>
                </a:solidFill>
              </a:rPr>
              <a:t>tahun</a:t>
            </a:r>
            <a:r>
              <a:rPr lang="en-ID" dirty="0">
                <a:solidFill>
                  <a:schemeClr val="tx1"/>
                </a:solidFill>
              </a:rPr>
              <a:t> 1992 </a:t>
            </a:r>
            <a:r>
              <a:rPr lang="en-ID" dirty="0" err="1">
                <a:solidFill>
                  <a:schemeClr val="tx1"/>
                </a:solidFill>
              </a:rPr>
              <a:t>tentang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usaha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perasuransian</a:t>
            </a:r>
            <a:r>
              <a:rPr lang="en-ID" dirty="0">
                <a:solidFill>
                  <a:schemeClr val="tx1"/>
                </a:solidFill>
              </a:rPr>
              <a:t>. </a:t>
            </a:r>
            <a:r>
              <a:rPr lang="en-ID" dirty="0" err="1">
                <a:solidFill>
                  <a:schemeClr val="tx1"/>
                </a:solidFill>
              </a:rPr>
              <a:t>Asurasni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memiliki</a:t>
            </a:r>
            <a:r>
              <a:rPr lang="en-ID" dirty="0">
                <a:solidFill>
                  <a:schemeClr val="tx1"/>
                </a:solidFill>
              </a:rPr>
              <a:t> 4 </a:t>
            </a:r>
            <a:r>
              <a:rPr lang="en-ID" dirty="0" err="1">
                <a:solidFill>
                  <a:schemeClr val="tx1"/>
                </a:solidFill>
              </a:rPr>
              <a:t>unsusr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sbb</a:t>
            </a:r>
            <a:r>
              <a:rPr lang="en-ID" dirty="0">
                <a:solidFill>
                  <a:schemeClr val="tx1"/>
                </a:solidFill>
              </a:rPr>
              <a:t> :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Tertanggung</a:t>
            </a:r>
            <a:r>
              <a:rPr lang="en-ID" dirty="0">
                <a:solidFill>
                  <a:schemeClr val="tx1"/>
                </a:solidFill>
              </a:rPr>
              <a:t>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Yaitu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anda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badan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memiliki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berkepentingan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harta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benda</a:t>
            </a:r>
            <a:endParaRPr lang="en-ID" dirty="0">
              <a:solidFill>
                <a:schemeClr val="tx1"/>
              </a:solidFill>
            </a:endParaRPr>
          </a:p>
          <a:p>
            <a:pPr algn="l"/>
            <a:r>
              <a:rPr lang="en-ID" dirty="0">
                <a:solidFill>
                  <a:schemeClr val="tx1"/>
                </a:solidFill>
              </a:rPr>
              <a:t>2. </a:t>
            </a:r>
            <a:r>
              <a:rPr lang="en-ID" dirty="0" err="1">
                <a:solidFill>
                  <a:schemeClr val="tx1"/>
                </a:solidFill>
              </a:rPr>
              <a:t>Penanggung</a:t>
            </a:r>
            <a:endParaRPr lang="en-ID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menerima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premi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asuransi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dari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tertanggung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menanggung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resiko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kerugian</a:t>
            </a:r>
            <a:r>
              <a:rPr lang="en-ID" dirty="0">
                <a:solidFill>
                  <a:schemeClr val="tx1"/>
                </a:solidFill>
              </a:rPr>
              <a:t> /</a:t>
            </a:r>
            <a:r>
              <a:rPr lang="en-ID" dirty="0" err="1">
                <a:solidFill>
                  <a:schemeClr val="tx1"/>
                </a:solidFill>
              </a:rPr>
              <a:t>musibah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menimpa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harta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benda</a:t>
            </a:r>
            <a:r>
              <a:rPr lang="en-ID" dirty="0">
                <a:solidFill>
                  <a:schemeClr val="tx1"/>
                </a:solidFill>
              </a:rPr>
              <a:t> yang di </a:t>
            </a:r>
            <a:r>
              <a:rPr lang="en-ID" dirty="0" err="1">
                <a:solidFill>
                  <a:schemeClr val="tx1"/>
                </a:solidFill>
              </a:rPr>
              <a:t>asuransikan</a:t>
            </a:r>
            <a:endParaRPr lang="en-ID" dirty="0">
              <a:solidFill>
                <a:schemeClr val="tx1"/>
              </a:solidFill>
            </a:endParaRPr>
          </a:p>
          <a:p>
            <a:pPr marL="273050" indent="-273050" algn="l"/>
            <a:r>
              <a:rPr lang="en-ID" dirty="0">
                <a:solidFill>
                  <a:schemeClr val="tx1"/>
                </a:solidFill>
              </a:rPr>
              <a:t>3.Risiko, </a:t>
            </a:r>
            <a:r>
              <a:rPr lang="en-ID" dirty="0" err="1">
                <a:solidFill>
                  <a:schemeClr val="tx1"/>
                </a:solidFill>
              </a:rPr>
              <a:t>yaitu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peristiwa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pasti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dapat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menimbulkan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kerugian</a:t>
            </a:r>
            <a:endParaRPr lang="en-ID" dirty="0">
              <a:solidFill>
                <a:schemeClr val="tx1"/>
              </a:solidFill>
            </a:endParaRPr>
          </a:p>
          <a:p>
            <a:pPr marL="273050" indent="-273050" algn="l"/>
            <a:r>
              <a:rPr lang="en-ID" dirty="0">
                <a:solidFill>
                  <a:schemeClr val="tx1"/>
                </a:solidFill>
              </a:rPr>
              <a:t>4. </a:t>
            </a:r>
            <a:r>
              <a:rPr lang="en-ID" dirty="0" err="1">
                <a:solidFill>
                  <a:schemeClr val="tx1"/>
                </a:solidFill>
              </a:rPr>
              <a:t>Kepentingan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mungkin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mengalami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kerugian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karena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peristiwa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tertentu</a:t>
            </a:r>
            <a:endParaRPr lang="en-ID" dirty="0">
              <a:solidFill>
                <a:schemeClr val="tx1"/>
              </a:solidFill>
            </a:endParaRPr>
          </a:p>
          <a:p>
            <a:pPr algn="l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470311328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063588" y="692696"/>
            <a:ext cx="7016824" cy="5328592"/>
          </a:xfrm>
        </p:spPr>
        <p:txBody>
          <a:bodyPr>
            <a:normAutofit lnSpcReduction="10000"/>
          </a:bodyPr>
          <a:lstStyle/>
          <a:p>
            <a:pPr algn="l"/>
            <a:r>
              <a:rPr lang="en-ID" b="1" dirty="0" err="1">
                <a:solidFill>
                  <a:schemeClr val="tx1"/>
                </a:solidFill>
              </a:rPr>
              <a:t>Prinsip-Prinsip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Asuransi</a:t>
            </a:r>
            <a:endParaRPr lang="en-ID" b="1" dirty="0">
              <a:solidFill>
                <a:schemeClr val="tx1"/>
              </a:solidFill>
            </a:endParaRPr>
          </a:p>
          <a:p>
            <a:pPr marL="546100" indent="-546100" algn="l"/>
            <a:r>
              <a:rPr lang="en-ID" sz="2000" dirty="0">
                <a:solidFill>
                  <a:schemeClr val="tx1"/>
                </a:solidFill>
              </a:rPr>
              <a:t> 1.    </a:t>
            </a:r>
            <a:r>
              <a:rPr lang="en-ID" sz="2200" dirty="0" err="1">
                <a:solidFill>
                  <a:schemeClr val="tx1"/>
                </a:solidFill>
              </a:rPr>
              <a:t>Prinsip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Itikad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Baik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Kedua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belah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pihak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wajib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memberikan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keterangan</a:t>
            </a:r>
            <a:r>
              <a:rPr lang="en-ID" sz="2200" dirty="0">
                <a:solidFill>
                  <a:schemeClr val="tx1"/>
                </a:solidFill>
              </a:rPr>
              <a:t> yang </a:t>
            </a:r>
            <a:r>
              <a:rPr lang="en-ID" sz="2200" dirty="0" err="1">
                <a:solidFill>
                  <a:schemeClr val="tx1"/>
                </a:solidFill>
              </a:rPr>
              <a:t>benar</a:t>
            </a:r>
            <a:r>
              <a:rPr lang="en-ID" sz="2200" dirty="0">
                <a:solidFill>
                  <a:schemeClr val="tx1"/>
                </a:solidFill>
              </a:rPr>
              <a:t>, </a:t>
            </a:r>
            <a:r>
              <a:rPr lang="en-ID" sz="2200" dirty="0" err="1">
                <a:solidFill>
                  <a:schemeClr val="tx1"/>
                </a:solidFill>
              </a:rPr>
              <a:t>lengkap</a:t>
            </a:r>
            <a:r>
              <a:rPr lang="en-ID" sz="2200" dirty="0">
                <a:solidFill>
                  <a:schemeClr val="tx1"/>
                </a:solidFill>
              </a:rPr>
              <a:t>, dan </a:t>
            </a:r>
            <a:r>
              <a:rPr lang="en-ID" sz="2200" dirty="0" err="1">
                <a:solidFill>
                  <a:schemeClr val="tx1"/>
                </a:solidFill>
              </a:rPr>
              <a:t>jujur</a:t>
            </a:r>
            <a:r>
              <a:rPr lang="en-ID" sz="2200" dirty="0">
                <a:solidFill>
                  <a:schemeClr val="tx1"/>
                </a:solidFill>
              </a:rPr>
              <a:t>.</a:t>
            </a:r>
          </a:p>
          <a:p>
            <a:pPr marL="546100" indent="-546100" algn="l">
              <a:buAutoNum type="arabicPeriod" startAt="2"/>
            </a:pPr>
            <a:r>
              <a:rPr lang="en-ID" sz="2200" dirty="0" err="1">
                <a:solidFill>
                  <a:schemeClr val="tx1"/>
                </a:solidFill>
              </a:rPr>
              <a:t>Prinsip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Kepentingan</a:t>
            </a:r>
            <a:r>
              <a:rPr lang="en-ID" sz="2200" dirty="0">
                <a:solidFill>
                  <a:schemeClr val="tx1"/>
                </a:solidFill>
              </a:rPr>
              <a:t> yang </a:t>
            </a:r>
            <a:r>
              <a:rPr lang="en-ID" sz="2200" dirty="0" err="1">
                <a:solidFill>
                  <a:schemeClr val="tx1"/>
                </a:solidFill>
              </a:rPr>
              <a:t>Diasuransikan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Tertanggung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harus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memiliki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kepentingan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hukum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atas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objek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asuransi</a:t>
            </a:r>
            <a:r>
              <a:rPr lang="en-ID" sz="2200" dirty="0">
                <a:solidFill>
                  <a:schemeClr val="tx1"/>
                </a:solidFill>
              </a:rPr>
              <a:t>.</a:t>
            </a:r>
          </a:p>
          <a:p>
            <a:pPr marL="546100" indent="-546100" algn="l">
              <a:buAutoNum type="arabicPeriod" startAt="2"/>
            </a:pPr>
            <a:r>
              <a:rPr lang="en-ID" sz="2200" dirty="0" err="1">
                <a:solidFill>
                  <a:schemeClr val="tx1"/>
                </a:solidFill>
              </a:rPr>
              <a:t>Prinsip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Ganti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Rugi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</a:p>
          <a:p>
            <a:pPr marL="546100" algn="l"/>
            <a:r>
              <a:rPr lang="en-ID" sz="2200" dirty="0" err="1">
                <a:solidFill>
                  <a:schemeClr val="tx1"/>
                </a:solidFill>
              </a:rPr>
              <a:t>Ganti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rugi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bertujuan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mengembalikan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tertanggung</a:t>
            </a:r>
            <a:r>
              <a:rPr lang="en-ID" sz="2200" dirty="0">
                <a:solidFill>
                  <a:schemeClr val="tx1"/>
                </a:solidFill>
              </a:rPr>
              <a:t> pada </a:t>
            </a:r>
            <a:r>
              <a:rPr lang="en-ID" sz="2200" dirty="0" err="1">
                <a:solidFill>
                  <a:schemeClr val="tx1"/>
                </a:solidFill>
              </a:rPr>
              <a:t>keadaan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semula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sebelum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kerugian</a:t>
            </a:r>
            <a:r>
              <a:rPr lang="en-ID" sz="2200" dirty="0">
                <a:solidFill>
                  <a:schemeClr val="tx1"/>
                </a:solidFill>
              </a:rPr>
              <a:t>.</a:t>
            </a:r>
          </a:p>
          <a:p>
            <a:pPr marL="546100" indent="-546100" algn="l">
              <a:buAutoNum type="arabicPeriod" startAt="2"/>
            </a:pPr>
            <a:r>
              <a:rPr lang="en-ID" sz="2200" dirty="0" err="1">
                <a:solidFill>
                  <a:schemeClr val="tx1"/>
                </a:solidFill>
              </a:rPr>
              <a:t>Prinsip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Subrogasi</a:t>
            </a:r>
            <a:r>
              <a:rPr lang="en-ID" sz="2200" dirty="0">
                <a:solidFill>
                  <a:schemeClr val="tx1"/>
                </a:solidFill>
              </a:rPr>
              <a:t> Setelah </a:t>
            </a:r>
            <a:r>
              <a:rPr lang="en-ID" sz="2200" dirty="0" err="1">
                <a:solidFill>
                  <a:schemeClr val="tx1"/>
                </a:solidFill>
              </a:rPr>
              <a:t>membayar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klaim</a:t>
            </a:r>
            <a:r>
              <a:rPr lang="en-ID" sz="2200" dirty="0">
                <a:solidFill>
                  <a:schemeClr val="tx1"/>
                </a:solidFill>
              </a:rPr>
              <a:t>, </a:t>
            </a:r>
            <a:r>
              <a:rPr lang="en-ID" sz="2200" dirty="0" err="1">
                <a:solidFill>
                  <a:schemeClr val="tx1"/>
                </a:solidFill>
              </a:rPr>
              <a:t>penanggung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memperoleh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hak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tertanggung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terhadap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pihak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ketiga</a:t>
            </a:r>
            <a:r>
              <a:rPr lang="en-ID" sz="2200" dirty="0">
                <a:solidFill>
                  <a:schemeClr val="tx1"/>
                </a:solidFill>
              </a:rPr>
              <a:t>.</a:t>
            </a:r>
          </a:p>
          <a:p>
            <a:pPr marL="546100" indent="-546100" algn="l">
              <a:buAutoNum type="arabicPeriod" startAt="2"/>
            </a:pPr>
            <a:r>
              <a:rPr lang="en-ID" sz="2200" dirty="0" err="1">
                <a:solidFill>
                  <a:schemeClr val="tx1"/>
                </a:solidFill>
              </a:rPr>
              <a:t>Prinsip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Sebab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Akibat</a:t>
            </a:r>
            <a:r>
              <a:rPr lang="en-ID" sz="2200" dirty="0">
                <a:solidFill>
                  <a:schemeClr val="tx1"/>
                </a:solidFill>
              </a:rPr>
              <a:t> (Proximate Cause) </a:t>
            </a:r>
            <a:r>
              <a:rPr lang="en-ID" sz="2200" dirty="0" err="1">
                <a:solidFill>
                  <a:schemeClr val="tx1"/>
                </a:solidFill>
              </a:rPr>
              <a:t>Kerugian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harus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disebabkan</a:t>
            </a:r>
            <a:r>
              <a:rPr lang="en-ID" sz="2200" dirty="0">
                <a:solidFill>
                  <a:schemeClr val="tx1"/>
                </a:solidFill>
              </a:rPr>
              <a:t> oleh </a:t>
            </a:r>
            <a:r>
              <a:rPr lang="en-ID" sz="2200" dirty="0" err="1">
                <a:solidFill>
                  <a:schemeClr val="tx1"/>
                </a:solidFill>
              </a:rPr>
              <a:t>risiko</a:t>
            </a:r>
            <a:r>
              <a:rPr lang="en-ID" sz="2200" dirty="0">
                <a:solidFill>
                  <a:schemeClr val="tx1"/>
                </a:solidFill>
              </a:rPr>
              <a:t> yang </a:t>
            </a:r>
            <a:r>
              <a:rPr lang="en-ID" sz="2200" dirty="0" err="1">
                <a:solidFill>
                  <a:schemeClr val="tx1"/>
                </a:solidFill>
              </a:rPr>
              <a:t>dijamin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dalam</a:t>
            </a:r>
            <a:r>
              <a:rPr lang="en-ID" sz="2200" dirty="0">
                <a:solidFill>
                  <a:schemeClr val="tx1"/>
                </a:solidFill>
              </a:rPr>
              <a:t> polis.</a:t>
            </a:r>
          </a:p>
          <a:p>
            <a:pPr marL="546100" indent="-546100" algn="l">
              <a:buAutoNum type="arabicPeriod" startAt="2"/>
            </a:pPr>
            <a:r>
              <a:rPr lang="en-ID" sz="2200" dirty="0" err="1">
                <a:solidFill>
                  <a:schemeClr val="tx1"/>
                </a:solidFill>
              </a:rPr>
              <a:t>Prinsip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Kontribusi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Berlaku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apabila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objek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diasuransikan</a:t>
            </a:r>
            <a:r>
              <a:rPr lang="en-ID" sz="2200" dirty="0">
                <a:solidFill>
                  <a:schemeClr val="tx1"/>
                </a:solidFill>
              </a:rPr>
              <a:t> pada </a:t>
            </a:r>
            <a:r>
              <a:rPr lang="en-ID" sz="2200" dirty="0" err="1">
                <a:solidFill>
                  <a:schemeClr val="tx1"/>
                </a:solidFill>
              </a:rPr>
              <a:t>lebih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dari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satu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perusahaan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asuransi</a:t>
            </a:r>
            <a:r>
              <a:rPr lang="en-ID" sz="2200" dirty="0">
                <a:solidFill>
                  <a:schemeClr val="tx1"/>
                </a:solidFill>
              </a:rPr>
              <a:t>.</a:t>
            </a:r>
          </a:p>
          <a:p>
            <a:pPr marL="546100" indent="-546100" algn="l">
              <a:buAutoNum type="arabicPeriod" startAt="2"/>
            </a:pPr>
            <a:endParaRPr lang="en-ID" sz="2200" dirty="0"/>
          </a:p>
          <a:p>
            <a:pPr marL="546100" indent="-546100" algn="l">
              <a:buAutoNum type="arabicPeriod" startAt="2"/>
            </a:pPr>
            <a:endParaRPr lang="en-ID" dirty="0"/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062485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58AA6164-F104-47E7-A928-7498ECDA4B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32656"/>
            <a:ext cx="7016824" cy="5832648"/>
          </a:xfrm>
        </p:spPr>
        <p:txBody>
          <a:bodyPr>
            <a:noAutofit/>
          </a:bodyPr>
          <a:lstStyle/>
          <a:p>
            <a:pPr>
              <a:tabLst>
                <a:tab pos="3406775" algn="l"/>
              </a:tabLst>
            </a:pPr>
            <a:r>
              <a:rPr lang="en-ID" sz="2400" b="1" dirty="0" err="1">
                <a:solidFill>
                  <a:schemeClr val="tx1"/>
                </a:solidFill>
              </a:rPr>
              <a:t>Fungsi</a:t>
            </a:r>
            <a:r>
              <a:rPr lang="en-ID" sz="2400" b="1" dirty="0">
                <a:solidFill>
                  <a:schemeClr val="tx1"/>
                </a:solidFill>
              </a:rPr>
              <a:t> dan </a:t>
            </a:r>
            <a:r>
              <a:rPr lang="en-ID" sz="2400" b="1" dirty="0" err="1">
                <a:solidFill>
                  <a:schemeClr val="tx1"/>
                </a:solidFill>
              </a:rPr>
              <a:t>Manfaat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Asuransi</a:t>
            </a:r>
            <a:endParaRPr lang="en-ID" sz="2400" b="1" dirty="0">
              <a:solidFill>
                <a:schemeClr val="tx1"/>
              </a:solidFill>
            </a:endParaRPr>
          </a:p>
          <a:p>
            <a:pPr algn="l">
              <a:tabLst>
                <a:tab pos="3406775" algn="l"/>
              </a:tabLst>
            </a:pPr>
            <a:r>
              <a:rPr lang="en-ID" sz="2400" dirty="0">
                <a:solidFill>
                  <a:schemeClr val="tx1"/>
                </a:solidFill>
              </a:rPr>
              <a:t> </a:t>
            </a:r>
          </a:p>
          <a:p>
            <a:pPr algn="l">
              <a:tabLst>
                <a:tab pos="3406775" algn="l"/>
              </a:tabLst>
            </a:pPr>
            <a:r>
              <a:rPr lang="en-ID" sz="2400" b="1" dirty="0" err="1">
                <a:solidFill>
                  <a:schemeClr val="tx1"/>
                </a:solidFill>
              </a:rPr>
              <a:t>Fungsi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Asuransi</a:t>
            </a:r>
            <a:r>
              <a:rPr lang="en-ID" sz="2400" b="1" dirty="0">
                <a:solidFill>
                  <a:schemeClr val="tx1"/>
                </a:solidFill>
              </a:rPr>
              <a:t> : </a:t>
            </a:r>
          </a:p>
          <a:p>
            <a:pPr marL="342900" indent="-342900" algn="l">
              <a:buAutoNum type="arabicPeriod"/>
              <a:tabLst>
                <a:tab pos="3406775" algn="l"/>
              </a:tabLst>
            </a:pPr>
            <a:r>
              <a:rPr lang="en-ID" sz="2000" dirty="0" err="1">
                <a:solidFill>
                  <a:schemeClr val="tx1"/>
                </a:solidFill>
              </a:rPr>
              <a:t>Memberikan</a:t>
            </a:r>
            <a:r>
              <a:rPr lang="en-ID" sz="2000" dirty="0">
                <a:solidFill>
                  <a:schemeClr val="tx1"/>
                </a:solidFill>
              </a:rPr>
              <a:t> rasa </a:t>
            </a:r>
            <a:r>
              <a:rPr lang="en-ID" sz="2000" dirty="0" err="1">
                <a:solidFill>
                  <a:schemeClr val="tx1"/>
                </a:solidFill>
              </a:rPr>
              <a:t>aman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dalam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perlindungan</a:t>
            </a:r>
            <a:endParaRPr lang="en-ID" sz="2000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  <a:tabLst>
                <a:tab pos="3406775" algn="l"/>
              </a:tabLst>
            </a:pPr>
            <a:r>
              <a:rPr lang="en-ID" sz="2000" dirty="0" err="1">
                <a:solidFill>
                  <a:schemeClr val="tx1"/>
                </a:solidFill>
              </a:rPr>
              <a:t>Fungsi</a:t>
            </a:r>
            <a:r>
              <a:rPr lang="en-ID" sz="2000" dirty="0">
                <a:solidFill>
                  <a:schemeClr val="tx1"/>
                </a:solidFill>
              </a:rPr>
              <a:t> Tabungan dan </a:t>
            </a:r>
            <a:r>
              <a:rPr lang="en-ID" sz="2000" dirty="0" err="1">
                <a:solidFill>
                  <a:schemeClr val="tx1"/>
                </a:solidFill>
              </a:rPr>
              <a:t>sumber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pendapatan</a:t>
            </a:r>
            <a:r>
              <a:rPr lang="en-ID" sz="2000" dirty="0">
                <a:solidFill>
                  <a:schemeClr val="tx1"/>
                </a:solidFill>
              </a:rPr>
              <a:t> lain</a:t>
            </a:r>
          </a:p>
          <a:p>
            <a:pPr marL="457200" indent="-457200" algn="l">
              <a:buAutoNum type="arabicPeriod"/>
              <a:tabLst>
                <a:tab pos="3406775" algn="l"/>
              </a:tabLst>
            </a:pPr>
            <a:r>
              <a:rPr lang="en-ID" sz="2000" dirty="0">
                <a:solidFill>
                  <a:schemeClr val="tx1"/>
                </a:solidFill>
              </a:rPr>
              <a:t>Alat </a:t>
            </a:r>
            <a:r>
              <a:rPr lang="en-ID" sz="2000" dirty="0" err="1">
                <a:solidFill>
                  <a:schemeClr val="tx1"/>
                </a:solidFill>
              </a:rPr>
              <a:t>penyebaran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resiko</a:t>
            </a:r>
            <a:r>
              <a:rPr lang="en-ID" sz="2000" dirty="0">
                <a:solidFill>
                  <a:schemeClr val="tx1"/>
                </a:solidFill>
              </a:rPr>
              <a:t> (</a:t>
            </a:r>
            <a:r>
              <a:rPr lang="en-ID" sz="2000" dirty="0" err="1">
                <a:solidFill>
                  <a:schemeClr val="tx1"/>
                </a:solidFill>
              </a:rPr>
              <a:t>resiko</a:t>
            </a:r>
            <a:r>
              <a:rPr lang="en-ID" sz="2000" dirty="0">
                <a:solidFill>
                  <a:schemeClr val="tx1"/>
                </a:solidFill>
              </a:rPr>
              <a:t> yang </a:t>
            </a:r>
            <a:r>
              <a:rPr lang="en-ID" sz="2000" dirty="0" err="1">
                <a:solidFill>
                  <a:schemeClr val="tx1"/>
                </a:solidFill>
              </a:rPr>
              <a:t>shrsnya</a:t>
            </a:r>
            <a:r>
              <a:rPr lang="en-ID" sz="2000" dirty="0">
                <a:solidFill>
                  <a:schemeClr val="tx1"/>
                </a:solidFill>
              </a:rPr>
              <a:t> di </a:t>
            </a:r>
            <a:r>
              <a:rPr lang="en-ID" sz="2000" dirty="0" err="1">
                <a:solidFill>
                  <a:schemeClr val="tx1"/>
                </a:solidFill>
              </a:rPr>
              <a:t>terima</a:t>
            </a:r>
            <a:r>
              <a:rPr lang="en-ID" sz="2000" dirty="0">
                <a:solidFill>
                  <a:schemeClr val="tx1"/>
                </a:solidFill>
              </a:rPr>
              <a:t> oleh </a:t>
            </a:r>
            <a:r>
              <a:rPr lang="en-ID" sz="2000" dirty="0" err="1">
                <a:solidFill>
                  <a:schemeClr val="tx1"/>
                </a:solidFill>
              </a:rPr>
              <a:t>tertaggung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dapat</a:t>
            </a:r>
            <a:r>
              <a:rPr lang="en-ID" sz="2000" dirty="0">
                <a:solidFill>
                  <a:schemeClr val="tx1"/>
                </a:solidFill>
              </a:rPr>
              <a:t> di </a:t>
            </a:r>
            <a:r>
              <a:rPr lang="en-ID" sz="2000" dirty="0" err="1">
                <a:solidFill>
                  <a:schemeClr val="tx1"/>
                </a:solidFill>
              </a:rPr>
              <a:t>sebarkan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kepada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penanggung</a:t>
            </a:r>
            <a:r>
              <a:rPr lang="en-ID" sz="2000" dirty="0">
                <a:solidFill>
                  <a:schemeClr val="tx1"/>
                </a:solidFill>
              </a:rPr>
              <a:t>)</a:t>
            </a:r>
          </a:p>
          <a:p>
            <a:pPr marL="457200" indent="-457200" algn="l">
              <a:buAutoNum type="arabicPeriod"/>
              <a:tabLst>
                <a:tab pos="3406775" algn="l"/>
              </a:tabLst>
            </a:pPr>
            <a:r>
              <a:rPr lang="en-ID" sz="2000" dirty="0" err="1">
                <a:solidFill>
                  <a:schemeClr val="tx1"/>
                </a:solidFill>
              </a:rPr>
              <a:t>Pendistribusian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biaya</a:t>
            </a:r>
            <a:r>
              <a:rPr lang="en-ID" sz="2000" dirty="0">
                <a:solidFill>
                  <a:schemeClr val="tx1"/>
                </a:solidFill>
              </a:rPr>
              <a:t> dan </a:t>
            </a:r>
            <a:r>
              <a:rPr lang="en-ID" sz="2000" dirty="0" err="1">
                <a:solidFill>
                  <a:schemeClr val="tx1"/>
                </a:solidFill>
              </a:rPr>
              <a:t>mafaat</a:t>
            </a:r>
            <a:r>
              <a:rPr lang="en-ID" sz="2000" dirty="0">
                <a:solidFill>
                  <a:schemeClr val="tx1"/>
                </a:solidFill>
              </a:rPr>
              <a:t> yang </a:t>
            </a:r>
            <a:r>
              <a:rPr lang="en-ID" sz="2000" dirty="0" err="1">
                <a:solidFill>
                  <a:schemeClr val="tx1"/>
                </a:solidFill>
              </a:rPr>
              <a:t>lebih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adil</a:t>
            </a:r>
            <a:endParaRPr lang="en-ID" sz="2000" dirty="0">
              <a:solidFill>
                <a:schemeClr val="tx1"/>
              </a:solidFill>
            </a:endParaRPr>
          </a:p>
          <a:p>
            <a:pPr algn="l">
              <a:tabLst>
                <a:tab pos="3406775" algn="l"/>
              </a:tabLst>
            </a:pPr>
            <a:endParaRPr lang="en-ID" sz="1000" dirty="0">
              <a:solidFill>
                <a:schemeClr val="tx1"/>
              </a:solidFill>
            </a:endParaRPr>
          </a:p>
          <a:p>
            <a:pPr algn="l">
              <a:tabLst>
                <a:tab pos="3406775" algn="l"/>
              </a:tabLst>
            </a:pPr>
            <a:r>
              <a:rPr lang="en-ID" sz="2400" b="1" dirty="0" err="1">
                <a:solidFill>
                  <a:schemeClr val="tx1"/>
                </a:solidFill>
              </a:rPr>
              <a:t>Manfaat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Asuransi</a:t>
            </a:r>
            <a:r>
              <a:rPr lang="en-ID" sz="2400" b="1" dirty="0">
                <a:solidFill>
                  <a:schemeClr val="tx1"/>
                </a:solidFill>
              </a:rPr>
              <a:t>:</a:t>
            </a:r>
          </a:p>
          <a:p>
            <a:pPr algn="l">
              <a:tabLst>
                <a:tab pos="3406775" algn="l"/>
              </a:tabLst>
            </a:pPr>
            <a:r>
              <a:rPr lang="en-ID" sz="2400" dirty="0">
                <a:solidFill>
                  <a:schemeClr val="tx1"/>
                </a:solidFill>
              </a:rPr>
              <a:t>1. </a:t>
            </a:r>
            <a:r>
              <a:rPr lang="en-ID" sz="2000" dirty="0">
                <a:solidFill>
                  <a:schemeClr val="tx1"/>
                </a:solidFill>
              </a:rPr>
              <a:t>rasa </a:t>
            </a:r>
            <a:r>
              <a:rPr lang="en-ID" sz="2000" dirty="0" err="1">
                <a:solidFill>
                  <a:schemeClr val="tx1"/>
                </a:solidFill>
              </a:rPr>
              <a:t>aman</a:t>
            </a:r>
            <a:r>
              <a:rPr lang="en-ID" sz="2000" dirty="0">
                <a:solidFill>
                  <a:schemeClr val="tx1"/>
                </a:solidFill>
              </a:rPr>
              <a:t> dan </a:t>
            </a:r>
            <a:r>
              <a:rPr lang="en-ID" sz="2000" dirty="0" err="1">
                <a:solidFill>
                  <a:schemeClr val="tx1"/>
                </a:solidFill>
              </a:rPr>
              <a:t>perlindungan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</a:p>
          <a:p>
            <a:pPr algn="l">
              <a:tabLst>
                <a:tab pos="3406775" algn="l"/>
              </a:tabLst>
            </a:pPr>
            <a:r>
              <a:rPr lang="en-ID" sz="2000" dirty="0">
                <a:solidFill>
                  <a:schemeClr val="tx1"/>
                </a:solidFill>
              </a:rPr>
              <a:t>2. </a:t>
            </a:r>
            <a:r>
              <a:rPr lang="en-ID" sz="2000" dirty="0" err="1">
                <a:solidFill>
                  <a:schemeClr val="tx1"/>
                </a:solidFill>
              </a:rPr>
              <a:t>Pendistribusian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biaya</a:t>
            </a:r>
            <a:r>
              <a:rPr lang="en-ID" sz="2000" dirty="0">
                <a:solidFill>
                  <a:schemeClr val="tx1"/>
                </a:solidFill>
              </a:rPr>
              <a:t> dan </a:t>
            </a:r>
            <a:r>
              <a:rPr lang="en-ID" sz="2000" dirty="0" err="1">
                <a:solidFill>
                  <a:schemeClr val="tx1"/>
                </a:solidFill>
              </a:rPr>
              <a:t>manfaat</a:t>
            </a:r>
            <a:r>
              <a:rPr lang="en-ID" sz="2000" dirty="0">
                <a:solidFill>
                  <a:schemeClr val="tx1"/>
                </a:solidFill>
              </a:rPr>
              <a:t> yang </a:t>
            </a:r>
            <a:r>
              <a:rPr lang="en-ID" sz="2000" dirty="0" err="1">
                <a:solidFill>
                  <a:schemeClr val="tx1"/>
                </a:solidFill>
              </a:rPr>
              <a:t>lebih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adil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</a:p>
          <a:p>
            <a:pPr marL="263525" indent="-263525" algn="l">
              <a:tabLst>
                <a:tab pos="3406775" algn="l"/>
              </a:tabLst>
            </a:pPr>
            <a:r>
              <a:rPr lang="en-ID" sz="2000" dirty="0">
                <a:solidFill>
                  <a:schemeClr val="tx1"/>
                </a:solidFill>
              </a:rPr>
              <a:t>3. Polis </a:t>
            </a:r>
            <a:r>
              <a:rPr lang="en-ID" sz="2000" dirty="0" err="1">
                <a:solidFill>
                  <a:schemeClr val="tx1"/>
                </a:solidFill>
              </a:rPr>
              <a:t>asuransi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dapat</a:t>
            </a:r>
            <a:r>
              <a:rPr lang="en-ID" sz="2000" dirty="0">
                <a:solidFill>
                  <a:schemeClr val="tx1"/>
                </a:solidFill>
              </a:rPr>
              <a:t> di </a:t>
            </a:r>
            <a:r>
              <a:rPr lang="en-ID" sz="2000" dirty="0" err="1">
                <a:solidFill>
                  <a:schemeClr val="tx1"/>
                </a:solidFill>
              </a:rPr>
              <a:t>jadikan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jaminan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memperoleh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kredit</a:t>
            </a:r>
            <a:r>
              <a:rPr lang="en-ID" sz="2000" dirty="0">
                <a:solidFill>
                  <a:schemeClr val="tx1"/>
                </a:solidFill>
              </a:rPr>
              <a:t> dan </a:t>
            </a:r>
            <a:r>
              <a:rPr lang="en-ID" sz="2000" dirty="0" err="1">
                <a:solidFill>
                  <a:schemeClr val="tx1"/>
                </a:solidFill>
              </a:rPr>
              <a:t>dapat</a:t>
            </a:r>
            <a:r>
              <a:rPr lang="en-ID" sz="2000" dirty="0">
                <a:solidFill>
                  <a:schemeClr val="tx1"/>
                </a:solidFill>
              </a:rPr>
              <a:t> di </a:t>
            </a:r>
            <a:r>
              <a:rPr lang="en-ID" sz="2000" dirty="0" err="1">
                <a:solidFill>
                  <a:schemeClr val="tx1"/>
                </a:solidFill>
              </a:rPr>
              <a:t>jadikan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sebagai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kelengkapan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memperoleh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kredit</a:t>
            </a:r>
            <a:endParaRPr lang="en-ID" sz="2000" dirty="0">
              <a:solidFill>
                <a:schemeClr val="tx1"/>
              </a:solidFill>
            </a:endParaRPr>
          </a:p>
          <a:p>
            <a:pPr algn="l">
              <a:tabLst>
                <a:tab pos="3406775" algn="l"/>
              </a:tabLst>
            </a:pPr>
            <a:r>
              <a:rPr lang="en-ID" sz="2000" dirty="0">
                <a:solidFill>
                  <a:schemeClr val="tx1"/>
                </a:solidFill>
              </a:rPr>
              <a:t>4. </a:t>
            </a:r>
            <a:r>
              <a:rPr lang="en-ID" sz="2000" dirty="0" err="1">
                <a:solidFill>
                  <a:schemeClr val="tx1"/>
                </a:solidFill>
              </a:rPr>
              <a:t>Membantu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perencanaan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keuangan</a:t>
            </a:r>
            <a:endParaRPr lang="en-ID" sz="2000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  <a:tabLst>
                <a:tab pos="3406775" algn="l"/>
              </a:tabLst>
            </a:pPr>
            <a:endParaRPr lang="en-ID" sz="2000" dirty="0">
              <a:solidFill>
                <a:schemeClr val="tx1"/>
              </a:solidFill>
            </a:endParaRPr>
          </a:p>
          <a:p>
            <a:pPr algn="l">
              <a:tabLst>
                <a:tab pos="3406775" algn="l"/>
              </a:tabLst>
            </a:pPr>
            <a:endParaRPr lang="en-ID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6844420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DC0F45E8-A2FF-4EE6-A2CA-50626AAD19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5576" y="692696"/>
            <a:ext cx="7632848" cy="5472608"/>
          </a:xfrm>
        </p:spPr>
        <p:txBody>
          <a:bodyPr>
            <a:normAutofit fontScale="92500" lnSpcReduction="10000"/>
          </a:bodyPr>
          <a:lstStyle/>
          <a:p>
            <a:r>
              <a:rPr lang="en-ID" b="1" dirty="0" err="1">
                <a:solidFill>
                  <a:schemeClr val="tx1"/>
                </a:solidFill>
              </a:rPr>
              <a:t>Objek</a:t>
            </a:r>
            <a:r>
              <a:rPr lang="en-ID" b="1" dirty="0">
                <a:solidFill>
                  <a:schemeClr val="tx1"/>
                </a:solidFill>
              </a:rPr>
              <a:t>  </a:t>
            </a:r>
            <a:r>
              <a:rPr lang="en-ID" b="1" dirty="0" err="1">
                <a:solidFill>
                  <a:schemeClr val="tx1"/>
                </a:solidFill>
              </a:rPr>
              <a:t>Asuransi</a:t>
            </a:r>
            <a:endParaRPr lang="en-ID" b="1" dirty="0">
              <a:solidFill>
                <a:schemeClr val="tx1"/>
              </a:solidFill>
            </a:endParaRPr>
          </a:p>
          <a:p>
            <a:endParaRPr lang="en-ID" sz="2400" dirty="0">
              <a:solidFill>
                <a:schemeClr val="tx1"/>
              </a:solidFill>
            </a:endParaRPr>
          </a:p>
          <a:p>
            <a:pPr algn="l"/>
            <a:r>
              <a:rPr lang="en-ID" sz="2000" dirty="0" err="1">
                <a:solidFill>
                  <a:schemeClr val="tx1"/>
                </a:solidFill>
              </a:rPr>
              <a:t>Objek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asuransi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adalah</a:t>
            </a:r>
            <a:r>
              <a:rPr lang="en-ID" sz="2000" dirty="0">
                <a:solidFill>
                  <a:schemeClr val="tx1"/>
                </a:solidFill>
              </a:rPr>
              <a:t> ; </a:t>
            </a:r>
            <a:r>
              <a:rPr lang="en-ID" sz="2000" dirty="0" err="1">
                <a:solidFill>
                  <a:schemeClr val="tx1"/>
                </a:solidFill>
              </a:rPr>
              <a:t>segala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kepentingan</a:t>
            </a:r>
            <a:r>
              <a:rPr lang="en-ID" sz="2000" dirty="0">
                <a:solidFill>
                  <a:schemeClr val="tx1"/>
                </a:solidFill>
              </a:rPr>
              <a:t> yang </a:t>
            </a:r>
            <a:r>
              <a:rPr lang="en-ID" sz="2000" dirty="0" err="1">
                <a:solidFill>
                  <a:schemeClr val="tx1"/>
                </a:solidFill>
              </a:rPr>
              <a:t>dapat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dinilai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dengan</a:t>
            </a:r>
            <a:r>
              <a:rPr lang="en-ID" sz="2000" dirty="0">
                <a:solidFill>
                  <a:schemeClr val="tx1"/>
                </a:solidFill>
              </a:rPr>
              <a:t> uang dan </a:t>
            </a:r>
            <a:r>
              <a:rPr lang="en-ID" sz="2000" dirty="0" err="1">
                <a:solidFill>
                  <a:schemeClr val="tx1"/>
                </a:solidFill>
              </a:rPr>
              <a:t>memiliki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risiko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kerugian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en-ID" sz="2000" dirty="0" err="1">
                <a:solidFill>
                  <a:schemeClr val="tx1"/>
                </a:solidFill>
              </a:rPr>
              <a:t>Yaitu</a:t>
            </a:r>
            <a:r>
              <a:rPr lang="en-ID" sz="2000" dirty="0">
                <a:solidFill>
                  <a:schemeClr val="tx1"/>
                </a:solidFill>
              </a:rPr>
              <a:t> :</a:t>
            </a:r>
          </a:p>
          <a:p>
            <a:pPr marL="228600" indent="-228600" algn="l">
              <a:buAutoNum type="arabicPeriod"/>
            </a:pPr>
            <a:r>
              <a:rPr lang="en-ID" sz="2000" dirty="0">
                <a:solidFill>
                  <a:schemeClr val="tx1"/>
                </a:solidFill>
              </a:rPr>
              <a:t>Benda </a:t>
            </a:r>
            <a:r>
              <a:rPr lang="en-ID" sz="2000" dirty="0" err="1">
                <a:solidFill>
                  <a:schemeClr val="tx1"/>
                </a:solidFill>
              </a:rPr>
              <a:t>Asuransi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</a:p>
          <a:p>
            <a:pPr marL="171450" indent="93663" algn="l">
              <a:buFont typeface="Wingdings" panose="05000000000000000000" pitchFamily="2" charset="2"/>
              <a:buChar char="Ø"/>
            </a:pPr>
            <a:r>
              <a:rPr lang="en-ID" sz="2000" dirty="0" err="1">
                <a:solidFill>
                  <a:schemeClr val="tx1"/>
                </a:solidFill>
              </a:rPr>
              <a:t>Harta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kekayaan</a:t>
            </a:r>
            <a:r>
              <a:rPr lang="en-ID" sz="2000" dirty="0">
                <a:solidFill>
                  <a:schemeClr val="tx1"/>
                </a:solidFill>
              </a:rPr>
              <a:t> yang </a:t>
            </a:r>
            <a:r>
              <a:rPr lang="en-ID" sz="2000" dirty="0" err="1">
                <a:solidFill>
                  <a:schemeClr val="tx1"/>
                </a:solidFill>
              </a:rPr>
              <a:t>mempunyai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nilai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ekonomi</a:t>
            </a:r>
            <a:r>
              <a:rPr lang="en-ID" sz="2000" dirty="0">
                <a:solidFill>
                  <a:schemeClr val="tx1"/>
                </a:solidFill>
              </a:rPr>
              <a:t> yang </a:t>
            </a:r>
            <a:r>
              <a:rPr lang="en-ID" sz="2000" dirty="0" err="1">
                <a:solidFill>
                  <a:schemeClr val="tx1"/>
                </a:solidFill>
              </a:rPr>
              <a:t>dapat</a:t>
            </a:r>
            <a:r>
              <a:rPr lang="en-ID" sz="2000" dirty="0">
                <a:solidFill>
                  <a:schemeClr val="tx1"/>
                </a:solidFill>
              </a:rPr>
              <a:t> di </a:t>
            </a:r>
            <a:r>
              <a:rPr lang="en-ID" sz="2000" dirty="0" err="1">
                <a:solidFill>
                  <a:schemeClr val="tx1"/>
                </a:solidFill>
              </a:rPr>
              <a:t>hargai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dengan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sejumlah</a:t>
            </a:r>
            <a:r>
              <a:rPr lang="en-ID" sz="2000" dirty="0">
                <a:solidFill>
                  <a:schemeClr val="tx1"/>
                </a:solidFill>
              </a:rPr>
              <a:t> uang  ( Gedung, </a:t>
            </a:r>
            <a:r>
              <a:rPr lang="en-ID" sz="2000" dirty="0" err="1">
                <a:solidFill>
                  <a:schemeClr val="tx1"/>
                </a:solidFill>
              </a:rPr>
              <a:t>Pertokoan</a:t>
            </a:r>
            <a:r>
              <a:rPr lang="en-ID" sz="2000" dirty="0">
                <a:solidFill>
                  <a:schemeClr val="tx1"/>
                </a:solidFill>
              </a:rPr>
              <a:t>, </a:t>
            </a:r>
            <a:r>
              <a:rPr lang="en-ID" sz="2000" dirty="0" err="1">
                <a:solidFill>
                  <a:schemeClr val="tx1"/>
                </a:solidFill>
              </a:rPr>
              <a:t>rumah</a:t>
            </a:r>
            <a:r>
              <a:rPr lang="en-ID" sz="2000" dirty="0">
                <a:solidFill>
                  <a:schemeClr val="tx1"/>
                </a:solidFill>
              </a:rPr>
              <a:t>)</a:t>
            </a:r>
          </a:p>
          <a:p>
            <a:pPr algn="l"/>
            <a:r>
              <a:rPr lang="en-ID" sz="2000" dirty="0">
                <a:solidFill>
                  <a:schemeClr val="tx1"/>
                </a:solidFill>
              </a:rPr>
              <a:t>2. </a:t>
            </a:r>
            <a:r>
              <a:rPr lang="en-ID" sz="2000" dirty="0" err="1">
                <a:solidFill>
                  <a:schemeClr val="tx1"/>
                </a:solidFill>
              </a:rPr>
              <a:t>Jumlah</a:t>
            </a:r>
            <a:r>
              <a:rPr lang="en-ID" sz="2000" dirty="0">
                <a:solidFill>
                  <a:schemeClr val="tx1"/>
                </a:solidFill>
              </a:rPr>
              <a:t> yang di </a:t>
            </a:r>
            <a:r>
              <a:rPr lang="en-ID" sz="2000" dirty="0" err="1">
                <a:solidFill>
                  <a:schemeClr val="tx1"/>
                </a:solidFill>
              </a:rPr>
              <a:t>asuransikan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</a:p>
          <a:p>
            <a:pPr marL="180975" indent="-180975" algn="l">
              <a:buFont typeface="Wingdings" panose="05000000000000000000" pitchFamily="2" charset="2"/>
              <a:buChar char="Ø"/>
            </a:pPr>
            <a:r>
              <a:rPr lang="en-ID" sz="2200" dirty="0" err="1">
                <a:solidFill>
                  <a:schemeClr val="tx1"/>
                </a:solidFill>
              </a:rPr>
              <a:t>Jumlah</a:t>
            </a:r>
            <a:r>
              <a:rPr lang="en-ID" sz="2200" dirty="0">
                <a:solidFill>
                  <a:schemeClr val="tx1"/>
                </a:solidFill>
              </a:rPr>
              <a:t> yang di </a:t>
            </a:r>
            <a:r>
              <a:rPr lang="en-ID" sz="2200" dirty="0" err="1">
                <a:solidFill>
                  <a:schemeClr val="tx1"/>
                </a:solidFill>
              </a:rPr>
              <a:t>pakai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sebagai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ukuran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untuk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menentukan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jumlah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maksimum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ganti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kerugian</a:t>
            </a:r>
            <a:r>
              <a:rPr lang="en-ID" sz="2200" dirty="0">
                <a:solidFill>
                  <a:schemeClr val="tx1"/>
                </a:solidFill>
              </a:rPr>
              <a:t> yang </a:t>
            </a:r>
            <a:r>
              <a:rPr lang="en-ID" sz="2200" dirty="0" err="1">
                <a:solidFill>
                  <a:schemeClr val="tx1"/>
                </a:solidFill>
              </a:rPr>
              <a:t>wajib</a:t>
            </a:r>
            <a:r>
              <a:rPr lang="en-ID" sz="2200" dirty="0">
                <a:solidFill>
                  <a:schemeClr val="tx1"/>
                </a:solidFill>
              </a:rPr>
              <a:t> di </a:t>
            </a:r>
            <a:r>
              <a:rPr lang="en-ID" sz="2200" dirty="0" err="1">
                <a:solidFill>
                  <a:schemeClr val="tx1"/>
                </a:solidFill>
              </a:rPr>
              <a:t>bayar</a:t>
            </a:r>
            <a:r>
              <a:rPr lang="en-ID" sz="2200" dirty="0">
                <a:solidFill>
                  <a:schemeClr val="tx1"/>
                </a:solidFill>
              </a:rPr>
              <a:t> oleh </a:t>
            </a:r>
            <a:r>
              <a:rPr lang="en-ID" sz="2200" dirty="0" err="1">
                <a:solidFill>
                  <a:schemeClr val="tx1"/>
                </a:solidFill>
              </a:rPr>
              <a:t>penanggung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dalam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satu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asuransi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kerugian</a:t>
            </a:r>
            <a:endParaRPr lang="en-ID" sz="2200" dirty="0">
              <a:solidFill>
                <a:schemeClr val="tx1"/>
              </a:solidFill>
            </a:endParaRPr>
          </a:p>
          <a:p>
            <a:pPr algn="l"/>
            <a:r>
              <a:rPr lang="en-ID" sz="2000" dirty="0">
                <a:solidFill>
                  <a:schemeClr val="tx1"/>
                </a:solidFill>
              </a:rPr>
              <a:t>3. Nilai </a:t>
            </a:r>
            <a:r>
              <a:rPr lang="en-ID" sz="2000" dirty="0" err="1">
                <a:solidFill>
                  <a:schemeClr val="tx1"/>
                </a:solidFill>
              </a:rPr>
              <a:t>bneda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asuransi</a:t>
            </a:r>
            <a:endParaRPr lang="en-ID" sz="2000" dirty="0">
              <a:solidFill>
                <a:schemeClr val="tx1"/>
              </a:solidFill>
            </a:endParaRPr>
          </a:p>
          <a:p>
            <a:pPr marL="171450" indent="9525" algn="l">
              <a:buFont typeface="Wingdings" panose="05000000000000000000" pitchFamily="2" charset="2"/>
              <a:buChar char="Ø"/>
            </a:pPr>
            <a:r>
              <a:rPr lang="en-ID" sz="2000" dirty="0">
                <a:solidFill>
                  <a:schemeClr val="tx1"/>
                </a:solidFill>
              </a:rPr>
              <a:t>Nilai </a:t>
            </a:r>
            <a:r>
              <a:rPr lang="en-ID" sz="2000" dirty="0" err="1">
                <a:solidFill>
                  <a:schemeClr val="tx1"/>
                </a:solidFill>
              </a:rPr>
              <a:t>benda</a:t>
            </a:r>
            <a:r>
              <a:rPr lang="en-ID" sz="2000" dirty="0">
                <a:solidFill>
                  <a:schemeClr val="tx1"/>
                </a:solidFill>
              </a:rPr>
              <a:t> pada </a:t>
            </a:r>
            <a:r>
              <a:rPr lang="en-ID" sz="2000" dirty="0" err="1">
                <a:solidFill>
                  <a:schemeClr val="tx1"/>
                </a:solidFill>
              </a:rPr>
              <a:t>waktu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terjadi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peristiwa</a:t>
            </a:r>
            <a:r>
              <a:rPr lang="en-ID" sz="2000" dirty="0">
                <a:solidFill>
                  <a:schemeClr val="tx1"/>
                </a:solidFill>
              </a:rPr>
              <a:t> yang </a:t>
            </a:r>
            <a:r>
              <a:rPr lang="en-ID" sz="2000" dirty="0" err="1">
                <a:solidFill>
                  <a:schemeClr val="tx1"/>
                </a:solidFill>
              </a:rPr>
              <a:t>menimbulkan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kerugian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itu</a:t>
            </a:r>
            <a:endParaRPr lang="en-ID" sz="2000" dirty="0">
              <a:solidFill>
                <a:schemeClr val="tx1"/>
              </a:solidFill>
            </a:endParaRPr>
          </a:p>
          <a:p>
            <a:pPr algn="l"/>
            <a:r>
              <a:rPr lang="en-ID" sz="2000" dirty="0">
                <a:solidFill>
                  <a:schemeClr val="tx1"/>
                </a:solidFill>
              </a:rPr>
              <a:t>4. </a:t>
            </a:r>
            <a:r>
              <a:rPr lang="en-ID" sz="2000" dirty="0" err="1">
                <a:solidFill>
                  <a:schemeClr val="tx1"/>
                </a:solidFill>
              </a:rPr>
              <a:t>Premi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Asuransi</a:t>
            </a:r>
            <a:endParaRPr lang="en-ID" sz="2000" dirty="0">
              <a:solidFill>
                <a:schemeClr val="tx1"/>
              </a:solidFill>
            </a:endParaRPr>
          </a:p>
          <a:p>
            <a:pPr marL="171450" indent="9525" algn="l">
              <a:buFont typeface="Wingdings" panose="05000000000000000000" pitchFamily="2" charset="2"/>
              <a:buChar char="Ø"/>
            </a:pPr>
            <a:r>
              <a:rPr lang="en-ID" sz="2000" dirty="0">
                <a:solidFill>
                  <a:schemeClr val="tx1"/>
                </a:solidFill>
              </a:rPr>
              <a:t>Salah </a:t>
            </a:r>
            <a:r>
              <a:rPr lang="en-ID" sz="2000" dirty="0" err="1">
                <a:solidFill>
                  <a:schemeClr val="tx1"/>
                </a:solidFill>
              </a:rPr>
              <a:t>satu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unsur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penting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dalam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asuransi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karena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merupakan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keajiban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utama</a:t>
            </a:r>
            <a:r>
              <a:rPr lang="en-ID" sz="2000" dirty="0">
                <a:solidFill>
                  <a:schemeClr val="tx1"/>
                </a:solidFill>
              </a:rPr>
              <a:t> yang </a:t>
            </a:r>
            <a:r>
              <a:rPr lang="en-ID" sz="2000" dirty="0" err="1">
                <a:solidFill>
                  <a:schemeClr val="tx1"/>
                </a:solidFill>
              </a:rPr>
              <a:t>wajib</a:t>
            </a:r>
            <a:r>
              <a:rPr lang="en-ID" sz="2000" dirty="0">
                <a:solidFill>
                  <a:schemeClr val="tx1"/>
                </a:solidFill>
              </a:rPr>
              <a:t> di </a:t>
            </a:r>
            <a:r>
              <a:rPr lang="en-ID" sz="2000" dirty="0" err="1">
                <a:solidFill>
                  <a:schemeClr val="tx1"/>
                </a:solidFill>
              </a:rPr>
              <a:t>penuhi</a:t>
            </a:r>
            <a:r>
              <a:rPr lang="en-ID" sz="2000" dirty="0">
                <a:solidFill>
                  <a:schemeClr val="tx1"/>
                </a:solidFill>
              </a:rPr>
              <a:t> oleh </a:t>
            </a:r>
            <a:r>
              <a:rPr lang="en-ID" sz="2000" dirty="0" err="1">
                <a:solidFill>
                  <a:schemeClr val="tx1"/>
                </a:solidFill>
              </a:rPr>
              <a:t>tertanggung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kepada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penanggung</a:t>
            </a:r>
            <a:endParaRPr lang="en-ID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9401041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72DF556-8469-4CED-94AA-4700E5EDFE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9592" y="692696"/>
            <a:ext cx="7632848" cy="4946104"/>
          </a:xfrm>
        </p:spPr>
        <p:txBody>
          <a:bodyPr/>
          <a:lstStyle/>
          <a:p>
            <a:pPr algn="l"/>
            <a:r>
              <a:rPr lang="en-US" dirty="0" err="1">
                <a:solidFill>
                  <a:schemeClr val="tx1"/>
                </a:solidFill>
              </a:rPr>
              <a:t>Premi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Asuransi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merupakan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syarat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mutlak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menentukan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perjanjian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asuransi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laksanakan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Kriteria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Premi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asuransi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sbb</a:t>
            </a:r>
            <a:r>
              <a:rPr lang="en-US" dirty="0">
                <a:solidFill>
                  <a:schemeClr val="tx1"/>
                </a:solidFill>
              </a:rPr>
              <a:t> :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sejumlah</a:t>
            </a:r>
            <a:r>
              <a:rPr lang="en-US" dirty="0">
                <a:solidFill>
                  <a:schemeClr val="tx1"/>
                </a:solidFill>
              </a:rPr>
              <a:t> uang</a:t>
            </a:r>
          </a:p>
          <a:p>
            <a:pPr marL="514350" indent="-514350" algn="l"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Di </a:t>
            </a:r>
            <a:r>
              <a:rPr lang="en-US" dirty="0" err="1">
                <a:solidFill>
                  <a:schemeClr val="tx1"/>
                </a:solidFill>
              </a:rPr>
              <a:t>bayar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dahulu</a:t>
            </a:r>
            <a:r>
              <a:rPr lang="en-US" dirty="0">
                <a:solidFill>
                  <a:schemeClr val="tx1"/>
                </a:solidFill>
              </a:rPr>
              <a:t> oleh </a:t>
            </a:r>
            <a:r>
              <a:rPr lang="en-US" dirty="0" err="1">
                <a:solidFill>
                  <a:schemeClr val="tx1"/>
                </a:solidFill>
              </a:rPr>
              <a:t>tertanggung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Sebagai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imbalan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pengalihan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resiko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Di </a:t>
            </a:r>
            <a:r>
              <a:rPr lang="en-US" dirty="0" err="1">
                <a:solidFill>
                  <a:schemeClr val="tx1"/>
                </a:solidFill>
              </a:rPr>
              <a:t>hitung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berdasarkan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presentase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nilai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resiko</a:t>
            </a:r>
            <a:r>
              <a:rPr lang="en-US" dirty="0">
                <a:solidFill>
                  <a:schemeClr val="tx1"/>
                </a:solidFill>
              </a:rPr>
              <a:t> yang di </a:t>
            </a:r>
            <a:r>
              <a:rPr lang="en-US" dirty="0" err="1">
                <a:solidFill>
                  <a:schemeClr val="tx1"/>
                </a:solidFill>
              </a:rPr>
              <a:t>alihkan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06476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39552" y="548680"/>
            <a:ext cx="7632848" cy="5616624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b="1" dirty="0" err="1">
                <a:solidFill>
                  <a:schemeClr val="tx1"/>
                </a:solidFill>
              </a:rPr>
              <a:t>Jenis</a:t>
            </a:r>
            <a:r>
              <a:rPr lang="en-US" b="1" dirty="0">
                <a:solidFill>
                  <a:schemeClr val="tx1"/>
                </a:solidFill>
              </a:rPr>
              <a:t> –</a:t>
            </a:r>
            <a:r>
              <a:rPr lang="en-US" b="1" dirty="0" err="1">
                <a:solidFill>
                  <a:schemeClr val="tx1"/>
                </a:solidFill>
              </a:rPr>
              <a:t>jenis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jaminan</a:t>
            </a:r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sz="1000" dirty="0">
              <a:solidFill>
                <a:schemeClr val="tx1"/>
              </a:solidFill>
            </a:endParaRPr>
          </a:p>
          <a:p>
            <a:pPr algn="l"/>
            <a:r>
              <a:rPr lang="en-US" dirty="0" err="1">
                <a:solidFill>
                  <a:schemeClr val="tx1"/>
                </a:solidFill>
              </a:rPr>
              <a:t>Asuransi</a:t>
            </a:r>
            <a:r>
              <a:rPr lang="en-US" dirty="0">
                <a:solidFill>
                  <a:schemeClr val="tx1"/>
                </a:solidFill>
              </a:rPr>
              <a:t> pada </a:t>
            </a:r>
            <a:r>
              <a:rPr lang="en-US" dirty="0" err="1">
                <a:solidFill>
                  <a:schemeClr val="tx1"/>
                </a:solidFill>
              </a:rPr>
              <a:t>umumnya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bagi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menjadi</a:t>
            </a:r>
            <a:r>
              <a:rPr lang="en-US" dirty="0">
                <a:solidFill>
                  <a:schemeClr val="tx1"/>
                </a:solidFill>
              </a:rPr>
              <a:t> 2: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Asuransi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kerugian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terdiri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;</a:t>
            </a:r>
          </a:p>
          <a:p>
            <a:pPr marL="457200" indent="-7938" algn="l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</a:rPr>
              <a:t>Asuransi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kebakaran</a:t>
            </a:r>
            <a:endParaRPr lang="en-US" dirty="0">
              <a:solidFill>
                <a:schemeClr val="tx1"/>
              </a:solidFill>
            </a:endParaRPr>
          </a:p>
          <a:p>
            <a:pPr marL="457200" indent="-7938" algn="l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</a:rPr>
              <a:t>Asuransi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kehilangan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kerusakan</a:t>
            </a:r>
            <a:endParaRPr lang="en-US" dirty="0">
              <a:solidFill>
                <a:schemeClr val="tx1"/>
              </a:solidFill>
            </a:endParaRPr>
          </a:p>
          <a:p>
            <a:pPr marL="457200" indent="-7938" algn="l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</a:rPr>
              <a:t>Asuransi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laut</a:t>
            </a:r>
            <a:endParaRPr lang="en-US" dirty="0">
              <a:solidFill>
                <a:schemeClr val="tx1"/>
              </a:solidFill>
            </a:endParaRPr>
          </a:p>
          <a:p>
            <a:pPr marL="457200" indent="-7938" algn="l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</a:rPr>
              <a:t>Asuransi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pengangkutan</a:t>
            </a:r>
            <a:endParaRPr lang="en-US" dirty="0">
              <a:solidFill>
                <a:schemeClr val="tx1"/>
              </a:solidFill>
            </a:endParaRPr>
          </a:p>
          <a:p>
            <a:pPr marL="457200" indent="-7938" algn="l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</a:rPr>
              <a:t>Asuransi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kredit</a:t>
            </a:r>
            <a:endParaRPr lang="en-US" dirty="0">
              <a:solidFill>
                <a:schemeClr val="tx1"/>
              </a:solidFill>
            </a:endParaRPr>
          </a:p>
          <a:p>
            <a:pPr marL="449262" algn="l"/>
            <a:endParaRPr lang="en-US" dirty="0">
              <a:solidFill>
                <a:schemeClr val="tx1"/>
              </a:solidFill>
            </a:endParaRPr>
          </a:p>
          <a:p>
            <a:pPr marL="514350" indent="-514350" algn="l">
              <a:buAutoNum type="arabicPeriod" startAt="2"/>
            </a:pPr>
            <a:r>
              <a:rPr lang="en-US" dirty="0" err="1">
                <a:solidFill>
                  <a:schemeClr val="tx1"/>
                </a:solidFill>
              </a:rPr>
              <a:t>Asuransi</a:t>
            </a:r>
            <a:r>
              <a:rPr lang="en-US" dirty="0">
                <a:solidFill>
                  <a:schemeClr val="tx1"/>
                </a:solidFill>
              </a:rPr>
              <a:t> Jiwa </a:t>
            </a:r>
            <a:r>
              <a:rPr lang="en-US" dirty="0" err="1">
                <a:solidFill>
                  <a:schemeClr val="tx1"/>
                </a:solidFill>
              </a:rPr>
              <a:t>terdiri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;</a:t>
            </a:r>
          </a:p>
          <a:p>
            <a:pPr marL="457200" indent="-7938" algn="l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</a:rPr>
              <a:t>Asuransi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kecelakaan</a:t>
            </a:r>
            <a:endParaRPr lang="en-US" dirty="0">
              <a:solidFill>
                <a:schemeClr val="tx1"/>
              </a:solidFill>
            </a:endParaRPr>
          </a:p>
          <a:p>
            <a:pPr marL="457200" indent="-7938" algn="l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</a:rPr>
              <a:t>Asuransi</a:t>
            </a:r>
            <a:r>
              <a:rPr lang="en-US" dirty="0">
                <a:solidFill>
                  <a:schemeClr val="tx1"/>
                </a:solidFill>
              </a:rPr>
              <a:t> Kesehatan</a:t>
            </a:r>
          </a:p>
          <a:p>
            <a:pPr marL="457200" indent="-7938" algn="l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</a:rPr>
              <a:t>Asuransi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jiwa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kredit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642124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382BDBBA-9278-4ACD-A1F0-9E0162D4BA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1600" y="764704"/>
            <a:ext cx="6800800" cy="4874096"/>
          </a:xfrm>
        </p:spPr>
        <p:txBody>
          <a:bodyPr>
            <a:normAutofit fontScale="92500" lnSpcReduction="20000"/>
          </a:bodyPr>
          <a:lstStyle/>
          <a:p>
            <a:r>
              <a:rPr lang="en-ID" b="1" dirty="0" err="1">
                <a:solidFill>
                  <a:schemeClr val="tx1"/>
                </a:solidFill>
              </a:rPr>
              <a:t>Berakhirnya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Asuransi</a:t>
            </a:r>
            <a:endParaRPr lang="en-ID" b="1" dirty="0">
              <a:solidFill>
                <a:schemeClr val="tx1"/>
              </a:solidFill>
            </a:endParaRPr>
          </a:p>
          <a:p>
            <a:endParaRPr lang="en-ID" b="1" dirty="0">
              <a:solidFill>
                <a:schemeClr val="tx1"/>
              </a:solidFill>
            </a:endParaRPr>
          </a:p>
          <a:p>
            <a:pPr algn="l"/>
            <a:r>
              <a:rPr lang="sv-SE" dirty="0">
                <a:solidFill>
                  <a:schemeClr val="tx1"/>
                </a:solidFill>
              </a:rPr>
              <a:t>Perjanjian asuransi dapat berakhir karena:</a:t>
            </a:r>
            <a:endParaRPr lang="en-ID" dirty="0">
              <a:solidFill>
                <a:schemeClr val="tx1"/>
              </a:solidFill>
            </a:endParaRPr>
          </a:p>
          <a:p>
            <a:pPr algn="l"/>
            <a:r>
              <a:rPr lang="en-ID" dirty="0">
                <a:solidFill>
                  <a:schemeClr val="tx1"/>
                </a:solidFill>
              </a:rPr>
              <a:t>1.Jangka </a:t>
            </a:r>
            <a:r>
              <a:rPr lang="en-ID" dirty="0" err="1">
                <a:solidFill>
                  <a:schemeClr val="tx1"/>
                </a:solidFill>
              </a:rPr>
              <a:t>waktu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pertanggungan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telah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berakhir</a:t>
            </a:r>
            <a:endParaRPr lang="en-ID" dirty="0">
              <a:solidFill>
                <a:schemeClr val="tx1"/>
              </a:solidFill>
            </a:endParaRPr>
          </a:p>
          <a:p>
            <a:pPr marL="273050" indent="-273050" algn="l"/>
            <a:r>
              <a:rPr lang="en-ID" dirty="0">
                <a:solidFill>
                  <a:schemeClr val="tx1"/>
                </a:solidFill>
              </a:rPr>
              <a:t>2. </a:t>
            </a:r>
            <a:r>
              <a:rPr lang="en-ID" dirty="0" err="1">
                <a:solidFill>
                  <a:schemeClr val="tx1"/>
                </a:solidFill>
              </a:rPr>
              <a:t>Perjalanan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berkhir</a:t>
            </a:r>
            <a:r>
              <a:rPr lang="en-ID" dirty="0">
                <a:solidFill>
                  <a:schemeClr val="tx1"/>
                </a:solidFill>
              </a:rPr>
              <a:t> (</a:t>
            </a:r>
            <a:r>
              <a:rPr lang="en-ID" dirty="0" err="1">
                <a:solidFill>
                  <a:schemeClr val="tx1"/>
                </a:solidFill>
              </a:rPr>
              <a:t>Diadakan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berdasarkan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perjalanana</a:t>
            </a:r>
            <a:r>
              <a:rPr lang="en-ID" dirty="0">
                <a:solidFill>
                  <a:schemeClr val="tx1"/>
                </a:solidFill>
              </a:rPr>
              <a:t> ( </a:t>
            </a:r>
            <a:r>
              <a:rPr lang="en-ID" dirty="0" err="1">
                <a:solidFill>
                  <a:schemeClr val="tx1"/>
                </a:solidFill>
              </a:rPr>
              <a:t>asuransi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kapal</a:t>
            </a:r>
            <a:r>
              <a:rPr lang="en-ID" dirty="0">
                <a:solidFill>
                  <a:schemeClr val="tx1"/>
                </a:solidFill>
              </a:rPr>
              <a:t>)</a:t>
            </a:r>
          </a:p>
          <a:p>
            <a:pPr algn="l"/>
            <a:r>
              <a:rPr lang="en-ID" dirty="0">
                <a:solidFill>
                  <a:schemeClr val="tx1"/>
                </a:solidFill>
              </a:rPr>
              <a:t>3. </a:t>
            </a:r>
            <a:r>
              <a:rPr lang="en-ID" dirty="0" err="1">
                <a:solidFill>
                  <a:schemeClr val="tx1"/>
                </a:solidFill>
              </a:rPr>
              <a:t>Asuransi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berhenti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di </a:t>
            </a:r>
            <a:r>
              <a:rPr lang="en-ID" dirty="0" err="1">
                <a:solidFill>
                  <a:schemeClr val="tx1"/>
                </a:solidFill>
              </a:rPr>
              <a:t>batalkan</a:t>
            </a:r>
            <a:endParaRPr lang="en-ID" dirty="0">
              <a:solidFill>
                <a:schemeClr val="tx1"/>
              </a:solidFill>
            </a:endParaRPr>
          </a:p>
          <a:p>
            <a:pPr marL="273050" indent="-273050" algn="l"/>
            <a:r>
              <a:rPr lang="en-ID" dirty="0">
                <a:solidFill>
                  <a:schemeClr val="tx1"/>
                </a:solidFill>
              </a:rPr>
              <a:t>   ( </a:t>
            </a:r>
            <a:r>
              <a:rPr lang="en-ID" dirty="0" err="1">
                <a:solidFill>
                  <a:schemeClr val="tx1"/>
                </a:solidFill>
              </a:rPr>
              <a:t>berhenti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terjadi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karena</a:t>
            </a:r>
            <a:r>
              <a:rPr lang="en-ID" dirty="0">
                <a:solidFill>
                  <a:schemeClr val="tx1"/>
                </a:solidFill>
              </a:rPr>
              <a:t>  </a:t>
            </a:r>
            <a:r>
              <a:rPr lang="en-ID" dirty="0" err="1">
                <a:solidFill>
                  <a:schemeClr val="tx1"/>
                </a:solidFill>
              </a:rPr>
              <a:t>kesepakatan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antara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tertanggung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penanggung</a:t>
            </a:r>
            <a:r>
              <a:rPr lang="en-ID" dirty="0">
                <a:solidFill>
                  <a:schemeClr val="tx1"/>
                </a:solidFill>
              </a:rPr>
              <a:t>)</a:t>
            </a:r>
          </a:p>
          <a:p>
            <a:pPr algn="l"/>
            <a:r>
              <a:rPr lang="en-ID" dirty="0">
                <a:solidFill>
                  <a:schemeClr val="tx1"/>
                </a:solidFill>
              </a:rPr>
              <a:t>4. </a:t>
            </a:r>
            <a:r>
              <a:rPr lang="en-ID" dirty="0" err="1">
                <a:solidFill>
                  <a:schemeClr val="tx1"/>
                </a:solidFill>
              </a:rPr>
              <a:t>Asuransi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gugur</a:t>
            </a:r>
            <a:endParaRPr lang="en-ID" dirty="0">
              <a:solidFill>
                <a:schemeClr val="tx1"/>
              </a:solidFill>
            </a:endParaRPr>
          </a:p>
          <a:p>
            <a:pPr marL="273050" indent="-96838" algn="l"/>
            <a:r>
              <a:rPr lang="en-ID" dirty="0">
                <a:solidFill>
                  <a:schemeClr val="tx1"/>
                </a:solidFill>
              </a:rPr>
              <a:t>( </a:t>
            </a:r>
            <a:r>
              <a:rPr lang="en-ID" dirty="0" err="1">
                <a:solidFill>
                  <a:schemeClr val="tx1"/>
                </a:solidFill>
              </a:rPr>
              <a:t>biasanya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terdapat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dalam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asuransi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pengangkutan</a:t>
            </a:r>
            <a:r>
              <a:rPr lang="en-ID" dirty="0">
                <a:solidFill>
                  <a:schemeClr val="tx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01185580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  <a:p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 </a:t>
            </a:r>
            <a:r>
              <a:rPr lang="en-US" sz="4000" b="1" dirty="0">
                <a:solidFill>
                  <a:schemeClr val="tx1"/>
                </a:solidFill>
              </a:rPr>
              <a:t>END</a:t>
            </a:r>
            <a:r>
              <a:rPr lang="id-ID" sz="4000" b="1" dirty="0">
                <a:solidFill>
                  <a:schemeClr val="tx1"/>
                </a:solidFill>
              </a:rPr>
              <a:t> </a:t>
            </a:r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7A594E67-C742-4AE0-91D1-F9226B82BC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3568" y="692696"/>
            <a:ext cx="7560840" cy="4946104"/>
          </a:xfrm>
        </p:spPr>
        <p:txBody>
          <a:bodyPr>
            <a:normAutofit/>
          </a:bodyPr>
          <a:lstStyle/>
          <a:p>
            <a:r>
              <a:rPr lang="en-ID" b="1" dirty="0" err="1">
                <a:solidFill>
                  <a:schemeClr val="tx1"/>
                </a:solidFill>
              </a:rPr>
              <a:t>Pengertian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Asuransi</a:t>
            </a:r>
            <a:endParaRPr lang="en-ID" b="1" dirty="0">
              <a:solidFill>
                <a:schemeClr val="tx1"/>
              </a:solidFill>
            </a:endParaRPr>
          </a:p>
          <a:p>
            <a:pPr algn="l"/>
            <a:endParaRPr lang="en-ID" b="1" dirty="0">
              <a:solidFill>
                <a:schemeClr val="tx1"/>
              </a:solidFill>
            </a:endParaRPr>
          </a:p>
          <a:p>
            <a:pPr algn="l"/>
            <a:r>
              <a:rPr lang="en-ID" b="1" dirty="0" err="1">
                <a:solidFill>
                  <a:schemeClr val="tx1"/>
                </a:solidFill>
              </a:rPr>
              <a:t>Asuransi</a:t>
            </a:r>
            <a:r>
              <a:rPr lang="en-ID" b="1" dirty="0">
                <a:solidFill>
                  <a:schemeClr val="tx1"/>
                </a:solidFill>
              </a:rPr>
              <a:t>: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dirty="0">
                <a:solidFill>
                  <a:schemeClr val="tx1"/>
                </a:solidFill>
              </a:rPr>
              <a:t>Bahasa </a:t>
            </a:r>
            <a:r>
              <a:rPr lang="en-ID" dirty="0" err="1">
                <a:solidFill>
                  <a:schemeClr val="tx1"/>
                </a:solidFill>
              </a:rPr>
              <a:t>belanda</a:t>
            </a:r>
            <a:r>
              <a:rPr lang="en-ID" dirty="0">
                <a:solidFill>
                  <a:schemeClr val="tx1"/>
                </a:solidFill>
              </a:rPr>
              <a:t> : </a:t>
            </a:r>
            <a:r>
              <a:rPr lang="en-ID" dirty="0" err="1">
                <a:solidFill>
                  <a:schemeClr val="tx1"/>
                </a:solidFill>
              </a:rPr>
              <a:t>Verzekering</a:t>
            </a:r>
            <a:r>
              <a:rPr lang="en-ID" dirty="0">
                <a:solidFill>
                  <a:schemeClr val="tx1"/>
                </a:solidFill>
              </a:rPr>
              <a:t> /</a:t>
            </a:r>
            <a:r>
              <a:rPr lang="en-ID" dirty="0" err="1">
                <a:solidFill>
                  <a:schemeClr val="tx1"/>
                </a:solidFill>
              </a:rPr>
              <a:t>assurantie</a:t>
            </a:r>
            <a:endParaRPr lang="en-ID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Artinya</a:t>
            </a:r>
            <a:r>
              <a:rPr lang="en-ID" dirty="0">
                <a:solidFill>
                  <a:schemeClr val="tx1"/>
                </a:solidFill>
              </a:rPr>
              <a:t>: </a:t>
            </a:r>
            <a:r>
              <a:rPr lang="en-ID" dirty="0" err="1">
                <a:solidFill>
                  <a:schemeClr val="tx1"/>
                </a:solidFill>
              </a:rPr>
              <a:t>penanggung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yaitu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menanggung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risiko</a:t>
            </a:r>
            <a:endParaRPr lang="en-ID" dirty="0">
              <a:solidFill>
                <a:schemeClr val="tx1"/>
              </a:solidFill>
            </a:endParaRPr>
          </a:p>
          <a:p>
            <a:pPr algn="l"/>
            <a:endParaRPr lang="en-ID" dirty="0"/>
          </a:p>
          <a:p>
            <a:pPr algn="l"/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40542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15A0F4D2-775D-448B-934B-31D10BC102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3568" y="764704"/>
            <a:ext cx="7632848" cy="487409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>
                <a:solidFill>
                  <a:schemeClr val="tx1"/>
                </a:solidFill>
              </a:rPr>
              <a:t>Menurut</a:t>
            </a:r>
            <a:r>
              <a:rPr lang="en-US" dirty="0">
                <a:solidFill>
                  <a:schemeClr val="tx1"/>
                </a:solidFill>
              </a:rPr>
              <a:t> UU No.2/1992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perasuransian</a:t>
            </a:r>
            <a:endParaRPr lang="en-US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Asuransi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: 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Perjanjian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antara</a:t>
            </a:r>
            <a:r>
              <a:rPr lang="en-US" dirty="0">
                <a:solidFill>
                  <a:schemeClr val="tx1"/>
                </a:solidFill>
              </a:rPr>
              <a:t> 2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mana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penanggung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mengikatkan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tertanggung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meneruma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premi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asuransi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penggantian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tertanggung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karena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kerugian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kerusakan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kehilangan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keuntungan</a:t>
            </a:r>
            <a:r>
              <a:rPr lang="en-US" dirty="0">
                <a:solidFill>
                  <a:schemeClr val="tx1"/>
                </a:solidFill>
              </a:rPr>
              <a:t> yang di </a:t>
            </a:r>
            <a:r>
              <a:rPr lang="en-US" dirty="0" err="1">
                <a:solidFill>
                  <a:schemeClr val="tx1"/>
                </a:solidFill>
              </a:rPr>
              <a:t>harapkan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tangung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jawab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ketiga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mungkin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akan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derita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tertanggung</a:t>
            </a:r>
            <a:r>
              <a:rPr lang="en-US" dirty="0">
                <a:solidFill>
                  <a:schemeClr val="tx1"/>
                </a:solidFill>
              </a:rPr>
              <a:t>, yang </a:t>
            </a:r>
            <a:r>
              <a:rPr lang="en-US" dirty="0" err="1">
                <a:solidFill>
                  <a:schemeClr val="tx1"/>
                </a:solidFill>
              </a:rPr>
              <a:t>timbul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suatu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peristiwa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pasti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suatu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pembayaran</a:t>
            </a:r>
            <a:r>
              <a:rPr lang="en-US" dirty="0">
                <a:solidFill>
                  <a:schemeClr val="tx1"/>
                </a:solidFill>
              </a:rPr>
              <a:t> yang di </a:t>
            </a:r>
            <a:r>
              <a:rPr lang="en-US" dirty="0" err="1">
                <a:solidFill>
                  <a:schemeClr val="tx1"/>
                </a:solidFill>
              </a:rPr>
              <a:t>dasarkan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meninggal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hidupnya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seseorang</a:t>
            </a:r>
            <a:r>
              <a:rPr lang="en-US" dirty="0">
                <a:solidFill>
                  <a:schemeClr val="tx1"/>
                </a:solidFill>
              </a:rPr>
              <a:t> yang di </a:t>
            </a:r>
            <a:r>
              <a:rPr lang="en-US" dirty="0" err="1">
                <a:solidFill>
                  <a:schemeClr val="tx1"/>
                </a:solidFill>
              </a:rPr>
              <a:t>pertanggungjawabkan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028489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F3D7CBF-9D3B-40EA-8ECB-F09ADAC080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7704856" cy="5328592"/>
          </a:xfrm>
        </p:spPr>
        <p:txBody>
          <a:bodyPr>
            <a:normAutofit lnSpcReduction="10000"/>
          </a:bodyPr>
          <a:lstStyle/>
          <a:p>
            <a:pPr algn="l"/>
            <a:r>
              <a:rPr lang="en-US" b="1" dirty="0" err="1">
                <a:solidFill>
                  <a:schemeClr val="tx1"/>
                </a:solidFill>
              </a:rPr>
              <a:t>Pengertian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Asuransi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secara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umum</a:t>
            </a:r>
            <a:r>
              <a:rPr lang="en-US" b="1" dirty="0">
                <a:solidFill>
                  <a:schemeClr val="tx1"/>
                </a:solidFill>
              </a:rPr>
              <a:t> : 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Asuransi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adalah</a:t>
            </a:r>
            <a:r>
              <a:rPr lang="en-ID" dirty="0">
                <a:solidFill>
                  <a:schemeClr val="tx1"/>
                </a:solidFill>
              </a:rPr>
              <a:t> : </a:t>
            </a:r>
            <a:r>
              <a:rPr lang="en-ID" dirty="0" err="1">
                <a:solidFill>
                  <a:schemeClr val="tx1"/>
                </a:solidFill>
              </a:rPr>
              <a:t>suatu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perjanjian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antara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penanggung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tertanggung</a:t>
            </a:r>
            <a:r>
              <a:rPr lang="en-ID" dirty="0">
                <a:solidFill>
                  <a:schemeClr val="tx1"/>
                </a:solidFill>
              </a:rPr>
              <a:t>, di mana </a:t>
            </a:r>
            <a:r>
              <a:rPr lang="en-ID" dirty="0" err="1">
                <a:solidFill>
                  <a:schemeClr val="tx1"/>
                </a:solidFill>
              </a:rPr>
              <a:t>penanggung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menerima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pembayaran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premi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mengikatkan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diri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memberikan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penggantian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kepada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tertanggung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kerugian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kerusakan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kehilangan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keuntungan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diharapkan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memberikan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pembayaran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tertentu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didasarkan</a:t>
            </a:r>
            <a:r>
              <a:rPr lang="en-ID" dirty="0">
                <a:solidFill>
                  <a:schemeClr val="tx1"/>
                </a:solidFill>
              </a:rPr>
              <a:t> pada </a:t>
            </a:r>
            <a:r>
              <a:rPr lang="en-ID" dirty="0" err="1">
                <a:solidFill>
                  <a:schemeClr val="tx1"/>
                </a:solidFill>
              </a:rPr>
              <a:t>hidup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meninggalnya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seseorang</a:t>
            </a:r>
            <a:r>
              <a:rPr lang="en-ID" dirty="0">
                <a:solidFill>
                  <a:schemeClr val="tx1"/>
                </a:solidFill>
              </a:rPr>
              <a:t>, yang </a:t>
            </a:r>
            <a:r>
              <a:rPr lang="en-ID" dirty="0" err="1">
                <a:solidFill>
                  <a:schemeClr val="tx1"/>
                </a:solidFill>
              </a:rPr>
              <a:t>disebabkan</a:t>
            </a:r>
            <a:r>
              <a:rPr lang="en-ID" dirty="0">
                <a:solidFill>
                  <a:schemeClr val="tx1"/>
                </a:solidFill>
              </a:rPr>
              <a:t> oleh </a:t>
            </a:r>
            <a:r>
              <a:rPr lang="en-ID" dirty="0" err="1">
                <a:solidFill>
                  <a:schemeClr val="tx1"/>
                </a:solidFill>
              </a:rPr>
              <a:t>suatu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peristiwa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pasti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35408927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7344816" cy="5688632"/>
          </a:xfrm>
        </p:spPr>
        <p:txBody>
          <a:bodyPr>
            <a:normAutofit/>
          </a:bodyPr>
          <a:lstStyle/>
          <a:p>
            <a:pPr algn="l"/>
            <a:r>
              <a:rPr lang="fi-FI" dirty="0">
                <a:solidFill>
                  <a:schemeClr val="tx1"/>
                </a:solidFill>
              </a:rPr>
              <a:t>Pengertian ini menekankan bahwa asuransi merupakan:</a:t>
            </a:r>
          </a:p>
          <a:p>
            <a:pPr marL="514350" indent="-514350" algn="l">
              <a:buAutoNum type="arabicPeriod"/>
            </a:pPr>
            <a:r>
              <a:rPr lang="fi-FI" dirty="0">
                <a:solidFill>
                  <a:schemeClr val="tx1"/>
                </a:solidFill>
              </a:rPr>
              <a:t>H</a:t>
            </a:r>
            <a:r>
              <a:rPr lang="en-ID" dirty="0" err="1">
                <a:solidFill>
                  <a:schemeClr val="tx1"/>
                </a:solidFill>
              </a:rPr>
              <a:t>ubungan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perdata</a:t>
            </a:r>
            <a:endParaRPr lang="en-ID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Berbentuk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perjanjian</a:t>
            </a:r>
            <a:endParaRPr lang="en-ID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Mengandung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unsur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pengalihan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risiko</a:t>
            </a:r>
            <a:endParaRPr lang="en-ID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Tergantung</a:t>
            </a:r>
            <a:r>
              <a:rPr lang="en-ID" dirty="0">
                <a:solidFill>
                  <a:schemeClr val="tx1"/>
                </a:solidFill>
              </a:rPr>
              <a:t> pada </a:t>
            </a:r>
            <a:r>
              <a:rPr lang="en-ID" dirty="0" err="1">
                <a:solidFill>
                  <a:schemeClr val="tx1"/>
                </a:solidFill>
              </a:rPr>
              <a:t>peristiwa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belum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pasti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terjadi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63559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332656"/>
            <a:ext cx="7200800" cy="5688632"/>
          </a:xfrm>
        </p:spPr>
        <p:txBody>
          <a:bodyPr>
            <a:normAutofit/>
          </a:bodyPr>
          <a:lstStyle/>
          <a:p>
            <a:pPr algn="just"/>
            <a:r>
              <a:rPr lang="en-ID" b="1" dirty="0" err="1">
                <a:solidFill>
                  <a:schemeClr val="tx1"/>
                </a:solidFill>
              </a:rPr>
              <a:t>Pengertian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Reasuransi</a:t>
            </a:r>
            <a:endParaRPr lang="en-US" b="1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Reasuransi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adalah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pertanggungan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ulang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yaitu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perjanjian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asuransi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dilakukan</a:t>
            </a:r>
            <a:r>
              <a:rPr lang="en-ID" dirty="0">
                <a:solidFill>
                  <a:schemeClr val="tx1"/>
                </a:solidFill>
              </a:rPr>
              <a:t> oleh </a:t>
            </a:r>
            <a:r>
              <a:rPr lang="en-ID" dirty="0" err="1">
                <a:solidFill>
                  <a:schemeClr val="tx1"/>
                </a:solidFill>
              </a:rPr>
              <a:t>perusahaan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asuransi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perusahaan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reasuransi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mengalihkan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kembali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sebagian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seluruh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risiko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telah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ditanggungnya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en-ID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Reasuransi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bertujuan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melindungi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perusahaan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asuransi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dari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kerugian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besar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akibat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klaim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dalam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jumlah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besar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klaim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terjadi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secara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bersamaan</a:t>
            </a:r>
            <a:r>
              <a:rPr lang="en-ID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7513615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832E33A7-46B2-40F9-9823-5F2DD1D2B0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3608" y="980728"/>
            <a:ext cx="7056784" cy="4658072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b="1" dirty="0" err="1">
                <a:solidFill>
                  <a:schemeClr val="tx1"/>
                </a:solidFill>
              </a:rPr>
              <a:t>Fungsi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Reasuransi</a:t>
            </a:r>
            <a:r>
              <a:rPr lang="en-US" b="1" dirty="0">
                <a:solidFill>
                  <a:schemeClr val="tx1"/>
                </a:solidFill>
              </a:rPr>
              <a:t> :</a:t>
            </a: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Menaikkan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kapasitas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perusahaan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menutup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banyak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asuransi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pemegang</a:t>
            </a:r>
            <a:r>
              <a:rPr lang="en-US" dirty="0">
                <a:solidFill>
                  <a:schemeClr val="tx1"/>
                </a:solidFill>
              </a:rPr>
              <a:t> polis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Melindungi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perusahaan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kerugian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biasa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bersifat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katastropik</a:t>
            </a:r>
            <a:r>
              <a:rPr lang="en-US" dirty="0">
                <a:solidFill>
                  <a:schemeClr val="tx1"/>
                </a:solidFill>
              </a:rPr>
              <a:t> ( </a:t>
            </a:r>
            <a:r>
              <a:rPr lang="en-US" dirty="0" err="1">
                <a:solidFill>
                  <a:schemeClr val="tx1"/>
                </a:solidFill>
              </a:rPr>
              <a:t>Penyakit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membutuhkan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tinggi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Menjaga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kestabilan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hasil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asuransi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mencegah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fluktuasi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tinggi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Sebagai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fasilitas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mempertahankan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perusahaan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Memperoleh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bantuan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teknis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keahlian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sangat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berharga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penanggung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444713345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476672"/>
            <a:ext cx="7488832" cy="5544616"/>
          </a:xfrm>
        </p:spPr>
        <p:txBody>
          <a:bodyPr>
            <a:normAutofit/>
          </a:bodyPr>
          <a:lstStyle/>
          <a:p>
            <a:pPr algn="just"/>
            <a:r>
              <a:rPr lang="en-ID" b="1" dirty="0" err="1">
                <a:solidFill>
                  <a:schemeClr val="tx1"/>
                </a:solidFill>
              </a:rPr>
              <a:t>Tujuan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Asuransi</a:t>
            </a:r>
            <a:r>
              <a:rPr lang="en-ID" b="1" dirty="0">
                <a:solidFill>
                  <a:schemeClr val="tx1"/>
                </a:solidFill>
              </a:rPr>
              <a:t>: </a:t>
            </a:r>
          </a:p>
          <a:p>
            <a:pPr marL="514350" indent="-514350" algn="just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Memberikan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perlindungan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terhadap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risiko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kerugian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pasti</a:t>
            </a:r>
            <a:endParaRPr lang="en-ID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Mengalihkan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risiko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dari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tertanggung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kepada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penanggung</a:t>
            </a:r>
            <a:endParaRPr lang="en-ID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Memberikan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kepastian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kepastian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finansial</a:t>
            </a:r>
            <a:endParaRPr lang="en-ID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sv-SE" dirty="0">
                <a:solidFill>
                  <a:schemeClr val="tx1"/>
                </a:solidFill>
              </a:rPr>
              <a:t>Menjaga kelangsungan usaha dan kehidupan ekonomi</a:t>
            </a:r>
            <a:endParaRPr lang="en-ID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sv-SE" dirty="0">
                <a:solidFill>
                  <a:schemeClr val="tx1"/>
                </a:solidFill>
              </a:rPr>
              <a:t>Meningkatkan rasa aman bagi individu dan badan usaha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82306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548680"/>
            <a:ext cx="7272808" cy="5472608"/>
          </a:xfrm>
        </p:spPr>
        <p:txBody>
          <a:bodyPr>
            <a:normAutofit/>
          </a:bodyPr>
          <a:lstStyle/>
          <a:p>
            <a:r>
              <a:rPr lang="en-ID" b="1" dirty="0" err="1">
                <a:solidFill>
                  <a:schemeClr val="tx1"/>
                </a:solidFill>
              </a:rPr>
              <a:t>Syarat</a:t>
            </a:r>
            <a:r>
              <a:rPr lang="en-ID" b="1" dirty="0">
                <a:solidFill>
                  <a:schemeClr val="tx1"/>
                </a:solidFill>
              </a:rPr>
              <a:t> Sah </a:t>
            </a:r>
            <a:r>
              <a:rPr lang="en-ID" b="1" dirty="0" err="1">
                <a:solidFill>
                  <a:schemeClr val="tx1"/>
                </a:solidFill>
              </a:rPr>
              <a:t>Asuransi</a:t>
            </a:r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ID" dirty="0" err="1">
                <a:solidFill>
                  <a:schemeClr val="tx1"/>
                </a:solidFill>
              </a:rPr>
              <a:t>Sebagai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suatu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perjanjian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asuransi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harus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memenuhi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syarat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perjanjian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sebagaimana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diatur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dalam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Pasal</a:t>
            </a:r>
            <a:r>
              <a:rPr lang="en-ID" dirty="0">
                <a:solidFill>
                  <a:schemeClr val="tx1"/>
                </a:solidFill>
              </a:rPr>
              <a:t> 1320 KUH </a:t>
            </a:r>
            <a:r>
              <a:rPr lang="en-ID" dirty="0" err="1">
                <a:solidFill>
                  <a:schemeClr val="tx1"/>
                </a:solidFill>
              </a:rPr>
              <a:t>Perdata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yaitu</a:t>
            </a:r>
            <a:r>
              <a:rPr lang="en-ID" dirty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Kesepakatan</a:t>
            </a:r>
            <a:r>
              <a:rPr lang="en-ID" dirty="0">
                <a:solidFill>
                  <a:schemeClr val="tx1"/>
                </a:solidFill>
              </a:rPr>
              <a:t> para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Kecakapan</a:t>
            </a:r>
            <a:r>
              <a:rPr lang="en-ID" dirty="0">
                <a:solidFill>
                  <a:schemeClr val="tx1"/>
                </a:solidFill>
              </a:rPr>
              <a:t> para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/ </a:t>
            </a:r>
            <a:r>
              <a:rPr lang="en-US" dirty="0" err="1">
                <a:solidFill>
                  <a:schemeClr val="tx1"/>
                </a:solidFill>
              </a:rPr>
              <a:t>kewenangan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Suatu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objek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tertentu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Sebab</a:t>
            </a:r>
            <a:r>
              <a:rPr lang="en-ID" dirty="0">
                <a:solidFill>
                  <a:schemeClr val="tx1"/>
                </a:solidFill>
              </a:rPr>
              <a:t> yang halal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196868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7485</TotalTime>
  <Words>909</Words>
  <Application>Microsoft Office PowerPoint</Application>
  <PresentationFormat>On-screen Show (4:3)</PresentationFormat>
  <Paragraphs>121</Paragraphs>
  <Slides>17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mypc</cp:lastModifiedBy>
  <cp:revision>641</cp:revision>
  <cp:lastPrinted>2017-08-29T02:54:51Z</cp:lastPrinted>
  <dcterms:created xsi:type="dcterms:W3CDTF">2010-04-18T12:06:30Z</dcterms:created>
  <dcterms:modified xsi:type="dcterms:W3CDTF">2025-12-14T21:20:09Z</dcterms:modified>
</cp:coreProperties>
</file>