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341" r:id="rId3"/>
    <p:sldId id="358" r:id="rId4"/>
    <p:sldId id="359" r:id="rId5"/>
    <p:sldId id="356" r:id="rId6"/>
    <p:sldId id="357" r:id="rId7"/>
    <p:sldId id="360" r:id="rId8"/>
    <p:sldId id="361" r:id="rId9"/>
    <p:sldId id="362" r:id="rId10"/>
    <p:sldId id="363" r:id="rId11"/>
    <p:sldId id="364" r:id="rId12"/>
    <p:sldId id="367" r:id="rId13"/>
    <p:sldId id="368" r:id="rId14"/>
    <p:sldId id="354" r:id="rId15"/>
    <p:sldId id="355" r:id="rId16"/>
    <p:sldId id="300" r:id="rId17"/>
  </p:sldIdLst>
  <p:sldSz cx="9144000" cy="6858000" type="screen4x3"/>
  <p:notesSz cx="7045325" cy="9345613"/>
  <p:custDataLst>
    <p:tags r:id="rId2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F4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603" autoAdjust="0"/>
    <p:restoredTop sz="94343" autoAdjust="0"/>
  </p:normalViewPr>
  <p:slideViewPr>
    <p:cSldViewPr>
      <p:cViewPr>
        <p:scale>
          <a:sx n="70" d="100"/>
          <a:sy n="70" d="100"/>
        </p:scale>
        <p:origin x="138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b="1" dirty="0" err="1"/>
              <a:t>Pinjaman</a:t>
            </a:r>
            <a:r>
              <a:rPr lang="en-ID" b="1" dirty="0"/>
              <a:t> </a:t>
            </a:r>
            <a:r>
              <a:rPr lang="en-ID" b="1" dirty="0" err="1"/>
              <a:t>mikro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b="1" dirty="0" err="1"/>
              <a:t>pinjaman</a:t>
            </a:r>
            <a:r>
              <a:rPr lang="en-ID" b="1" dirty="0"/>
              <a:t> </a:t>
            </a:r>
            <a:r>
              <a:rPr lang="en-ID" b="1" dirty="0" err="1"/>
              <a:t>dalam</a:t>
            </a:r>
            <a:r>
              <a:rPr lang="en-ID" b="1" dirty="0"/>
              <a:t> </a:t>
            </a:r>
            <a:r>
              <a:rPr lang="en-ID" b="1" dirty="0" err="1"/>
              <a:t>jumlah</a:t>
            </a:r>
            <a:r>
              <a:rPr lang="en-ID" b="1" dirty="0"/>
              <a:t> </a:t>
            </a:r>
            <a:r>
              <a:rPr lang="en-ID" b="1" dirty="0" err="1"/>
              <a:t>kecil</a:t>
            </a:r>
            <a:r>
              <a:rPr lang="en-ID" b="1" dirty="0"/>
              <a:t> yang </a:t>
            </a:r>
            <a:r>
              <a:rPr lang="en-ID" b="1" dirty="0" err="1"/>
              <a:t>diberikan</a:t>
            </a:r>
            <a:r>
              <a:rPr lang="en-ID" b="1" dirty="0"/>
              <a:t> </a:t>
            </a:r>
            <a:r>
              <a:rPr lang="en-ID" b="1" dirty="0" err="1"/>
              <a:t>kepada</a:t>
            </a:r>
            <a:r>
              <a:rPr lang="en-ID" b="1" dirty="0"/>
              <a:t> </a:t>
            </a:r>
            <a:r>
              <a:rPr lang="en-ID" b="1" dirty="0" err="1"/>
              <a:t>pelaku</a:t>
            </a:r>
            <a:r>
              <a:rPr lang="en-ID" b="1" dirty="0"/>
              <a:t> </a:t>
            </a:r>
            <a:r>
              <a:rPr lang="en-ID" b="1" dirty="0" err="1"/>
              <a:t>usaha</a:t>
            </a:r>
            <a:r>
              <a:rPr lang="en-ID" b="1" dirty="0"/>
              <a:t> </a:t>
            </a:r>
            <a:r>
              <a:rPr lang="en-ID" b="1" dirty="0" err="1"/>
              <a:t>mikro</a:t>
            </a:r>
            <a:r>
              <a:rPr lang="en-ID" b="1" dirty="0"/>
              <a:t> </a:t>
            </a:r>
            <a:r>
              <a:rPr lang="en-ID" b="1" dirty="0" err="1"/>
              <a:t>atau</a:t>
            </a:r>
            <a:r>
              <a:rPr lang="en-ID" b="1" dirty="0"/>
              <a:t> </a:t>
            </a:r>
            <a:r>
              <a:rPr lang="en-ID" b="1" dirty="0" err="1"/>
              <a:t>masyarakat</a:t>
            </a:r>
            <a:r>
              <a:rPr lang="en-ID" b="1" dirty="0"/>
              <a:t> </a:t>
            </a:r>
            <a:r>
              <a:rPr lang="en-ID" b="1" dirty="0" err="1"/>
              <a:t>berpenghasilan</a:t>
            </a:r>
            <a:r>
              <a:rPr lang="en-ID" b="1" dirty="0"/>
              <a:t> </a:t>
            </a:r>
            <a:r>
              <a:rPr lang="en-ID" b="1" dirty="0" err="1"/>
              <a:t>rendah</a:t>
            </a:r>
            <a:r>
              <a:rPr lang="en-ID" b="1" dirty="0"/>
              <a:t> </a:t>
            </a:r>
            <a:r>
              <a:rPr lang="en-ID" b="1" dirty="0" err="1"/>
              <a:t>untuk</a:t>
            </a:r>
            <a:r>
              <a:rPr lang="en-ID" b="1" dirty="0"/>
              <a:t> </a:t>
            </a:r>
            <a:r>
              <a:rPr lang="en-ID" b="1" dirty="0" err="1"/>
              <a:t>membiayai</a:t>
            </a:r>
            <a:r>
              <a:rPr lang="en-ID" b="1" dirty="0"/>
              <a:t> </a:t>
            </a:r>
            <a:r>
              <a:rPr lang="en-ID" b="1" dirty="0" err="1"/>
              <a:t>kebutuhan</a:t>
            </a:r>
            <a:r>
              <a:rPr lang="en-ID" b="1" dirty="0"/>
              <a:t> </a:t>
            </a:r>
            <a:r>
              <a:rPr lang="en-ID" b="1" dirty="0" err="1"/>
              <a:t>usaha</a:t>
            </a:r>
            <a:r>
              <a:rPr lang="en-ID" b="1" dirty="0"/>
              <a:t> </a:t>
            </a:r>
            <a:r>
              <a:rPr lang="en-ID" b="1" dirty="0" err="1"/>
              <a:t>atau</a:t>
            </a:r>
            <a:r>
              <a:rPr lang="en-ID" b="1" dirty="0"/>
              <a:t> </a:t>
            </a:r>
            <a:r>
              <a:rPr lang="en-ID" b="1" dirty="0" err="1"/>
              <a:t>kegiatan</a:t>
            </a:r>
            <a:r>
              <a:rPr lang="en-ID" b="1" dirty="0"/>
              <a:t> </a:t>
            </a:r>
            <a:r>
              <a:rPr lang="en-ID" b="1" dirty="0" err="1"/>
              <a:t>produktif</a:t>
            </a:r>
            <a:r>
              <a:rPr lang="en-ID" dirty="0"/>
              <a:t>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3680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b="1" dirty="0" err="1"/>
              <a:t>Regulasi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b="1" dirty="0" err="1"/>
              <a:t>peraturan</a:t>
            </a:r>
            <a:r>
              <a:rPr lang="en-ID" b="1" dirty="0"/>
              <a:t> </a:t>
            </a:r>
            <a:r>
              <a:rPr lang="en-ID" b="1" dirty="0" err="1"/>
              <a:t>atau</a:t>
            </a:r>
            <a:r>
              <a:rPr lang="en-ID" b="1" dirty="0"/>
              <a:t> </a:t>
            </a:r>
            <a:r>
              <a:rPr lang="en-ID" b="1" dirty="0" err="1"/>
              <a:t>ketentuan</a:t>
            </a:r>
            <a:r>
              <a:rPr lang="en-ID" b="1" dirty="0"/>
              <a:t> </a:t>
            </a:r>
            <a:r>
              <a:rPr lang="en-ID" b="1" dirty="0" err="1"/>
              <a:t>resmi</a:t>
            </a:r>
            <a:r>
              <a:rPr lang="en-ID" b="1" dirty="0"/>
              <a:t> yang </a:t>
            </a:r>
            <a:r>
              <a:rPr lang="en-ID" b="1" dirty="0" err="1"/>
              <a:t>ditetapkan</a:t>
            </a:r>
            <a:r>
              <a:rPr lang="en-ID" b="1" dirty="0"/>
              <a:t> oleh </a:t>
            </a:r>
            <a:r>
              <a:rPr lang="en-ID" b="1" dirty="0" err="1"/>
              <a:t>pihak</a:t>
            </a:r>
            <a:r>
              <a:rPr lang="en-ID" b="1" dirty="0"/>
              <a:t> </a:t>
            </a:r>
            <a:r>
              <a:rPr lang="en-ID" b="1" dirty="0" err="1"/>
              <a:t>berwenang</a:t>
            </a:r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5977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UMKM DALAM BISNIS MODERN</a:t>
            </a: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13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EB8E5FFE-2429-43FD-A303-CEC93979CB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7584" y="620688"/>
            <a:ext cx="7488832" cy="5112568"/>
          </a:xfrm>
        </p:spPr>
        <p:txBody>
          <a:bodyPr/>
          <a:lstStyle/>
          <a:p>
            <a:r>
              <a:rPr lang="en-ID" b="1" dirty="0" err="1"/>
              <a:t>Regulasi</a:t>
            </a:r>
            <a:r>
              <a:rPr lang="en-ID" b="1" dirty="0"/>
              <a:t> UMKM di Indonesia</a:t>
            </a:r>
          </a:p>
          <a:p>
            <a:endParaRPr lang="en-ID" dirty="0"/>
          </a:p>
          <a:p>
            <a:pPr algn="l"/>
            <a:r>
              <a:rPr lang="en-ID" dirty="0">
                <a:solidFill>
                  <a:schemeClr val="tx1"/>
                </a:solidFill>
              </a:rPr>
              <a:t>Dasar Hukum UMKM:</a:t>
            </a: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Undang-Undang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Nomor</a:t>
            </a:r>
            <a:r>
              <a:rPr lang="en-ID" dirty="0">
                <a:solidFill>
                  <a:schemeClr val="tx1"/>
                </a:solidFill>
              </a:rPr>
              <a:t> 20 </a:t>
            </a:r>
            <a:r>
              <a:rPr lang="en-ID" dirty="0" err="1">
                <a:solidFill>
                  <a:schemeClr val="tx1"/>
                </a:solidFill>
              </a:rPr>
              <a:t>Tahun</a:t>
            </a:r>
            <a:r>
              <a:rPr lang="en-ID" dirty="0">
                <a:solidFill>
                  <a:schemeClr val="tx1"/>
                </a:solidFill>
              </a:rPr>
              <a:t> 2008 </a:t>
            </a:r>
            <a:r>
              <a:rPr lang="en-ID" dirty="0" err="1">
                <a:solidFill>
                  <a:schemeClr val="tx1"/>
                </a:solidFill>
              </a:rPr>
              <a:t>tentang</a:t>
            </a:r>
            <a:r>
              <a:rPr lang="en-ID" dirty="0">
                <a:solidFill>
                  <a:schemeClr val="tx1"/>
                </a:solidFill>
              </a:rPr>
              <a:t> UMKM</a:t>
            </a: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Undang-Undang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Nomor</a:t>
            </a:r>
            <a:r>
              <a:rPr lang="en-ID" dirty="0">
                <a:solidFill>
                  <a:schemeClr val="tx1"/>
                </a:solidFill>
              </a:rPr>
              <a:t> 11 </a:t>
            </a:r>
            <a:r>
              <a:rPr lang="en-ID" dirty="0" err="1">
                <a:solidFill>
                  <a:schemeClr val="tx1"/>
                </a:solidFill>
              </a:rPr>
              <a:t>Tahun</a:t>
            </a:r>
            <a:r>
              <a:rPr lang="en-ID" dirty="0">
                <a:solidFill>
                  <a:schemeClr val="tx1"/>
                </a:solidFill>
              </a:rPr>
              <a:t> 2020 </a:t>
            </a:r>
            <a:r>
              <a:rPr lang="en-ID" dirty="0" err="1">
                <a:solidFill>
                  <a:schemeClr val="tx1"/>
                </a:solidFill>
              </a:rPr>
              <a:t>tentang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Cipta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Kerja</a:t>
            </a:r>
            <a:endParaRPr lang="en-ID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Peraturan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Pemerintah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Nomor</a:t>
            </a:r>
            <a:r>
              <a:rPr lang="en-ID" dirty="0">
                <a:solidFill>
                  <a:schemeClr val="tx1"/>
                </a:solidFill>
              </a:rPr>
              <a:t> 7 </a:t>
            </a:r>
            <a:r>
              <a:rPr lang="en-ID" dirty="0" err="1">
                <a:solidFill>
                  <a:schemeClr val="tx1"/>
                </a:solidFill>
              </a:rPr>
              <a:t>Tahun</a:t>
            </a:r>
            <a:r>
              <a:rPr lang="en-ID" dirty="0">
                <a:solidFill>
                  <a:schemeClr val="tx1"/>
                </a:solidFill>
              </a:rPr>
              <a:t> 2021</a:t>
            </a: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Kebijakan</a:t>
            </a:r>
            <a:r>
              <a:rPr lang="en-ID" dirty="0">
                <a:solidFill>
                  <a:schemeClr val="tx1"/>
                </a:solidFill>
              </a:rPr>
              <a:t> OJK dan Bank Indonesia </a:t>
            </a:r>
            <a:r>
              <a:rPr lang="en-ID" dirty="0" err="1">
                <a:solidFill>
                  <a:schemeClr val="tx1"/>
                </a:solidFill>
              </a:rPr>
              <a:t>terkait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pembiayaan</a:t>
            </a:r>
            <a:r>
              <a:rPr lang="en-ID" dirty="0">
                <a:solidFill>
                  <a:schemeClr val="tx1"/>
                </a:solidFill>
              </a:rPr>
              <a:t> UMKM</a:t>
            </a:r>
          </a:p>
        </p:txBody>
      </p:sp>
    </p:spTree>
    <p:extLst>
      <p:ext uri="{BB962C8B-B14F-4D97-AF65-F5344CB8AC3E}">
        <p14:creationId xmlns:p14="http://schemas.microsoft.com/office/powerpoint/2010/main" val="1412987946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78F7B8C5-498A-42E7-B54F-C2BF5F0B2F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9592" y="764704"/>
            <a:ext cx="7056784" cy="5112568"/>
          </a:xfrm>
        </p:spPr>
        <p:txBody>
          <a:bodyPr>
            <a:normAutofit/>
          </a:bodyPr>
          <a:lstStyle/>
          <a:p>
            <a:pPr algn="l"/>
            <a:r>
              <a:rPr lang="en-ID" sz="2400" b="1" dirty="0" err="1">
                <a:solidFill>
                  <a:schemeClr val="tx1"/>
                </a:solidFill>
              </a:rPr>
              <a:t>Tujuan</a:t>
            </a:r>
            <a:r>
              <a:rPr lang="en-ID" sz="2400" b="1" dirty="0">
                <a:solidFill>
                  <a:schemeClr val="tx1"/>
                </a:solidFill>
              </a:rPr>
              <a:t> </a:t>
            </a:r>
            <a:r>
              <a:rPr lang="en-ID" sz="2400" b="1" dirty="0" err="1">
                <a:solidFill>
                  <a:schemeClr val="tx1"/>
                </a:solidFill>
              </a:rPr>
              <a:t>Regulasi</a:t>
            </a:r>
            <a:r>
              <a:rPr lang="en-ID" sz="2400" b="1" dirty="0">
                <a:solidFill>
                  <a:schemeClr val="tx1"/>
                </a:solidFill>
              </a:rPr>
              <a:t> UMKM</a:t>
            </a:r>
          </a:p>
          <a:p>
            <a:pPr marL="514350" indent="-51435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</a:rPr>
              <a:t>Memberikan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kepastian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hukum</a:t>
            </a:r>
            <a:endParaRPr lang="en-ID" sz="2400" b="1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</a:rPr>
              <a:t>Meningkatkan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akses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pembiayaan</a:t>
            </a:r>
            <a:endParaRPr lang="en-ID" sz="2400" b="1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</a:rPr>
              <a:t>Melindungi</a:t>
            </a:r>
            <a:r>
              <a:rPr lang="en-ID" sz="2400" dirty="0">
                <a:solidFill>
                  <a:schemeClr val="tx1"/>
                </a:solidFill>
              </a:rPr>
              <a:t> UMKM</a:t>
            </a:r>
            <a:endParaRPr lang="en-ID" sz="2400" b="1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</a:rPr>
              <a:t>Mendorong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daya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saing</a:t>
            </a:r>
            <a:r>
              <a:rPr lang="en-ID" sz="2400" dirty="0">
                <a:solidFill>
                  <a:schemeClr val="tx1"/>
                </a:solidFill>
              </a:rPr>
              <a:t> UMKM</a:t>
            </a:r>
            <a:endParaRPr lang="en-ID" sz="2400" b="1" dirty="0">
              <a:solidFill>
                <a:schemeClr val="tx1"/>
              </a:solidFill>
            </a:endParaRPr>
          </a:p>
          <a:p>
            <a:pPr algn="l"/>
            <a:endParaRPr lang="en-ID" sz="2400" b="1" dirty="0">
              <a:solidFill>
                <a:schemeClr val="tx1"/>
              </a:solidFill>
            </a:endParaRPr>
          </a:p>
          <a:p>
            <a:pPr algn="l"/>
            <a:r>
              <a:rPr lang="en-ID" sz="2400" b="1" dirty="0" err="1">
                <a:solidFill>
                  <a:schemeClr val="tx1"/>
                </a:solidFill>
              </a:rPr>
              <a:t>Bentuk</a:t>
            </a:r>
            <a:r>
              <a:rPr lang="en-ID" sz="2400" b="1" dirty="0">
                <a:solidFill>
                  <a:schemeClr val="tx1"/>
                </a:solidFill>
              </a:rPr>
              <a:t> </a:t>
            </a:r>
            <a:r>
              <a:rPr lang="en-ID" sz="2400" b="1" dirty="0" err="1">
                <a:solidFill>
                  <a:schemeClr val="tx1"/>
                </a:solidFill>
              </a:rPr>
              <a:t>Perlindungan</a:t>
            </a:r>
            <a:r>
              <a:rPr lang="en-ID" sz="2400" b="1" dirty="0">
                <a:solidFill>
                  <a:schemeClr val="tx1"/>
                </a:solidFill>
              </a:rPr>
              <a:t> dan </a:t>
            </a:r>
            <a:r>
              <a:rPr lang="en-ID" sz="2400" b="1" dirty="0" err="1">
                <a:solidFill>
                  <a:schemeClr val="tx1"/>
                </a:solidFill>
              </a:rPr>
              <a:t>Fasilitasi</a:t>
            </a:r>
            <a:r>
              <a:rPr lang="en-ID" sz="2400" b="1" dirty="0">
                <a:solidFill>
                  <a:schemeClr val="tx1"/>
                </a:solidFill>
              </a:rPr>
              <a:t> UMKM</a:t>
            </a:r>
          </a:p>
          <a:p>
            <a:pPr marL="514350" indent="-51435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</a:rPr>
              <a:t>Kemudahan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perizinan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usaha</a:t>
            </a:r>
            <a:endParaRPr lang="en-ID" sz="2400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</a:rPr>
              <a:t>Insentif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pajak</a:t>
            </a:r>
            <a:endParaRPr lang="en-ID" sz="2400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</a:rPr>
              <a:t>Pendampingan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usaha</a:t>
            </a:r>
            <a:endParaRPr lang="en-ID" sz="2400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</a:rPr>
              <a:t>Akses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pembiayaan</a:t>
            </a:r>
            <a:r>
              <a:rPr lang="en-ID" sz="2400" dirty="0">
                <a:solidFill>
                  <a:schemeClr val="tx1"/>
                </a:solidFill>
              </a:rPr>
              <a:t> dan </a:t>
            </a:r>
            <a:r>
              <a:rPr lang="en-ID" sz="2400" dirty="0" err="1">
                <a:solidFill>
                  <a:schemeClr val="tx1"/>
                </a:solidFill>
              </a:rPr>
              <a:t>penjaminan</a:t>
            </a:r>
            <a:endParaRPr lang="en-ID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9933754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024A5746-14E2-49F8-8F53-EB600AAEF1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1560" y="836712"/>
            <a:ext cx="7160840" cy="4802088"/>
          </a:xfrm>
        </p:spPr>
        <p:txBody>
          <a:bodyPr>
            <a:normAutofit fontScale="85000" lnSpcReduction="10000"/>
          </a:bodyPr>
          <a:lstStyle/>
          <a:p>
            <a:pPr algn="l"/>
            <a:r>
              <a:rPr lang="en-US" b="1" dirty="0" err="1">
                <a:solidFill>
                  <a:schemeClr val="tx1"/>
                </a:solidFill>
              </a:rPr>
              <a:t>Permasalahan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dalam</a:t>
            </a:r>
            <a:r>
              <a:rPr lang="en-US" b="1" dirty="0">
                <a:solidFill>
                  <a:schemeClr val="tx1"/>
                </a:solidFill>
              </a:rPr>
              <a:t> UMKM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Akses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Pembiayaan</a:t>
            </a:r>
            <a:r>
              <a:rPr lang="en-US" dirty="0">
                <a:solidFill>
                  <a:schemeClr val="tx1"/>
                </a:solidFill>
              </a:rPr>
              <a:t> : </a:t>
            </a:r>
            <a:r>
              <a:rPr lang="en-US" dirty="0" err="1">
                <a:solidFill>
                  <a:schemeClr val="tx1"/>
                </a:solidFill>
              </a:rPr>
              <a:t>Kesulitan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mendapatkan</a:t>
            </a:r>
            <a:r>
              <a:rPr lang="en-US" dirty="0">
                <a:solidFill>
                  <a:schemeClr val="tx1"/>
                </a:solidFill>
              </a:rPr>
              <a:t> modal </a:t>
            </a:r>
            <a:r>
              <a:rPr lang="en-US" dirty="0" err="1">
                <a:solidFill>
                  <a:schemeClr val="tx1"/>
                </a:solidFill>
              </a:rPr>
              <a:t>usaha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memadai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Teknologi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Terbatas</a:t>
            </a:r>
            <a:r>
              <a:rPr lang="en-US" dirty="0">
                <a:solidFill>
                  <a:schemeClr val="tx1"/>
                </a:solidFill>
              </a:rPr>
              <a:t> :</a:t>
            </a:r>
            <a:r>
              <a:rPr lang="en-US" dirty="0" err="1">
                <a:solidFill>
                  <a:schemeClr val="tx1"/>
                </a:solidFill>
              </a:rPr>
              <a:t>Kurangnya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pemahaman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tentang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pemanfaatan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teknologi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efisiensi</a:t>
            </a:r>
            <a:r>
              <a:rPr lang="en-US" dirty="0">
                <a:solidFill>
                  <a:schemeClr val="tx1"/>
                </a:solidFill>
              </a:rPr>
              <a:t> dan </a:t>
            </a:r>
            <a:r>
              <a:rPr lang="en-US" dirty="0" err="1">
                <a:solidFill>
                  <a:schemeClr val="tx1"/>
                </a:solidFill>
              </a:rPr>
              <a:t>pemasaran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Manajerial:Keterbatasan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pengelolaan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sumber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manusia</a:t>
            </a:r>
            <a:r>
              <a:rPr lang="en-US" dirty="0">
                <a:solidFill>
                  <a:schemeClr val="tx1"/>
                </a:solidFill>
              </a:rPr>
              <a:t> dan </a:t>
            </a:r>
            <a:r>
              <a:rPr lang="en-US" dirty="0" err="1">
                <a:solidFill>
                  <a:schemeClr val="tx1"/>
                </a:solidFill>
              </a:rPr>
              <a:t>operasional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efektif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Persaingan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Ketat:Persaingan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perusahaan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besar</a:t>
            </a:r>
            <a:r>
              <a:rPr lang="en-US" dirty="0">
                <a:solidFill>
                  <a:schemeClr val="tx1"/>
                </a:solidFill>
              </a:rPr>
              <a:t> dan </a:t>
            </a:r>
            <a:r>
              <a:rPr lang="en-US" dirty="0" err="1">
                <a:solidFill>
                  <a:schemeClr val="tx1"/>
                </a:solidFill>
              </a:rPr>
              <a:t>pemain</a:t>
            </a:r>
            <a:r>
              <a:rPr lang="en-US" dirty="0">
                <a:solidFill>
                  <a:schemeClr val="tx1"/>
                </a:solidFill>
              </a:rPr>
              <a:t> global yang </a:t>
            </a:r>
            <a:r>
              <a:rPr lang="en-US" dirty="0" err="1">
                <a:solidFill>
                  <a:schemeClr val="tx1"/>
                </a:solidFill>
              </a:rPr>
              <a:t>lebih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mapan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Pemasaran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Terbatas:Terbatasnya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akses</a:t>
            </a:r>
            <a:r>
              <a:rPr lang="en-US" dirty="0">
                <a:solidFill>
                  <a:schemeClr val="tx1"/>
                </a:solidFill>
              </a:rPr>
              <a:t> pasar </a:t>
            </a:r>
            <a:r>
              <a:rPr lang="en-US" dirty="0" err="1">
                <a:solidFill>
                  <a:schemeClr val="tx1"/>
                </a:solidFill>
              </a:rPr>
              <a:t>karena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kurangnya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saluran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distribusi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luas</a:t>
            </a:r>
            <a:endParaRPr lang="en-US" dirty="0">
              <a:solidFill>
                <a:schemeClr val="tx1"/>
              </a:solidFill>
              <a:latin typeface="Inter" pitchFamily="34" charset="0"/>
              <a:ea typeface="Inter" pitchFamily="34" charset="-122"/>
              <a:cs typeface="Inter" pitchFamily="34" charset="-120"/>
            </a:endParaRP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683189907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B386C6B3-291B-49B3-8D92-7617ED2CA3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5576" y="692696"/>
            <a:ext cx="7016824" cy="5328592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US" sz="2800" b="1" dirty="0" err="1">
                <a:solidFill>
                  <a:schemeClr val="tx1"/>
                </a:solidFill>
              </a:rPr>
              <a:t>Tantangan</a:t>
            </a:r>
            <a:r>
              <a:rPr lang="en-US" sz="2800" b="1" dirty="0">
                <a:solidFill>
                  <a:schemeClr val="tx1"/>
                </a:solidFill>
              </a:rPr>
              <a:t> UMKM </a:t>
            </a:r>
            <a:r>
              <a:rPr lang="en-US" sz="2800" b="1" dirty="0" err="1">
                <a:solidFill>
                  <a:schemeClr val="tx1"/>
                </a:solidFill>
              </a:rPr>
              <a:t>dalam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Bisnis</a:t>
            </a:r>
            <a:r>
              <a:rPr lang="en-US" sz="2800" b="1" dirty="0">
                <a:solidFill>
                  <a:schemeClr val="tx1"/>
                </a:solidFill>
              </a:rPr>
              <a:t> Modern:</a:t>
            </a:r>
          </a:p>
          <a:p>
            <a:pPr marL="457200" indent="-457200" algn="l">
              <a:buAutoNum type="arabicPeriod"/>
            </a:pPr>
            <a:r>
              <a:rPr lang="en-US" sz="2800" b="1" dirty="0" err="1">
                <a:solidFill>
                  <a:schemeClr val="tx1"/>
                </a:solidFill>
              </a:rPr>
              <a:t>Adopsi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Teknologi</a:t>
            </a:r>
            <a:r>
              <a:rPr lang="en-US" sz="2800" dirty="0">
                <a:solidFill>
                  <a:schemeClr val="tx1"/>
                </a:solidFill>
              </a:rPr>
              <a:t>: Banyak UMKM yang </a:t>
            </a:r>
            <a:r>
              <a:rPr lang="en-US" sz="2800" dirty="0" err="1">
                <a:solidFill>
                  <a:schemeClr val="tx1"/>
                </a:solidFill>
              </a:rPr>
              <a:t>belum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mengadopsi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teknologi</a:t>
            </a:r>
            <a:r>
              <a:rPr lang="en-US" sz="2800" dirty="0">
                <a:solidFill>
                  <a:schemeClr val="tx1"/>
                </a:solidFill>
              </a:rPr>
              <a:t> digital, </a:t>
            </a:r>
            <a:r>
              <a:rPr lang="en-US" sz="2800" dirty="0" err="1">
                <a:solidFill>
                  <a:schemeClr val="tx1"/>
                </a:solidFill>
              </a:rPr>
              <a:t>padahal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ini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bisa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meningkatkan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daya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saing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mereka</a:t>
            </a:r>
            <a:r>
              <a:rPr lang="en-US" sz="2800" dirty="0">
                <a:solidFill>
                  <a:schemeClr val="tx1"/>
                </a:solidFill>
              </a:rPr>
              <a:t>.</a:t>
            </a:r>
          </a:p>
          <a:p>
            <a:pPr marL="457200" indent="-457200" algn="l">
              <a:buAutoNum type="arabicPeriod"/>
            </a:pPr>
            <a:r>
              <a:rPr lang="en-US" sz="2800" b="1" dirty="0" err="1">
                <a:solidFill>
                  <a:schemeClr val="tx1"/>
                </a:solidFill>
              </a:rPr>
              <a:t>Regulasi</a:t>
            </a:r>
            <a:r>
              <a:rPr lang="en-US" sz="2800" b="1" dirty="0">
                <a:solidFill>
                  <a:schemeClr val="tx1"/>
                </a:solidFill>
              </a:rPr>
              <a:t> dan </a:t>
            </a:r>
            <a:r>
              <a:rPr lang="en-US" sz="2800" b="1" dirty="0" err="1">
                <a:solidFill>
                  <a:schemeClr val="tx1"/>
                </a:solidFill>
              </a:rPr>
              <a:t>Kebijakan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Pemerintah</a:t>
            </a:r>
            <a:r>
              <a:rPr lang="en-US" sz="2800" dirty="0">
                <a:solidFill>
                  <a:schemeClr val="tx1"/>
                </a:solidFill>
              </a:rPr>
              <a:t>: </a:t>
            </a:r>
            <a:r>
              <a:rPr lang="en-US" sz="2800" dirty="0" err="1">
                <a:solidFill>
                  <a:schemeClr val="tx1"/>
                </a:solidFill>
              </a:rPr>
              <a:t>Terkadang</a:t>
            </a:r>
            <a:r>
              <a:rPr lang="en-US" sz="2800" dirty="0">
                <a:solidFill>
                  <a:schemeClr val="tx1"/>
                </a:solidFill>
              </a:rPr>
              <a:t>, UMKM </a:t>
            </a:r>
            <a:r>
              <a:rPr lang="en-US" sz="2800" dirty="0" err="1">
                <a:solidFill>
                  <a:schemeClr val="tx1"/>
                </a:solidFill>
              </a:rPr>
              <a:t>sulit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memahami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regulasi</a:t>
            </a:r>
            <a:r>
              <a:rPr lang="en-US" sz="2800" dirty="0">
                <a:solidFill>
                  <a:schemeClr val="tx1"/>
                </a:solidFill>
              </a:rPr>
              <a:t> yang </a:t>
            </a:r>
            <a:r>
              <a:rPr lang="en-US" sz="2800" dirty="0" err="1">
                <a:solidFill>
                  <a:schemeClr val="tx1"/>
                </a:solidFill>
              </a:rPr>
              <a:t>ada</a:t>
            </a:r>
            <a:r>
              <a:rPr lang="en-US" sz="2800" dirty="0">
                <a:solidFill>
                  <a:schemeClr val="tx1"/>
                </a:solidFill>
              </a:rPr>
              <a:t>, yang </a:t>
            </a:r>
            <a:r>
              <a:rPr lang="en-US" sz="2800" dirty="0" err="1">
                <a:solidFill>
                  <a:schemeClr val="tx1"/>
                </a:solidFill>
              </a:rPr>
              <a:t>menghambat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perkembangan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mereka</a:t>
            </a:r>
            <a:r>
              <a:rPr lang="en-US" sz="2800" dirty="0">
                <a:solidFill>
                  <a:schemeClr val="tx1"/>
                </a:solidFill>
              </a:rPr>
              <a:t>.</a:t>
            </a:r>
          </a:p>
          <a:p>
            <a:pPr marL="457200" indent="-457200" algn="l">
              <a:buAutoNum type="arabicPeriod"/>
            </a:pPr>
            <a:r>
              <a:rPr lang="en-US" sz="2800" b="1" dirty="0" err="1">
                <a:solidFill>
                  <a:schemeClr val="tx1"/>
                </a:solidFill>
              </a:rPr>
              <a:t>Perubahan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Preferensi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Konsumen</a:t>
            </a:r>
            <a:r>
              <a:rPr lang="en-US" sz="2800" dirty="0">
                <a:solidFill>
                  <a:schemeClr val="tx1"/>
                </a:solidFill>
              </a:rPr>
              <a:t>: Harus </a:t>
            </a:r>
            <a:r>
              <a:rPr lang="en-US" sz="2800" dirty="0" err="1">
                <a:solidFill>
                  <a:schemeClr val="tx1"/>
                </a:solidFill>
              </a:rPr>
              <a:t>mampu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beradaptasi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dengan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tren</a:t>
            </a:r>
            <a:r>
              <a:rPr lang="en-US" sz="2800" dirty="0">
                <a:solidFill>
                  <a:schemeClr val="tx1"/>
                </a:solidFill>
              </a:rPr>
              <a:t> dan </a:t>
            </a:r>
            <a:r>
              <a:rPr lang="en-US" sz="2800" dirty="0" err="1">
                <a:solidFill>
                  <a:schemeClr val="tx1"/>
                </a:solidFill>
              </a:rPr>
              <a:t>kebutuhan</a:t>
            </a:r>
            <a:r>
              <a:rPr lang="en-US" sz="2800" dirty="0">
                <a:solidFill>
                  <a:schemeClr val="tx1"/>
                </a:solidFill>
              </a:rPr>
              <a:t> pasar yang </a:t>
            </a:r>
            <a:r>
              <a:rPr lang="en-US" sz="2800" dirty="0" err="1">
                <a:solidFill>
                  <a:schemeClr val="tx1"/>
                </a:solidFill>
              </a:rPr>
              <a:t>terus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berubah</a:t>
            </a:r>
            <a:r>
              <a:rPr lang="en-US" sz="2800" dirty="0">
                <a:solidFill>
                  <a:schemeClr val="tx1"/>
                </a:solidFill>
              </a:rPr>
              <a:t>.</a:t>
            </a:r>
          </a:p>
          <a:p>
            <a:pPr marL="457200" indent="-457200" algn="l">
              <a:buAutoNum type="arabicPeriod"/>
            </a:pPr>
            <a:r>
              <a:rPr lang="en-US" sz="2800" b="1" dirty="0" err="1">
                <a:solidFill>
                  <a:schemeClr val="tx1"/>
                </a:solidFill>
              </a:rPr>
              <a:t>Keterbatasan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Kapasitas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Produksi</a:t>
            </a:r>
            <a:r>
              <a:rPr lang="en-US" sz="2800" dirty="0">
                <a:solidFill>
                  <a:schemeClr val="tx1"/>
                </a:solidFill>
              </a:rPr>
              <a:t>: Sebagian </a:t>
            </a:r>
            <a:r>
              <a:rPr lang="en-US" sz="2800" dirty="0" err="1">
                <a:solidFill>
                  <a:schemeClr val="tx1"/>
                </a:solidFill>
              </a:rPr>
              <a:t>besar</a:t>
            </a:r>
            <a:r>
              <a:rPr lang="en-US" sz="2800" dirty="0">
                <a:solidFill>
                  <a:schemeClr val="tx1"/>
                </a:solidFill>
              </a:rPr>
              <a:t> UMKM </a:t>
            </a:r>
            <a:r>
              <a:rPr lang="en-US" sz="2800" dirty="0" err="1">
                <a:solidFill>
                  <a:schemeClr val="tx1"/>
                </a:solidFill>
              </a:rPr>
              <a:t>tidak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dapat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memenuhi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permintaan</a:t>
            </a:r>
            <a:r>
              <a:rPr lang="en-US" sz="2800" dirty="0">
                <a:solidFill>
                  <a:schemeClr val="tx1"/>
                </a:solidFill>
              </a:rPr>
              <a:t> pasar yang </a:t>
            </a:r>
            <a:r>
              <a:rPr lang="en-US" sz="2800" dirty="0" err="1">
                <a:solidFill>
                  <a:schemeClr val="tx1"/>
                </a:solidFill>
              </a:rPr>
              <a:t>besar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664872913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27584" y="764704"/>
            <a:ext cx="7160840" cy="4874096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it-IT" dirty="0">
                <a:solidFill>
                  <a:schemeClr val="tx1"/>
                </a:solidFill>
              </a:rPr>
              <a:t>Solusi dan Strategi untuk Mengatasi Permasalahan: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Peningkatan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Akses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Pembiayaan</a:t>
            </a:r>
            <a:endParaRPr lang="en-US" dirty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sv-SE" dirty="0">
                <a:solidFill>
                  <a:schemeClr val="tx1"/>
                </a:solidFill>
              </a:rPr>
              <a:t>Program KUR (Kredit Usaha Rakyat) dan bantuan dari pemerintah atau lembaga keuangan mikro.</a:t>
            </a:r>
          </a:p>
          <a:p>
            <a:pPr algn="l"/>
            <a:r>
              <a:rPr lang="sv-SE" dirty="0">
                <a:solidFill>
                  <a:schemeClr val="tx1"/>
                </a:solidFill>
              </a:rPr>
              <a:t>2. </a:t>
            </a:r>
            <a:r>
              <a:rPr lang="en-US" dirty="0" err="1">
                <a:solidFill>
                  <a:schemeClr val="tx1"/>
                </a:solidFill>
              </a:rPr>
              <a:t>Transformasi</a:t>
            </a:r>
            <a:r>
              <a:rPr lang="en-US" dirty="0">
                <a:solidFill>
                  <a:schemeClr val="tx1"/>
                </a:solidFill>
              </a:rPr>
              <a:t> Digital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</a:rPr>
              <a:t>Menggunakan</a:t>
            </a:r>
            <a:r>
              <a:rPr lang="en-US" dirty="0">
                <a:solidFill>
                  <a:schemeClr val="tx1"/>
                </a:solidFill>
              </a:rPr>
              <a:t> platform e-commerce, media </a:t>
            </a:r>
            <a:r>
              <a:rPr lang="en-US" dirty="0" err="1">
                <a:solidFill>
                  <a:schemeClr val="tx1"/>
                </a:solidFill>
              </a:rPr>
              <a:t>sosial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teknologi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memperluas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pasar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mengoptimalkan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operasi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dirty="0">
                <a:solidFill>
                  <a:schemeClr val="tx1"/>
                </a:solidFill>
              </a:rPr>
              <a:t>3. </a:t>
            </a:r>
            <a:r>
              <a:rPr lang="en-US" dirty="0" err="1">
                <a:solidFill>
                  <a:schemeClr val="tx1"/>
                </a:solidFill>
              </a:rPr>
              <a:t>Pelatihan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Peningkatan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Kualitas</a:t>
            </a:r>
            <a:r>
              <a:rPr lang="en-US" dirty="0">
                <a:solidFill>
                  <a:schemeClr val="tx1"/>
                </a:solidFill>
              </a:rPr>
              <a:t> SDM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/>
                </a:solidFill>
              </a:rPr>
              <a:t>Program </a:t>
            </a:r>
            <a:r>
              <a:rPr lang="en-US" dirty="0" err="1">
                <a:solidFill>
                  <a:schemeClr val="tx1"/>
                </a:solidFill>
              </a:rPr>
              <a:t>pelatihan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manajerial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teknis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meningkatkan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kemampuan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pengelola</a:t>
            </a:r>
            <a:r>
              <a:rPr lang="en-US" dirty="0">
                <a:solidFill>
                  <a:schemeClr val="tx1"/>
                </a:solidFill>
              </a:rPr>
              <a:t> UMKM</a:t>
            </a:r>
          </a:p>
          <a:p>
            <a:pPr algn="l"/>
            <a:r>
              <a:rPr lang="en-US" dirty="0">
                <a:solidFill>
                  <a:schemeClr val="tx1"/>
                </a:solidFill>
              </a:rPr>
              <a:t>4. </a:t>
            </a:r>
            <a:r>
              <a:rPr lang="en-US" dirty="0" err="1">
                <a:solidFill>
                  <a:schemeClr val="tx1"/>
                </a:solidFill>
              </a:rPr>
              <a:t>Kemitraan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Kolaborasi</a:t>
            </a:r>
            <a:endParaRPr lang="en-US" dirty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</a:rPr>
              <a:t>Bekerja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sama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perusahaan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besar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lembaga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keuangan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memperkuat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jaringan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distribusi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akses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pasar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lebih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luas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71968683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836712"/>
            <a:ext cx="7016824" cy="4802088"/>
          </a:xfrm>
        </p:spPr>
        <p:txBody>
          <a:bodyPr/>
          <a:lstStyle/>
          <a:p>
            <a:pPr algn="l"/>
            <a:r>
              <a:rPr lang="de-DE" dirty="0">
                <a:solidFill>
                  <a:schemeClr val="tx1"/>
                </a:solidFill>
              </a:rPr>
              <a:t>Peran Pemerintah dalam Mendukung UMKM</a:t>
            </a:r>
          </a:p>
          <a:p>
            <a:pPr marL="514350" indent="-514350" algn="l">
              <a:buAutoNum type="arabicPeriod"/>
            </a:pPr>
            <a:r>
              <a:rPr lang="nb-NO" b="1" dirty="0">
                <a:solidFill>
                  <a:schemeClr val="tx1"/>
                </a:solidFill>
              </a:rPr>
              <a:t>Penyediaan Akses Pembiayaan</a:t>
            </a:r>
            <a:r>
              <a:rPr lang="nb-NO" dirty="0">
                <a:solidFill>
                  <a:schemeClr val="tx1"/>
                </a:solidFill>
              </a:rPr>
              <a:t>: Program seperti KUR untuk modal usaha.</a:t>
            </a:r>
          </a:p>
          <a:p>
            <a:pPr marL="514350" indent="-514350" algn="l">
              <a:buAutoNum type="arabicPeriod"/>
            </a:pPr>
            <a:r>
              <a:rPr lang="en-US" b="1" dirty="0" err="1">
                <a:solidFill>
                  <a:schemeClr val="tx1"/>
                </a:solidFill>
              </a:rPr>
              <a:t>Penyuluhan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dan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Pelatihan</a:t>
            </a:r>
            <a:r>
              <a:rPr lang="en-US" dirty="0">
                <a:solidFill>
                  <a:schemeClr val="tx1"/>
                </a:solidFill>
              </a:rPr>
              <a:t>: Program </a:t>
            </a:r>
            <a:r>
              <a:rPr lang="en-US" dirty="0" err="1">
                <a:solidFill>
                  <a:schemeClr val="tx1"/>
                </a:solidFill>
              </a:rPr>
              <a:t>pendidikan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meningkatkan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kualitas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manajerial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teknis</a:t>
            </a:r>
            <a:r>
              <a:rPr lang="en-US" dirty="0">
                <a:solidFill>
                  <a:schemeClr val="tx1"/>
                </a:solidFill>
              </a:rPr>
              <a:t> UMKM.</a:t>
            </a:r>
          </a:p>
          <a:p>
            <a:pPr marL="514350" indent="-514350" algn="l">
              <a:buAutoNum type="arabicPeriod"/>
            </a:pPr>
            <a:r>
              <a:rPr lang="en-US" b="1" dirty="0" err="1">
                <a:solidFill>
                  <a:schemeClr val="tx1"/>
                </a:solidFill>
              </a:rPr>
              <a:t>Fasilitas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Infrastruktur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Memperbaiki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jaringan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distribusi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akses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pasar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bagi</a:t>
            </a:r>
            <a:r>
              <a:rPr lang="en-US" dirty="0">
                <a:solidFill>
                  <a:schemeClr val="tx1"/>
                </a:solidFill>
              </a:rPr>
              <a:t> UMKM</a:t>
            </a:r>
            <a:r>
              <a:rPr lang="en-US" dirty="0"/>
              <a:t>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062485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/>
              <a:t>	</a:t>
            </a:r>
          </a:p>
          <a:p>
            <a:endParaRPr lang="en-US" sz="2400" b="1" dirty="0">
              <a:sym typeface="Wingdings" panose="05000000000000000000" pitchFamily="2" charset="2"/>
            </a:endParaRPr>
          </a:p>
          <a:p>
            <a:endParaRPr lang="id-ID" sz="2400" b="1" dirty="0">
              <a:sym typeface="Wingdings" panose="05000000000000000000" pitchFamily="2" charset="2"/>
            </a:endParaRPr>
          </a:p>
          <a:p>
            <a:r>
              <a:rPr lang="id-ID" sz="4000" b="1" dirty="0">
                <a:sym typeface="Wingdings" panose="05000000000000000000" pitchFamily="2" charset="2"/>
              </a:rPr>
              <a:t> </a:t>
            </a:r>
            <a:r>
              <a:rPr lang="en-US" sz="4000" b="1" dirty="0"/>
              <a:t>END</a:t>
            </a:r>
            <a:r>
              <a:rPr lang="id-ID" sz="4000" b="1" dirty="0"/>
              <a:t> </a:t>
            </a:r>
            <a:r>
              <a:rPr lang="id-ID" sz="4000" b="1" dirty="0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11560" y="404664"/>
            <a:ext cx="7344816" cy="5688632"/>
          </a:xfrm>
        </p:spPr>
        <p:txBody>
          <a:bodyPr>
            <a:normAutofit fontScale="92500" lnSpcReduction="20000"/>
          </a:bodyPr>
          <a:lstStyle/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Pengertian</a:t>
            </a:r>
            <a:r>
              <a:rPr lang="en-US" sz="2400" b="1" dirty="0">
                <a:solidFill>
                  <a:schemeClr val="tx1"/>
                </a:solidFill>
              </a:rPr>
              <a:t> UMKM</a:t>
            </a:r>
          </a:p>
          <a:p>
            <a:endParaRPr lang="en-US" sz="2400" b="1" dirty="0">
              <a:solidFill>
                <a:schemeClr val="tx1"/>
              </a:solidFill>
            </a:endParaRPr>
          </a:p>
          <a:p>
            <a:endParaRPr lang="en-US" sz="2400" dirty="0">
              <a:solidFill>
                <a:schemeClr val="tx1"/>
              </a:solidFill>
            </a:endParaRPr>
          </a:p>
          <a:p>
            <a:pPr algn="l"/>
            <a:r>
              <a:rPr lang="en-US" sz="2600" b="1" dirty="0">
                <a:solidFill>
                  <a:schemeClr val="tx1"/>
                </a:solidFill>
              </a:rPr>
              <a:t>UMKM</a:t>
            </a:r>
            <a:r>
              <a:rPr lang="en-US" sz="2600" dirty="0">
                <a:solidFill>
                  <a:schemeClr val="tx1"/>
                </a:solidFill>
              </a:rPr>
              <a:t> (Usaha </a:t>
            </a:r>
            <a:r>
              <a:rPr lang="en-US" sz="2600" dirty="0" err="1">
                <a:solidFill>
                  <a:schemeClr val="tx1"/>
                </a:solidFill>
              </a:rPr>
              <a:t>Mikro</a:t>
            </a:r>
            <a:r>
              <a:rPr lang="en-US" sz="2600" dirty="0">
                <a:solidFill>
                  <a:schemeClr val="tx1"/>
                </a:solidFill>
              </a:rPr>
              <a:t>, Kecil, dan </a:t>
            </a:r>
            <a:r>
              <a:rPr lang="en-US" sz="2600" dirty="0" err="1">
                <a:solidFill>
                  <a:schemeClr val="tx1"/>
                </a:solidFill>
              </a:rPr>
              <a:t>Menengah</a:t>
            </a:r>
            <a:r>
              <a:rPr lang="en-US" sz="2600" dirty="0">
                <a:solidFill>
                  <a:schemeClr val="tx1"/>
                </a:solidFill>
              </a:rPr>
              <a:t>) </a:t>
            </a:r>
          </a:p>
          <a:p>
            <a:pPr algn="l"/>
            <a:endParaRPr lang="en-US" sz="2600" dirty="0">
              <a:solidFill>
                <a:schemeClr val="tx1"/>
              </a:solidFill>
            </a:endParaRPr>
          </a:p>
          <a:p>
            <a:pPr algn="l"/>
            <a:r>
              <a:rPr lang="en-ID" sz="2600" dirty="0" err="1">
                <a:solidFill>
                  <a:schemeClr val="tx1"/>
                </a:solidFill>
              </a:rPr>
              <a:t>Berdasarkan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Undang-Undang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Nomor</a:t>
            </a:r>
            <a:r>
              <a:rPr lang="en-ID" sz="2600" dirty="0">
                <a:solidFill>
                  <a:schemeClr val="tx1"/>
                </a:solidFill>
              </a:rPr>
              <a:t> 20 </a:t>
            </a:r>
            <a:r>
              <a:rPr lang="en-ID" sz="2600" dirty="0" err="1">
                <a:solidFill>
                  <a:schemeClr val="tx1"/>
                </a:solidFill>
              </a:rPr>
              <a:t>Tahun</a:t>
            </a:r>
            <a:r>
              <a:rPr lang="en-ID" sz="2600" dirty="0">
                <a:solidFill>
                  <a:schemeClr val="tx1"/>
                </a:solidFill>
              </a:rPr>
              <a:t> 2008 </a:t>
            </a:r>
            <a:r>
              <a:rPr lang="en-ID" sz="2600" dirty="0" err="1">
                <a:solidFill>
                  <a:schemeClr val="tx1"/>
                </a:solidFill>
              </a:rPr>
              <a:t>tentang</a:t>
            </a:r>
            <a:r>
              <a:rPr lang="en-ID" sz="2600" dirty="0">
                <a:solidFill>
                  <a:schemeClr val="tx1"/>
                </a:solidFill>
              </a:rPr>
              <a:t> UMKM, UMKM </a:t>
            </a:r>
            <a:r>
              <a:rPr lang="en-ID" sz="2600" dirty="0" err="1">
                <a:solidFill>
                  <a:schemeClr val="tx1"/>
                </a:solidFill>
              </a:rPr>
              <a:t>adalah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usaha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produktif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milik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perorangan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atau</a:t>
            </a:r>
            <a:r>
              <a:rPr lang="en-ID" sz="2600" dirty="0">
                <a:solidFill>
                  <a:schemeClr val="tx1"/>
                </a:solidFill>
              </a:rPr>
              <a:t> badan </a:t>
            </a:r>
            <a:r>
              <a:rPr lang="en-ID" sz="2600" dirty="0" err="1">
                <a:solidFill>
                  <a:schemeClr val="tx1"/>
                </a:solidFill>
              </a:rPr>
              <a:t>usaha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perorangan</a:t>
            </a:r>
            <a:r>
              <a:rPr lang="en-ID" sz="2600" dirty="0">
                <a:solidFill>
                  <a:schemeClr val="tx1"/>
                </a:solidFill>
              </a:rPr>
              <a:t> yang </a:t>
            </a:r>
            <a:r>
              <a:rPr lang="en-ID" sz="2600" dirty="0" err="1">
                <a:solidFill>
                  <a:schemeClr val="tx1"/>
                </a:solidFill>
              </a:rPr>
              <a:t>memenuhi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kriteria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tertentu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berdasarkan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aset</a:t>
            </a:r>
            <a:r>
              <a:rPr lang="en-ID" sz="2600" dirty="0">
                <a:solidFill>
                  <a:schemeClr val="tx1"/>
                </a:solidFill>
              </a:rPr>
              <a:t> dan/</a:t>
            </a:r>
            <a:r>
              <a:rPr lang="en-ID" sz="2600" dirty="0" err="1">
                <a:solidFill>
                  <a:schemeClr val="tx1"/>
                </a:solidFill>
              </a:rPr>
              <a:t>atau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omzet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tahunan</a:t>
            </a:r>
            <a:r>
              <a:rPr lang="en-ID" sz="2600" dirty="0">
                <a:solidFill>
                  <a:schemeClr val="tx1"/>
                </a:solidFill>
              </a:rPr>
              <a:t>.</a:t>
            </a:r>
          </a:p>
          <a:p>
            <a:pPr algn="l"/>
            <a:endParaRPr lang="en-ID" sz="2600" dirty="0">
              <a:solidFill>
                <a:schemeClr val="tx1"/>
              </a:solidFill>
            </a:endParaRPr>
          </a:p>
          <a:p>
            <a:pPr algn="l"/>
            <a:r>
              <a:rPr lang="en-ID" sz="2400" dirty="0">
                <a:solidFill>
                  <a:schemeClr val="tx1"/>
                </a:solidFill>
              </a:rPr>
              <a:t>yang </a:t>
            </a:r>
            <a:r>
              <a:rPr lang="en-ID" sz="2400" dirty="0" err="1">
                <a:solidFill>
                  <a:schemeClr val="tx1"/>
                </a:solidFill>
              </a:rPr>
              <a:t>terdiri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atas</a:t>
            </a:r>
            <a:r>
              <a:rPr lang="en-ID" sz="2400" dirty="0">
                <a:solidFill>
                  <a:schemeClr val="tx1"/>
                </a:solidFill>
              </a:rPr>
              <a:t>:</a:t>
            </a:r>
          </a:p>
          <a:p>
            <a:pPr marL="457200" indent="-457200" algn="l">
              <a:buAutoNum type="arabicPeriod"/>
            </a:pPr>
            <a:r>
              <a:rPr lang="fi-FI" sz="2400" b="1" dirty="0">
                <a:solidFill>
                  <a:schemeClr val="tx1"/>
                </a:solidFill>
              </a:rPr>
              <a:t>Usaha Mikro</a:t>
            </a:r>
            <a:r>
              <a:rPr lang="fi-FI" sz="2400" dirty="0">
                <a:solidFill>
                  <a:schemeClr val="tx1"/>
                </a:solidFill>
              </a:rPr>
              <a:t>: Pendapatan tahunan hingga Rp 300 juta</a:t>
            </a:r>
          </a:p>
          <a:p>
            <a:pPr marL="457200" indent="-457200" algn="l">
              <a:buAutoNum type="arabicPeriod"/>
            </a:pPr>
            <a:r>
              <a:rPr lang="en-US" sz="2400" b="1" dirty="0">
                <a:solidFill>
                  <a:schemeClr val="tx1"/>
                </a:solidFill>
              </a:rPr>
              <a:t>Usaha Kecil</a:t>
            </a:r>
            <a:r>
              <a:rPr lang="en-US" sz="2400" dirty="0">
                <a:solidFill>
                  <a:schemeClr val="tx1"/>
                </a:solidFill>
              </a:rPr>
              <a:t>: </a:t>
            </a:r>
            <a:r>
              <a:rPr lang="en-US" sz="2400" dirty="0" err="1">
                <a:solidFill>
                  <a:schemeClr val="tx1"/>
                </a:solidFill>
              </a:rPr>
              <a:t>Pendapatan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tahunan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Rp</a:t>
            </a:r>
            <a:r>
              <a:rPr lang="en-US" sz="2400" dirty="0">
                <a:solidFill>
                  <a:schemeClr val="tx1"/>
                </a:solidFill>
              </a:rPr>
              <a:t> 300 </a:t>
            </a:r>
            <a:r>
              <a:rPr lang="en-US" sz="2400" dirty="0" err="1">
                <a:solidFill>
                  <a:schemeClr val="tx1"/>
                </a:solidFill>
              </a:rPr>
              <a:t>juta</a:t>
            </a:r>
            <a:r>
              <a:rPr lang="en-US" sz="2400" dirty="0">
                <a:solidFill>
                  <a:schemeClr val="tx1"/>
                </a:solidFill>
              </a:rPr>
              <a:t> - </a:t>
            </a:r>
            <a:r>
              <a:rPr lang="en-US" sz="2400" dirty="0" err="1">
                <a:solidFill>
                  <a:schemeClr val="tx1"/>
                </a:solidFill>
              </a:rPr>
              <a:t>Rp</a:t>
            </a:r>
            <a:r>
              <a:rPr lang="en-US" sz="2400" dirty="0">
                <a:solidFill>
                  <a:schemeClr val="tx1"/>
                </a:solidFill>
              </a:rPr>
              <a:t> 2,5 </a:t>
            </a:r>
            <a:r>
              <a:rPr lang="en-US" sz="2400" dirty="0" err="1">
                <a:solidFill>
                  <a:schemeClr val="tx1"/>
                </a:solidFill>
              </a:rPr>
              <a:t>miliar</a:t>
            </a:r>
            <a:endParaRPr lang="en-US" sz="2400" dirty="0">
              <a:solidFill>
                <a:schemeClr val="tx1"/>
              </a:solidFill>
            </a:endParaRPr>
          </a:p>
          <a:p>
            <a:pPr marL="457200" indent="-457200" algn="l">
              <a:buAutoNum type="arabicPeriod"/>
            </a:pPr>
            <a:r>
              <a:rPr lang="en-US" sz="2400" b="1" dirty="0">
                <a:solidFill>
                  <a:schemeClr val="tx1"/>
                </a:solidFill>
              </a:rPr>
              <a:t>Usaha </a:t>
            </a:r>
            <a:r>
              <a:rPr lang="en-US" sz="2400" b="1" dirty="0" err="1">
                <a:solidFill>
                  <a:schemeClr val="tx1"/>
                </a:solidFill>
              </a:rPr>
              <a:t>Menengah</a:t>
            </a:r>
            <a:r>
              <a:rPr lang="en-US" sz="2400" dirty="0">
                <a:solidFill>
                  <a:schemeClr val="tx1"/>
                </a:solidFill>
              </a:rPr>
              <a:t>: </a:t>
            </a:r>
            <a:r>
              <a:rPr lang="en-US" sz="2400" dirty="0" err="1">
                <a:solidFill>
                  <a:schemeClr val="tx1"/>
                </a:solidFill>
              </a:rPr>
              <a:t>Pendapatan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tahunan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Rp</a:t>
            </a:r>
            <a:r>
              <a:rPr lang="en-US" sz="2400" dirty="0">
                <a:solidFill>
                  <a:schemeClr val="tx1"/>
                </a:solidFill>
              </a:rPr>
              <a:t> 2,5 </a:t>
            </a:r>
            <a:r>
              <a:rPr lang="en-US" sz="2400" dirty="0" err="1">
                <a:solidFill>
                  <a:schemeClr val="tx1"/>
                </a:solidFill>
              </a:rPr>
              <a:t>miliar</a:t>
            </a:r>
            <a:r>
              <a:rPr lang="en-US" sz="2400" dirty="0">
                <a:solidFill>
                  <a:schemeClr val="tx1"/>
                </a:solidFill>
              </a:rPr>
              <a:t> - </a:t>
            </a:r>
            <a:r>
              <a:rPr lang="en-US" sz="2400" dirty="0" err="1">
                <a:solidFill>
                  <a:schemeClr val="tx1"/>
                </a:solidFill>
              </a:rPr>
              <a:t>Rp</a:t>
            </a:r>
            <a:r>
              <a:rPr lang="en-US" sz="2400" dirty="0">
                <a:solidFill>
                  <a:schemeClr val="tx1"/>
                </a:solidFill>
              </a:rPr>
              <a:t> 50 </a:t>
            </a:r>
            <a:r>
              <a:rPr lang="en-US" sz="2400" dirty="0" err="1">
                <a:solidFill>
                  <a:schemeClr val="tx1"/>
                </a:solidFill>
              </a:rPr>
              <a:t>miliar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US" sz="2600" dirty="0"/>
          </a:p>
          <a:p>
            <a:pPr algn="just"/>
            <a:endParaRPr lang="en-US" sz="2400" dirty="0"/>
          </a:p>
          <a:p>
            <a:pPr algn="just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28635593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BCC1382F-2C58-49A2-8D28-B0FDE824EC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9592" y="692696"/>
            <a:ext cx="7200800" cy="4946104"/>
          </a:xfrm>
        </p:spPr>
        <p:txBody>
          <a:bodyPr>
            <a:normAutofit lnSpcReduction="10000"/>
          </a:bodyPr>
          <a:lstStyle/>
          <a:p>
            <a:pPr algn="l"/>
            <a:r>
              <a:rPr lang="en-US" sz="2200" b="1" dirty="0" err="1">
                <a:solidFill>
                  <a:schemeClr val="tx1"/>
                </a:solidFill>
              </a:rPr>
              <a:t>Bisnis</a:t>
            </a:r>
            <a:r>
              <a:rPr lang="en-US" sz="2200" b="1" dirty="0">
                <a:solidFill>
                  <a:schemeClr val="tx1"/>
                </a:solidFill>
              </a:rPr>
              <a:t> UMKM:</a:t>
            </a:r>
          </a:p>
          <a:p>
            <a:pPr marL="514350" indent="-514350" algn="l">
              <a:buAutoNum type="arabicPeriod"/>
            </a:pPr>
            <a:r>
              <a:rPr lang="en-US" sz="2200" dirty="0" err="1">
                <a:solidFill>
                  <a:schemeClr val="tx1"/>
                </a:solidFill>
              </a:rPr>
              <a:t>Sumber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Daya</a:t>
            </a:r>
            <a:endParaRPr lang="en-US" sz="2200" dirty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sz="2200" b="1" dirty="0" err="1">
                <a:solidFill>
                  <a:schemeClr val="tx1"/>
                </a:solidFill>
              </a:rPr>
              <a:t>Sumber</a:t>
            </a:r>
            <a:r>
              <a:rPr lang="en-US" sz="2200" b="1" dirty="0">
                <a:solidFill>
                  <a:schemeClr val="tx1"/>
                </a:solidFill>
              </a:rPr>
              <a:t> </a:t>
            </a:r>
            <a:r>
              <a:rPr lang="en-US" sz="2200" b="1" dirty="0" err="1">
                <a:solidFill>
                  <a:schemeClr val="tx1"/>
                </a:solidFill>
              </a:rPr>
              <a:t>Daya</a:t>
            </a:r>
            <a:r>
              <a:rPr lang="en-US" sz="2200" b="1" dirty="0">
                <a:solidFill>
                  <a:schemeClr val="tx1"/>
                </a:solidFill>
              </a:rPr>
              <a:t> </a:t>
            </a:r>
            <a:r>
              <a:rPr lang="en-US" sz="2200" b="1" dirty="0" err="1">
                <a:solidFill>
                  <a:schemeClr val="tx1"/>
                </a:solidFill>
              </a:rPr>
              <a:t>Manusia</a:t>
            </a:r>
            <a:r>
              <a:rPr lang="en-US" sz="2200" b="1" dirty="0">
                <a:solidFill>
                  <a:schemeClr val="tx1"/>
                </a:solidFill>
              </a:rPr>
              <a:t> (SDM)</a:t>
            </a:r>
            <a:r>
              <a:rPr lang="en-US" sz="2200" dirty="0">
                <a:solidFill>
                  <a:schemeClr val="tx1"/>
                </a:solidFill>
              </a:rPr>
              <a:t>: </a:t>
            </a:r>
            <a:r>
              <a:rPr lang="en-US" sz="2200" dirty="0" err="1">
                <a:solidFill>
                  <a:schemeClr val="tx1"/>
                </a:solidFill>
              </a:rPr>
              <a:t>Karyawan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dengan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keterampilan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tertentu</a:t>
            </a:r>
            <a:r>
              <a:rPr lang="en-US" sz="2200" dirty="0">
                <a:solidFill>
                  <a:schemeClr val="tx1"/>
                </a:solidFill>
              </a:rPr>
              <a:t>.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sz="2200" b="1" dirty="0" err="1">
                <a:solidFill>
                  <a:schemeClr val="tx1"/>
                </a:solidFill>
              </a:rPr>
              <a:t>Sumber</a:t>
            </a:r>
            <a:r>
              <a:rPr lang="en-US" sz="2200" b="1" dirty="0">
                <a:solidFill>
                  <a:schemeClr val="tx1"/>
                </a:solidFill>
              </a:rPr>
              <a:t> </a:t>
            </a:r>
            <a:r>
              <a:rPr lang="en-US" sz="2200" b="1" dirty="0" err="1">
                <a:solidFill>
                  <a:schemeClr val="tx1"/>
                </a:solidFill>
              </a:rPr>
              <a:t>Daya</a:t>
            </a:r>
            <a:r>
              <a:rPr lang="en-US" sz="2200" b="1" dirty="0">
                <a:solidFill>
                  <a:schemeClr val="tx1"/>
                </a:solidFill>
              </a:rPr>
              <a:t> </a:t>
            </a:r>
            <a:r>
              <a:rPr lang="en-US" sz="2200" b="1" dirty="0" err="1">
                <a:solidFill>
                  <a:schemeClr val="tx1"/>
                </a:solidFill>
              </a:rPr>
              <a:t>Keuangan</a:t>
            </a:r>
            <a:r>
              <a:rPr lang="en-US" sz="2200" dirty="0">
                <a:solidFill>
                  <a:schemeClr val="tx1"/>
                </a:solidFill>
              </a:rPr>
              <a:t>: Modal yang </a:t>
            </a:r>
            <a:r>
              <a:rPr lang="en-US" sz="2200" dirty="0" err="1">
                <a:solidFill>
                  <a:schemeClr val="tx1"/>
                </a:solidFill>
              </a:rPr>
              <a:t>terbatas</a:t>
            </a:r>
            <a:r>
              <a:rPr lang="en-US" sz="2200" dirty="0">
                <a:solidFill>
                  <a:schemeClr val="tx1"/>
                </a:solidFill>
              </a:rPr>
              <a:t>, </a:t>
            </a:r>
            <a:r>
              <a:rPr lang="en-US" sz="2200" dirty="0" err="1">
                <a:solidFill>
                  <a:schemeClr val="tx1"/>
                </a:solidFill>
              </a:rPr>
              <a:t>sering</a:t>
            </a:r>
            <a:r>
              <a:rPr lang="en-US" sz="2200" dirty="0">
                <a:solidFill>
                  <a:schemeClr val="tx1"/>
                </a:solidFill>
              </a:rPr>
              <a:t> kali </a:t>
            </a:r>
            <a:r>
              <a:rPr lang="en-US" sz="2200" dirty="0" err="1">
                <a:solidFill>
                  <a:schemeClr val="tx1"/>
                </a:solidFill>
              </a:rPr>
              <a:t>bergantung</a:t>
            </a:r>
            <a:r>
              <a:rPr lang="en-US" sz="2200" dirty="0">
                <a:solidFill>
                  <a:schemeClr val="tx1"/>
                </a:solidFill>
              </a:rPr>
              <a:t> pada </a:t>
            </a:r>
            <a:r>
              <a:rPr lang="en-US" sz="2200" dirty="0" err="1">
                <a:solidFill>
                  <a:schemeClr val="tx1"/>
                </a:solidFill>
              </a:rPr>
              <a:t>pinjaman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mikro</a:t>
            </a:r>
            <a:r>
              <a:rPr lang="en-US" sz="2200" dirty="0">
                <a:solidFill>
                  <a:schemeClr val="tx1"/>
                </a:solidFill>
              </a:rPr>
              <a:t>.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sz="2200" b="1" dirty="0" err="1">
                <a:solidFill>
                  <a:schemeClr val="tx1"/>
                </a:solidFill>
              </a:rPr>
              <a:t>Sumber</a:t>
            </a:r>
            <a:r>
              <a:rPr lang="en-US" sz="2200" b="1" dirty="0">
                <a:solidFill>
                  <a:schemeClr val="tx1"/>
                </a:solidFill>
              </a:rPr>
              <a:t> </a:t>
            </a:r>
            <a:r>
              <a:rPr lang="en-US" sz="2200" b="1" dirty="0" err="1">
                <a:solidFill>
                  <a:schemeClr val="tx1"/>
                </a:solidFill>
              </a:rPr>
              <a:t>Daya</a:t>
            </a:r>
            <a:r>
              <a:rPr lang="en-US" sz="2200" b="1" dirty="0">
                <a:solidFill>
                  <a:schemeClr val="tx1"/>
                </a:solidFill>
              </a:rPr>
              <a:t> Material</a:t>
            </a:r>
            <a:r>
              <a:rPr lang="en-US" sz="2200" dirty="0">
                <a:solidFill>
                  <a:schemeClr val="tx1"/>
                </a:solidFill>
              </a:rPr>
              <a:t>: </a:t>
            </a:r>
            <a:r>
              <a:rPr lang="en-US" sz="2200" dirty="0" err="1">
                <a:solidFill>
                  <a:schemeClr val="tx1"/>
                </a:solidFill>
              </a:rPr>
              <a:t>Sumber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daya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alam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atau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bahan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baku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untuk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produk</a:t>
            </a:r>
            <a:r>
              <a:rPr lang="en-US" sz="2200" dirty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sz="2200" dirty="0">
              <a:solidFill>
                <a:schemeClr val="tx1"/>
              </a:solidFill>
            </a:endParaRPr>
          </a:p>
          <a:p>
            <a:pPr algn="l"/>
            <a:r>
              <a:rPr lang="en-US" sz="2200" b="1" dirty="0">
                <a:solidFill>
                  <a:schemeClr val="tx1"/>
                </a:solidFill>
              </a:rPr>
              <a:t>Proses </a:t>
            </a:r>
            <a:r>
              <a:rPr lang="en-US" sz="2200" b="1" dirty="0" err="1">
                <a:solidFill>
                  <a:schemeClr val="tx1"/>
                </a:solidFill>
              </a:rPr>
              <a:t>Bisnis</a:t>
            </a:r>
            <a:endParaRPr lang="en-US" sz="2200" b="1" dirty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sz="2200" b="1" dirty="0" err="1">
                <a:solidFill>
                  <a:schemeClr val="tx1"/>
                </a:solidFill>
              </a:rPr>
              <a:t>Produksi</a:t>
            </a:r>
            <a:r>
              <a:rPr lang="en-US" sz="2200" dirty="0">
                <a:solidFill>
                  <a:schemeClr val="tx1"/>
                </a:solidFill>
              </a:rPr>
              <a:t>: </a:t>
            </a:r>
            <a:r>
              <a:rPr lang="en-US" sz="2200" dirty="0" err="1">
                <a:solidFill>
                  <a:schemeClr val="tx1"/>
                </a:solidFill>
              </a:rPr>
              <a:t>Mengolah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bahan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baku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menjadi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produk</a:t>
            </a:r>
            <a:r>
              <a:rPr lang="en-US" sz="2200" dirty="0">
                <a:solidFill>
                  <a:schemeClr val="tx1"/>
                </a:solidFill>
              </a:rPr>
              <a:t>.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sz="2200" b="1" dirty="0" err="1">
                <a:solidFill>
                  <a:schemeClr val="tx1"/>
                </a:solidFill>
              </a:rPr>
              <a:t>Pemasaran</a:t>
            </a:r>
            <a:r>
              <a:rPr lang="en-US" sz="2200" dirty="0">
                <a:solidFill>
                  <a:schemeClr val="tx1"/>
                </a:solidFill>
              </a:rPr>
              <a:t>: </a:t>
            </a:r>
            <a:r>
              <a:rPr lang="en-US" sz="2200" dirty="0" err="1">
                <a:solidFill>
                  <a:schemeClr val="tx1"/>
                </a:solidFill>
              </a:rPr>
              <a:t>Menjangkau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konsumen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melalui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pemasaran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lokal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atau</a:t>
            </a:r>
            <a:r>
              <a:rPr lang="en-US" sz="2200" dirty="0">
                <a:solidFill>
                  <a:schemeClr val="tx1"/>
                </a:solidFill>
              </a:rPr>
              <a:t> digital.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sz="2200" b="1" dirty="0" err="1">
                <a:solidFill>
                  <a:schemeClr val="tx1"/>
                </a:solidFill>
              </a:rPr>
              <a:t>Distribusi</a:t>
            </a:r>
            <a:r>
              <a:rPr lang="en-US" sz="2200" dirty="0">
                <a:solidFill>
                  <a:schemeClr val="tx1"/>
                </a:solidFill>
              </a:rPr>
              <a:t>: </a:t>
            </a:r>
            <a:r>
              <a:rPr lang="en-US" sz="2200" dirty="0" err="1">
                <a:solidFill>
                  <a:schemeClr val="tx1"/>
                </a:solidFill>
              </a:rPr>
              <a:t>Pengiriman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barang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ke</a:t>
            </a:r>
            <a:r>
              <a:rPr lang="en-US" sz="2200" dirty="0">
                <a:solidFill>
                  <a:schemeClr val="tx1"/>
                </a:solidFill>
              </a:rPr>
              <a:t> pasar </a:t>
            </a:r>
            <a:r>
              <a:rPr lang="en-US" sz="2200" dirty="0" err="1">
                <a:solidFill>
                  <a:schemeClr val="tx1"/>
                </a:solidFill>
              </a:rPr>
              <a:t>atau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konsumen</a:t>
            </a:r>
            <a:r>
              <a:rPr lang="en-US" sz="2200" dirty="0">
                <a:solidFill>
                  <a:schemeClr val="tx1"/>
                </a:solidFill>
              </a:rPr>
              <a:t>.</a:t>
            </a:r>
            <a:endParaRPr lang="en-US" sz="2200" b="1" dirty="0">
              <a:solidFill>
                <a:schemeClr val="tx1"/>
              </a:solidFill>
              <a:ea typeface="Crimson Pro Bold" pitchFamily="34" charset="-122"/>
            </a:endParaRPr>
          </a:p>
          <a:p>
            <a:pPr algn="l"/>
            <a:endParaRPr lang="en-US" sz="2200" dirty="0">
              <a:solidFill>
                <a:schemeClr val="tx1"/>
              </a:solidFill>
            </a:endParaRP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107280752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73C7838B-81C1-4973-8820-614CE273F9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9592" y="836712"/>
            <a:ext cx="7344816" cy="4968552"/>
          </a:xfrm>
        </p:spPr>
        <p:txBody>
          <a:bodyPr>
            <a:normAutofit fontScale="70000" lnSpcReduction="20000"/>
          </a:bodyPr>
          <a:lstStyle/>
          <a:p>
            <a:pPr algn="l">
              <a:tabLst>
                <a:tab pos="341313" algn="l"/>
                <a:tab pos="463550" algn="l"/>
              </a:tabLst>
            </a:pPr>
            <a:r>
              <a:rPr lang="pt-BR" sz="3200" b="1" dirty="0">
                <a:solidFill>
                  <a:schemeClr val="tx1"/>
                </a:solidFill>
              </a:rPr>
              <a:t>Bisnis UMKM dalam Era Modern</a:t>
            </a:r>
          </a:p>
          <a:p>
            <a:pPr algn="l">
              <a:tabLst>
                <a:tab pos="341313" algn="l"/>
                <a:tab pos="463550" algn="l"/>
              </a:tabLst>
            </a:pPr>
            <a:r>
              <a:rPr lang="en-US" sz="2800" b="1" dirty="0" err="1">
                <a:solidFill>
                  <a:schemeClr val="tx1"/>
                </a:solidFill>
              </a:rPr>
              <a:t>Transformasi</a:t>
            </a:r>
            <a:r>
              <a:rPr lang="en-US" sz="2800" b="1" dirty="0">
                <a:solidFill>
                  <a:schemeClr val="tx1"/>
                </a:solidFill>
              </a:rPr>
              <a:t> Digital</a:t>
            </a:r>
            <a:r>
              <a:rPr lang="en-US" sz="2800" dirty="0">
                <a:solidFill>
                  <a:schemeClr val="tx1"/>
                </a:solidFill>
              </a:rPr>
              <a:t>: UMKM </a:t>
            </a:r>
            <a:r>
              <a:rPr lang="en-US" sz="2800" dirty="0" err="1">
                <a:solidFill>
                  <a:schemeClr val="tx1"/>
                </a:solidFill>
              </a:rPr>
              <a:t>kini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lebih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mudah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mengakses</a:t>
            </a:r>
            <a:r>
              <a:rPr lang="en-US" sz="2800" dirty="0">
                <a:solidFill>
                  <a:schemeClr val="tx1"/>
                </a:solidFill>
              </a:rPr>
              <a:t> pasar </a:t>
            </a:r>
            <a:r>
              <a:rPr lang="en-US" sz="2800" dirty="0" err="1">
                <a:solidFill>
                  <a:schemeClr val="tx1"/>
                </a:solidFill>
              </a:rPr>
              <a:t>melalui</a:t>
            </a:r>
            <a:r>
              <a:rPr lang="en-US" sz="2800" dirty="0">
                <a:solidFill>
                  <a:schemeClr val="tx1"/>
                </a:solidFill>
              </a:rPr>
              <a:t> platform digital dan media </a:t>
            </a:r>
            <a:r>
              <a:rPr lang="en-US" sz="2800" dirty="0" err="1">
                <a:solidFill>
                  <a:schemeClr val="tx1"/>
                </a:solidFill>
              </a:rPr>
              <a:t>sosial</a:t>
            </a:r>
            <a:r>
              <a:rPr lang="en-US" sz="2800" dirty="0">
                <a:solidFill>
                  <a:schemeClr val="tx1"/>
                </a:solidFill>
              </a:rPr>
              <a:t>.</a:t>
            </a:r>
          </a:p>
          <a:p>
            <a:pPr algn="l">
              <a:tabLst>
                <a:tab pos="341313" algn="l"/>
                <a:tab pos="463550" algn="l"/>
              </a:tabLst>
            </a:pPr>
            <a:r>
              <a:rPr lang="en-US" sz="2800" b="1" dirty="0" err="1">
                <a:solidFill>
                  <a:schemeClr val="tx1"/>
                </a:solidFill>
              </a:rPr>
              <a:t>Globalisasi</a:t>
            </a:r>
            <a:r>
              <a:rPr lang="en-US" sz="2800" dirty="0">
                <a:solidFill>
                  <a:schemeClr val="tx1"/>
                </a:solidFill>
              </a:rPr>
              <a:t>: </a:t>
            </a:r>
            <a:r>
              <a:rPr lang="en-US" sz="2800" dirty="0" err="1">
                <a:solidFill>
                  <a:schemeClr val="tx1"/>
                </a:solidFill>
              </a:rPr>
              <a:t>Pembukaan</a:t>
            </a:r>
            <a:r>
              <a:rPr lang="en-US" sz="2800" dirty="0">
                <a:solidFill>
                  <a:schemeClr val="tx1"/>
                </a:solidFill>
              </a:rPr>
              <a:t> pasar </a:t>
            </a:r>
            <a:r>
              <a:rPr lang="en-US" sz="2800" dirty="0" err="1">
                <a:solidFill>
                  <a:schemeClr val="tx1"/>
                </a:solidFill>
              </a:rPr>
              <a:t>internasional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dengan</a:t>
            </a:r>
            <a:r>
              <a:rPr lang="en-US" sz="2800" dirty="0">
                <a:solidFill>
                  <a:schemeClr val="tx1"/>
                </a:solidFill>
              </a:rPr>
              <a:t> e-commerce.</a:t>
            </a:r>
          </a:p>
          <a:p>
            <a:pPr algn="l">
              <a:tabLst>
                <a:tab pos="341313" algn="l"/>
                <a:tab pos="463550" algn="l"/>
              </a:tabLst>
            </a:pPr>
            <a:r>
              <a:rPr lang="en-US" sz="2800" b="1" dirty="0" err="1">
                <a:solidFill>
                  <a:schemeClr val="tx1"/>
                </a:solidFill>
              </a:rPr>
              <a:t>Peluang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Baru</a:t>
            </a:r>
            <a:r>
              <a:rPr lang="en-US" sz="2800" dirty="0">
                <a:solidFill>
                  <a:schemeClr val="tx1"/>
                </a:solidFill>
              </a:rPr>
              <a:t>: </a:t>
            </a:r>
            <a:r>
              <a:rPr lang="en-US" sz="2800" dirty="0" err="1">
                <a:solidFill>
                  <a:schemeClr val="tx1"/>
                </a:solidFill>
              </a:rPr>
              <a:t>Teknologi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memungkinkan</a:t>
            </a:r>
            <a:r>
              <a:rPr lang="en-US" sz="2800" dirty="0">
                <a:solidFill>
                  <a:schemeClr val="tx1"/>
                </a:solidFill>
              </a:rPr>
              <a:t> UMKM </a:t>
            </a:r>
            <a:r>
              <a:rPr lang="en-US" sz="2800" dirty="0" err="1">
                <a:solidFill>
                  <a:schemeClr val="tx1"/>
                </a:solidFill>
              </a:rPr>
              <a:t>untuk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berinovasi</a:t>
            </a:r>
            <a:r>
              <a:rPr lang="en-US" sz="2800" dirty="0">
                <a:solidFill>
                  <a:schemeClr val="tx1"/>
                </a:solidFill>
              </a:rPr>
              <a:t> dan </a:t>
            </a:r>
            <a:r>
              <a:rPr lang="en-US" sz="2800" dirty="0" err="1">
                <a:solidFill>
                  <a:schemeClr val="tx1"/>
                </a:solidFill>
              </a:rPr>
              <a:t>memperluas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jangkauan</a:t>
            </a:r>
            <a:r>
              <a:rPr lang="en-US" sz="2800" dirty="0">
                <a:solidFill>
                  <a:schemeClr val="tx1"/>
                </a:solidFill>
              </a:rPr>
              <a:t> pasar.</a:t>
            </a:r>
          </a:p>
          <a:p>
            <a:pPr algn="l">
              <a:tabLst>
                <a:tab pos="341313" algn="l"/>
                <a:tab pos="463550" algn="l"/>
              </a:tabLst>
            </a:pPr>
            <a:endParaRPr lang="en-US" sz="2800" b="1" dirty="0">
              <a:solidFill>
                <a:schemeClr val="tx1"/>
              </a:solidFill>
            </a:endParaRPr>
          </a:p>
          <a:p>
            <a:pPr algn="l">
              <a:tabLst>
                <a:tab pos="341313" algn="l"/>
                <a:tab pos="463550" algn="l"/>
              </a:tabLst>
            </a:pPr>
            <a:r>
              <a:rPr lang="en-US" sz="3200" b="1" dirty="0" err="1">
                <a:solidFill>
                  <a:schemeClr val="tx1"/>
                </a:solidFill>
              </a:rPr>
              <a:t>Karakteristik</a:t>
            </a:r>
            <a:r>
              <a:rPr lang="en-US" sz="3200" b="1" dirty="0">
                <a:solidFill>
                  <a:schemeClr val="tx1"/>
                </a:solidFill>
              </a:rPr>
              <a:t> UMKM:</a:t>
            </a:r>
          </a:p>
          <a:p>
            <a:pPr algn="l">
              <a:tabLst>
                <a:tab pos="341313" algn="l"/>
                <a:tab pos="463550" algn="l"/>
              </a:tabLst>
            </a:pPr>
            <a:r>
              <a:rPr lang="en-US" sz="2800" b="1" dirty="0">
                <a:solidFill>
                  <a:schemeClr val="tx1"/>
                </a:solidFill>
              </a:rPr>
              <a:t>1.Skala </a:t>
            </a:r>
            <a:r>
              <a:rPr lang="en-US" sz="2800" b="1" dirty="0" err="1">
                <a:solidFill>
                  <a:schemeClr val="tx1"/>
                </a:solidFill>
              </a:rPr>
              <a:t>Bisnis</a:t>
            </a:r>
            <a:r>
              <a:rPr lang="en-US" sz="2800" b="1" dirty="0">
                <a:solidFill>
                  <a:schemeClr val="tx1"/>
                </a:solidFill>
              </a:rPr>
              <a:t> Kecil</a:t>
            </a:r>
            <a:r>
              <a:rPr lang="en-US" sz="2800" dirty="0">
                <a:solidFill>
                  <a:schemeClr val="tx1"/>
                </a:solidFill>
              </a:rPr>
              <a:t>: </a:t>
            </a:r>
            <a:r>
              <a:rPr lang="en-US" sz="2800" dirty="0" err="1">
                <a:solidFill>
                  <a:schemeClr val="tx1"/>
                </a:solidFill>
              </a:rPr>
              <a:t>Operasi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dengan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sumber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daya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terbatas</a:t>
            </a:r>
            <a:r>
              <a:rPr lang="en-US" sz="2800" dirty="0">
                <a:solidFill>
                  <a:schemeClr val="tx1"/>
                </a:solidFill>
              </a:rPr>
              <a:t>.</a:t>
            </a:r>
          </a:p>
          <a:p>
            <a:pPr algn="l">
              <a:tabLst>
                <a:tab pos="341313" algn="l"/>
                <a:tab pos="463550" algn="l"/>
              </a:tabLst>
            </a:pPr>
            <a:r>
              <a:rPr lang="en-US" sz="2800" b="1" dirty="0">
                <a:solidFill>
                  <a:schemeClr val="tx1"/>
                </a:solidFill>
              </a:rPr>
              <a:t>2. Sifat </a:t>
            </a:r>
            <a:r>
              <a:rPr lang="en-US" sz="2800" b="1" dirty="0" err="1">
                <a:solidFill>
                  <a:schemeClr val="tx1"/>
                </a:solidFill>
              </a:rPr>
              <a:t>Fleksibel</a:t>
            </a:r>
            <a:r>
              <a:rPr lang="en-US" sz="2800" dirty="0">
                <a:solidFill>
                  <a:schemeClr val="tx1"/>
                </a:solidFill>
              </a:rPr>
              <a:t>: </a:t>
            </a:r>
            <a:r>
              <a:rPr lang="en-US" sz="2800" dirty="0" err="1">
                <a:solidFill>
                  <a:schemeClr val="tx1"/>
                </a:solidFill>
              </a:rPr>
              <a:t>Mudah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beradaptasi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dengan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perubahan</a:t>
            </a:r>
            <a:r>
              <a:rPr lang="en-US" sz="2800" dirty="0">
                <a:solidFill>
                  <a:schemeClr val="tx1"/>
                </a:solidFill>
              </a:rPr>
              <a:t> pasar.</a:t>
            </a:r>
          </a:p>
          <a:p>
            <a:pPr algn="l">
              <a:tabLst>
                <a:tab pos="341313" algn="l"/>
                <a:tab pos="463550" algn="l"/>
              </a:tabLst>
            </a:pPr>
            <a:r>
              <a:rPr lang="en-US" sz="2800" b="1" dirty="0">
                <a:solidFill>
                  <a:schemeClr val="tx1"/>
                </a:solidFill>
              </a:rPr>
              <a:t>3. </a:t>
            </a:r>
            <a:r>
              <a:rPr lang="en-US" sz="2800" b="1" dirty="0" err="1">
                <a:solidFill>
                  <a:schemeClr val="tx1"/>
                </a:solidFill>
              </a:rPr>
              <a:t>Pendanaan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Terbatas</a:t>
            </a:r>
            <a:r>
              <a:rPr lang="en-US" sz="2800" dirty="0">
                <a:solidFill>
                  <a:schemeClr val="tx1"/>
                </a:solidFill>
              </a:rPr>
              <a:t>: </a:t>
            </a:r>
            <a:r>
              <a:rPr lang="en-US" sz="2800" dirty="0" err="1">
                <a:solidFill>
                  <a:schemeClr val="tx1"/>
                </a:solidFill>
              </a:rPr>
              <a:t>Terhambat</a:t>
            </a:r>
            <a:r>
              <a:rPr lang="en-US" sz="2800" dirty="0">
                <a:solidFill>
                  <a:schemeClr val="tx1"/>
                </a:solidFill>
              </a:rPr>
              <a:t> oleh </a:t>
            </a:r>
            <a:r>
              <a:rPr lang="en-US" sz="2800" dirty="0" err="1">
                <a:solidFill>
                  <a:schemeClr val="tx1"/>
                </a:solidFill>
              </a:rPr>
              <a:t>keterbatasan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akses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ke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permodalan</a:t>
            </a:r>
            <a:r>
              <a:rPr lang="en-US" sz="2800" dirty="0">
                <a:solidFill>
                  <a:schemeClr val="tx1"/>
                </a:solidFill>
              </a:rPr>
              <a:t>.</a:t>
            </a:r>
          </a:p>
          <a:p>
            <a:pPr algn="l">
              <a:tabLst>
                <a:tab pos="341313" algn="l"/>
                <a:tab pos="463550" algn="l"/>
              </a:tabLst>
            </a:pPr>
            <a:r>
              <a:rPr lang="en-US" sz="2800" b="1" dirty="0">
                <a:solidFill>
                  <a:schemeClr val="tx1"/>
                </a:solidFill>
              </a:rPr>
              <a:t>4. </a:t>
            </a:r>
            <a:r>
              <a:rPr lang="en-US" sz="2800" b="1" dirty="0" err="1">
                <a:solidFill>
                  <a:schemeClr val="tx1"/>
                </a:solidFill>
              </a:rPr>
              <a:t>Pemasaran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Terbatas</a:t>
            </a:r>
            <a:r>
              <a:rPr lang="en-US" sz="2800" dirty="0">
                <a:solidFill>
                  <a:schemeClr val="tx1"/>
                </a:solidFill>
              </a:rPr>
              <a:t>: </a:t>
            </a:r>
            <a:r>
              <a:rPr lang="en-US" sz="2800" dirty="0" err="1">
                <a:solidFill>
                  <a:schemeClr val="tx1"/>
                </a:solidFill>
              </a:rPr>
              <a:t>Memiliki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jaringan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distribusi</a:t>
            </a:r>
            <a:r>
              <a:rPr lang="en-US" sz="2800" dirty="0">
                <a:solidFill>
                  <a:schemeClr val="tx1"/>
                </a:solidFill>
              </a:rPr>
              <a:t> yang </a:t>
            </a:r>
            <a:r>
              <a:rPr lang="en-US" sz="2800" dirty="0" err="1">
                <a:solidFill>
                  <a:schemeClr val="tx1"/>
                </a:solidFill>
              </a:rPr>
              <a:t>lebih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kecil</a:t>
            </a:r>
            <a:r>
              <a:rPr lang="en-US" sz="2800" dirty="0">
                <a:solidFill>
                  <a:schemeClr val="tx1"/>
                </a:solidFill>
              </a:rPr>
              <a:t> dan </a:t>
            </a:r>
            <a:r>
              <a:rPr lang="en-US" sz="2800" dirty="0" err="1">
                <a:solidFill>
                  <a:schemeClr val="tx1"/>
                </a:solidFill>
              </a:rPr>
              <a:t>terbatas</a:t>
            </a:r>
            <a:r>
              <a:rPr lang="en-US" sz="2800" dirty="0">
                <a:solidFill>
                  <a:schemeClr val="tx1"/>
                </a:solidFill>
              </a:rPr>
              <a:t>.</a:t>
            </a:r>
          </a:p>
          <a:p>
            <a:pPr algn="l">
              <a:tabLst>
                <a:tab pos="341313" algn="l"/>
                <a:tab pos="463550" algn="l"/>
              </a:tabLst>
            </a:pPr>
            <a:r>
              <a:rPr lang="en-US" sz="2800" b="1" dirty="0">
                <a:solidFill>
                  <a:schemeClr val="tx1"/>
                </a:solidFill>
              </a:rPr>
              <a:t>5. </a:t>
            </a:r>
            <a:r>
              <a:rPr lang="en-US" sz="2800" b="1" dirty="0" err="1">
                <a:solidFill>
                  <a:schemeClr val="tx1"/>
                </a:solidFill>
              </a:rPr>
              <a:t>Ketergantungan</a:t>
            </a:r>
            <a:r>
              <a:rPr lang="en-US" sz="2800" b="1" dirty="0">
                <a:solidFill>
                  <a:schemeClr val="tx1"/>
                </a:solidFill>
              </a:rPr>
              <a:t> pada </a:t>
            </a:r>
            <a:r>
              <a:rPr lang="en-US" sz="2800" b="1" dirty="0" err="1">
                <a:solidFill>
                  <a:schemeClr val="tx1"/>
                </a:solidFill>
              </a:rPr>
              <a:t>Pemilik</a:t>
            </a:r>
            <a:r>
              <a:rPr lang="en-US" sz="2800" dirty="0">
                <a:solidFill>
                  <a:schemeClr val="tx1"/>
                </a:solidFill>
              </a:rPr>
              <a:t>: Banyak UMKM </a:t>
            </a:r>
            <a:r>
              <a:rPr lang="en-US" sz="2800" dirty="0" err="1">
                <a:solidFill>
                  <a:schemeClr val="tx1"/>
                </a:solidFill>
              </a:rPr>
              <a:t>dijalankan</a:t>
            </a:r>
            <a:r>
              <a:rPr lang="en-US" sz="2800" dirty="0">
                <a:solidFill>
                  <a:schemeClr val="tx1"/>
                </a:solidFill>
              </a:rPr>
              <a:t> oleh </a:t>
            </a:r>
            <a:r>
              <a:rPr lang="en-US" sz="2800" dirty="0" err="1">
                <a:solidFill>
                  <a:schemeClr val="tx1"/>
                </a:solidFill>
              </a:rPr>
              <a:t>pemilik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tanpa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struktur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organisasi</a:t>
            </a:r>
            <a:r>
              <a:rPr lang="en-US" sz="2800" dirty="0">
                <a:solidFill>
                  <a:schemeClr val="tx1"/>
                </a:solidFill>
              </a:rPr>
              <a:t> yang </a:t>
            </a:r>
            <a:r>
              <a:rPr lang="en-US" sz="2800" dirty="0" err="1">
                <a:solidFill>
                  <a:schemeClr val="tx1"/>
                </a:solidFill>
              </a:rPr>
              <a:t>rumit</a:t>
            </a:r>
            <a:r>
              <a:rPr lang="en-US" sz="2800" dirty="0">
                <a:solidFill>
                  <a:schemeClr val="tx1"/>
                </a:solidFill>
              </a:rPr>
              <a:t>.</a:t>
            </a:r>
            <a:endParaRPr lang="en-US" sz="2800" b="1" dirty="0">
              <a:solidFill>
                <a:schemeClr val="tx1"/>
              </a:solidFill>
            </a:endParaRPr>
          </a:p>
          <a:p>
            <a:pPr algn="l"/>
            <a:endParaRPr lang="en-US" sz="2800" b="1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62238345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F3A99735-AD5A-43E2-A9C7-712D45E0AB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3568" y="332656"/>
            <a:ext cx="7560840" cy="6048672"/>
          </a:xfrm>
        </p:spPr>
        <p:txBody>
          <a:bodyPr>
            <a:normAutofit fontScale="77500" lnSpcReduction="20000"/>
          </a:bodyPr>
          <a:lstStyle/>
          <a:p>
            <a:r>
              <a:rPr lang="en-ID" sz="3100" b="1" dirty="0" err="1">
                <a:solidFill>
                  <a:schemeClr val="tx1"/>
                </a:solidFill>
              </a:rPr>
              <a:t>Pendanaan</a:t>
            </a:r>
            <a:r>
              <a:rPr lang="en-ID" sz="3100" b="1" dirty="0">
                <a:solidFill>
                  <a:schemeClr val="tx1"/>
                </a:solidFill>
              </a:rPr>
              <a:t> UMKM oleh Lembaga </a:t>
            </a:r>
            <a:r>
              <a:rPr lang="en-ID" sz="3100" b="1" dirty="0" err="1">
                <a:solidFill>
                  <a:schemeClr val="tx1"/>
                </a:solidFill>
              </a:rPr>
              <a:t>Keuangan</a:t>
            </a:r>
            <a:r>
              <a:rPr lang="en-ID" sz="3100" b="1" dirty="0">
                <a:solidFill>
                  <a:schemeClr val="tx1"/>
                </a:solidFill>
              </a:rPr>
              <a:t> Bank</a:t>
            </a:r>
          </a:p>
          <a:p>
            <a:endParaRPr lang="en-ID" sz="2000" dirty="0">
              <a:solidFill>
                <a:schemeClr val="tx1"/>
              </a:solidFill>
            </a:endParaRPr>
          </a:p>
          <a:p>
            <a:pPr algn="l"/>
            <a:r>
              <a:rPr lang="en-ID" sz="2400" b="1" dirty="0">
                <a:solidFill>
                  <a:schemeClr val="tx1"/>
                </a:solidFill>
              </a:rPr>
              <a:t>Lembaga </a:t>
            </a:r>
            <a:r>
              <a:rPr lang="en-ID" sz="2400" b="1" dirty="0" err="1">
                <a:solidFill>
                  <a:schemeClr val="tx1"/>
                </a:solidFill>
              </a:rPr>
              <a:t>keuangan</a:t>
            </a:r>
            <a:r>
              <a:rPr lang="en-ID" sz="2400" b="1" dirty="0">
                <a:solidFill>
                  <a:schemeClr val="tx1"/>
                </a:solidFill>
              </a:rPr>
              <a:t> bank 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ID" sz="2400" dirty="0">
                <a:solidFill>
                  <a:schemeClr val="tx1"/>
                </a:solidFill>
              </a:rPr>
              <a:t>Badan </a:t>
            </a:r>
            <a:r>
              <a:rPr lang="en-ID" sz="2400" dirty="0" err="1">
                <a:solidFill>
                  <a:schemeClr val="tx1"/>
                </a:solidFill>
              </a:rPr>
              <a:t>usaha</a:t>
            </a:r>
            <a:r>
              <a:rPr lang="en-ID" sz="2400" dirty="0">
                <a:solidFill>
                  <a:schemeClr val="tx1"/>
                </a:solidFill>
              </a:rPr>
              <a:t> yang </a:t>
            </a:r>
            <a:r>
              <a:rPr lang="en-ID" sz="2400" dirty="0" err="1">
                <a:solidFill>
                  <a:schemeClr val="tx1"/>
                </a:solidFill>
              </a:rPr>
              <a:t>menghimpun</a:t>
            </a:r>
            <a:r>
              <a:rPr lang="en-ID" sz="2400" dirty="0">
                <a:solidFill>
                  <a:schemeClr val="tx1"/>
                </a:solidFill>
              </a:rPr>
              <a:t> dana </a:t>
            </a:r>
            <a:r>
              <a:rPr lang="en-ID" sz="2400" dirty="0" err="1">
                <a:solidFill>
                  <a:schemeClr val="tx1"/>
                </a:solidFill>
              </a:rPr>
              <a:t>dari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masyarakat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dalam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bentuk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simpanan</a:t>
            </a:r>
            <a:r>
              <a:rPr lang="en-ID" sz="2400" dirty="0">
                <a:solidFill>
                  <a:schemeClr val="tx1"/>
                </a:solidFill>
              </a:rPr>
              <a:t> dan </a:t>
            </a:r>
            <a:r>
              <a:rPr lang="en-ID" sz="2400" dirty="0" err="1">
                <a:solidFill>
                  <a:schemeClr val="tx1"/>
                </a:solidFill>
              </a:rPr>
              <a:t>menyalurkannya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kembali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dalam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bentuk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kredit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atau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pembiayaan</a:t>
            </a:r>
            <a:endParaRPr lang="en-ID" sz="2400" dirty="0">
              <a:solidFill>
                <a:schemeClr val="tx1"/>
              </a:solidFill>
            </a:endParaRPr>
          </a:p>
          <a:p>
            <a:pPr algn="l"/>
            <a:endParaRPr lang="en-ID" sz="2400" dirty="0">
              <a:solidFill>
                <a:schemeClr val="tx1"/>
              </a:solidFill>
            </a:endParaRPr>
          </a:p>
          <a:p>
            <a:pPr algn="l"/>
            <a:r>
              <a:rPr lang="en-ID" sz="2600" b="1" dirty="0" err="1">
                <a:solidFill>
                  <a:schemeClr val="tx1"/>
                </a:solidFill>
              </a:rPr>
              <a:t>Bentuk</a:t>
            </a:r>
            <a:r>
              <a:rPr lang="en-ID" sz="2600" b="1" dirty="0">
                <a:solidFill>
                  <a:schemeClr val="tx1"/>
                </a:solidFill>
              </a:rPr>
              <a:t> </a:t>
            </a:r>
            <a:r>
              <a:rPr lang="en-ID" sz="2600" b="1" dirty="0" err="1">
                <a:solidFill>
                  <a:schemeClr val="tx1"/>
                </a:solidFill>
              </a:rPr>
              <a:t>Pendanaan</a:t>
            </a:r>
            <a:r>
              <a:rPr lang="en-ID" sz="2600" b="1" dirty="0">
                <a:solidFill>
                  <a:schemeClr val="tx1"/>
                </a:solidFill>
              </a:rPr>
              <a:t> UMKM oleh Bank </a:t>
            </a:r>
            <a:r>
              <a:rPr lang="en-ID" sz="2600" dirty="0">
                <a:solidFill>
                  <a:schemeClr val="tx1"/>
                </a:solidFill>
              </a:rPr>
              <a:t>:</a:t>
            </a:r>
          </a:p>
          <a:p>
            <a:pPr marL="342900" indent="-342900" algn="l">
              <a:buAutoNum type="arabicPeriod"/>
            </a:pPr>
            <a:r>
              <a:rPr lang="en-ID" sz="2600" dirty="0" err="1">
                <a:solidFill>
                  <a:schemeClr val="tx1"/>
                </a:solidFill>
              </a:rPr>
              <a:t>Kredit</a:t>
            </a:r>
            <a:r>
              <a:rPr lang="en-ID" sz="2600" dirty="0">
                <a:solidFill>
                  <a:schemeClr val="tx1"/>
                </a:solidFill>
              </a:rPr>
              <a:t> Usaha Rakyat (KUR)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ID" sz="2600" dirty="0" err="1">
                <a:solidFill>
                  <a:schemeClr val="tx1"/>
                </a:solidFill>
              </a:rPr>
              <a:t>kredit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atau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pembiayaan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kepada</a:t>
            </a:r>
            <a:r>
              <a:rPr lang="en-ID" sz="2600" dirty="0">
                <a:solidFill>
                  <a:schemeClr val="tx1"/>
                </a:solidFill>
              </a:rPr>
              <a:t> UMKM yang </a:t>
            </a:r>
            <a:r>
              <a:rPr lang="en-ID" sz="2600" b="1" dirty="0" err="1">
                <a:solidFill>
                  <a:schemeClr val="tx1"/>
                </a:solidFill>
              </a:rPr>
              <a:t>dijamin</a:t>
            </a:r>
            <a:r>
              <a:rPr lang="en-ID" sz="2600" b="1" dirty="0">
                <a:solidFill>
                  <a:schemeClr val="tx1"/>
                </a:solidFill>
              </a:rPr>
              <a:t> oleh </a:t>
            </a:r>
            <a:r>
              <a:rPr lang="en-ID" sz="2600" b="1" dirty="0" err="1">
                <a:solidFill>
                  <a:schemeClr val="tx1"/>
                </a:solidFill>
              </a:rPr>
              <a:t>pemerintah</a:t>
            </a:r>
            <a:r>
              <a:rPr lang="en-ID" sz="2600" dirty="0">
                <a:solidFill>
                  <a:schemeClr val="tx1"/>
                </a:solidFill>
              </a:rPr>
              <a:t>, </a:t>
            </a:r>
            <a:r>
              <a:rPr lang="en-ID" sz="2600" dirty="0" err="1">
                <a:solidFill>
                  <a:schemeClr val="tx1"/>
                </a:solidFill>
              </a:rPr>
              <a:t>dengan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bunga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rendah</a:t>
            </a:r>
            <a:r>
              <a:rPr lang="en-ID" sz="2600" dirty="0">
                <a:solidFill>
                  <a:schemeClr val="tx1"/>
                </a:solidFill>
              </a:rPr>
              <a:t>.</a:t>
            </a:r>
          </a:p>
          <a:p>
            <a:pPr algn="l"/>
            <a:endParaRPr lang="en-ID" sz="700" dirty="0">
              <a:solidFill>
                <a:schemeClr val="tx1"/>
              </a:solidFill>
            </a:endParaRPr>
          </a:p>
          <a:p>
            <a:pPr marL="177800" indent="-177800" algn="l"/>
            <a:r>
              <a:rPr lang="en-ID" sz="2600" dirty="0">
                <a:solidFill>
                  <a:schemeClr val="tx1"/>
                </a:solidFill>
              </a:rPr>
              <a:t>2. </a:t>
            </a:r>
            <a:r>
              <a:rPr lang="en-ID" sz="2600" dirty="0" err="1">
                <a:solidFill>
                  <a:schemeClr val="tx1"/>
                </a:solidFill>
              </a:rPr>
              <a:t>Kredit</a:t>
            </a:r>
            <a:r>
              <a:rPr lang="en-ID" sz="2600" dirty="0">
                <a:solidFill>
                  <a:schemeClr val="tx1"/>
                </a:solidFill>
              </a:rPr>
              <a:t> Modal </a:t>
            </a:r>
            <a:r>
              <a:rPr lang="en-ID" sz="2600" dirty="0" err="1">
                <a:solidFill>
                  <a:schemeClr val="tx1"/>
                </a:solidFill>
              </a:rPr>
              <a:t>Kerja</a:t>
            </a:r>
            <a:r>
              <a:rPr lang="en-ID" sz="2600" dirty="0">
                <a:solidFill>
                  <a:schemeClr val="tx1"/>
                </a:solidFill>
              </a:rPr>
              <a:t> (</a:t>
            </a:r>
            <a:r>
              <a:rPr lang="en-ID" sz="2600" dirty="0" err="1">
                <a:solidFill>
                  <a:schemeClr val="tx1"/>
                </a:solidFill>
              </a:rPr>
              <a:t>kredit</a:t>
            </a:r>
            <a:r>
              <a:rPr lang="en-ID" sz="2600" dirty="0">
                <a:solidFill>
                  <a:schemeClr val="tx1"/>
                </a:solidFill>
              </a:rPr>
              <a:t> yang </a:t>
            </a:r>
            <a:r>
              <a:rPr lang="en-ID" sz="2600" dirty="0" err="1">
                <a:solidFill>
                  <a:schemeClr val="tx1"/>
                </a:solidFill>
              </a:rPr>
              <a:t>diberikan</a:t>
            </a:r>
            <a:r>
              <a:rPr lang="en-ID" sz="2600" dirty="0">
                <a:solidFill>
                  <a:schemeClr val="tx1"/>
                </a:solidFill>
              </a:rPr>
              <a:t> oleh bank </a:t>
            </a:r>
            <a:r>
              <a:rPr lang="en-ID" sz="2600" dirty="0" err="1">
                <a:solidFill>
                  <a:schemeClr val="tx1"/>
                </a:solidFill>
              </a:rPr>
              <a:t>kepada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pelaku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usaha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untuk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membiayai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kebutuhan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operasional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usaha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sehari-hari</a:t>
            </a:r>
            <a:r>
              <a:rPr lang="en-ID" sz="2600" dirty="0">
                <a:solidFill>
                  <a:schemeClr val="tx1"/>
                </a:solidFill>
              </a:rPr>
              <a:t> agar </a:t>
            </a:r>
            <a:r>
              <a:rPr lang="en-ID" sz="2600" dirty="0" err="1">
                <a:solidFill>
                  <a:schemeClr val="tx1"/>
                </a:solidFill>
              </a:rPr>
              <a:t>kegiatan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usaha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dapat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berjalan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lancar</a:t>
            </a:r>
            <a:r>
              <a:rPr lang="en-ID" sz="2600" dirty="0">
                <a:solidFill>
                  <a:schemeClr val="tx1"/>
                </a:solidFill>
              </a:rPr>
              <a:t>.)</a:t>
            </a:r>
          </a:p>
          <a:p>
            <a:pPr marL="177800" indent="-177800" algn="l"/>
            <a:endParaRPr lang="en-ID" sz="700" dirty="0">
              <a:solidFill>
                <a:schemeClr val="tx1"/>
              </a:solidFill>
            </a:endParaRPr>
          </a:p>
          <a:p>
            <a:pPr marL="177800" indent="-177800" algn="l"/>
            <a:r>
              <a:rPr lang="en-ID" sz="2600" dirty="0">
                <a:solidFill>
                  <a:schemeClr val="tx1"/>
                </a:solidFill>
              </a:rPr>
              <a:t>3. </a:t>
            </a:r>
            <a:r>
              <a:rPr lang="en-ID" sz="2600" dirty="0" err="1">
                <a:solidFill>
                  <a:schemeClr val="tx1"/>
                </a:solidFill>
              </a:rPr>
              <a:t>Kredit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Investasi</a:t>
            </a:r>
            <a:r>
              <a:rPr lang="en-ID" sz="2600" dirty="0">
                <a:solidFill>
                  <a:schemeClr val="tx1"/>
                </a:solidFill>
              </a:rPr>
              <a:t> (</a:t>
            </a:r>
            <a:r>
              <a:rPr lang="en-ID" sz="2600" dirty="0" err="1">
                <a:solidFill>
                  <a:schemeClr val="tx1"/>
                </a:solidFill>
              </a:rPr>
              <a:t>kredit</a:t>
            </a:r>
            <a:r>
              <a:rPr lang="en-ID" sz="2600" dirty="0">
                <a:solidFill>
                  <a:schemeClr val="tx1"/>
                </a:solidFill>
              </a:rPr>
              <a:t> yang </a:t>
            </a:r>
            <a:r>
              <a:rPr lang="en-ID" sz="2600" dirty="0" err="1">
                <a:solidFill>
                  <a:schemeClr val="tx1"/>
                </a:solidFill>
              </a:rPr>
              <a:t>diberikan</a:t>
            </a:r>
            <a:r>
              <a:rPr lang="en-ID" sz="2600" dirty="0">
                <a:solidFill>
                  <a:schemeClr val="tx1"/>
                </a:solidFill>
              </a:rPr>
              <a:t> oleh bank </a:t>
            </a:r>
            <a:r>
              <a:rPr lang="en-ID" sz="2600" dirty="0" err="1">
                <a:solidFill>
                  <a:schemeClr val="tx1"/>
                </a:solidFill>
              </a:rPr>
              <a:t>kepada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pelaku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usaha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untuk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membiayai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pengadaan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atau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penambahan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aset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tetap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guna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menunjang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pengembangan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usaha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dalam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jangka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menengah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hingga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panjang</a:t>
            </a:r>
            <a:r>
              <a:rPr lang="en-ID" sz="2600" dirty="0">
                <a:solidFill>
                  <a:schemeClr val="tx1"/>
                </a:solidFill>
              </a:rPr>
              <a:t>.)</a:t>
            </a:r>
          </a:p>
          <a:p>
            <a:pPr algn="l"/>
            <a:endParaRPr lang="en-ID" sz="700" dirty="0">
              <a:solidFill>
                <a:schemeClr val="tx1"/>
              </a:solidFill>
            </a:endParaRPr>
          </a:p>
          <a:p>
            <a:pPr marL="177800" indent="-177800" algn="l"/>
            <a:r>
              <a:rPr lang="en-ID" sz="2600" dirty="0">
                <a:solidFill>
                  <a:schemeClr val="tx1"/>
                </a:solidFill>
              </a:rPr>
              <a:t>4. </a:t>
            </a:r>
            <a:r>
              <a:rPr lang="en-ID" sz="2600" dirty="0" err="1">
                <a:solidFill>
                  <a:schemeClr val="tx1"/>
                </a:solidFill>
              </a:rPr>
              <a:t>Pembiayaan</a:t>
            </a:r>
            <a:r>
              <a:rPr lang="en-ID" sz="2600" dirty="0">
                <a:solidFill>
                  <a:schemeClr val="tx1"/>
                </a:solidFill>
              </a:rPr>
              <a:t> UMKM </a:t>
            </a:r>
            <a:r>
              <a:rPr lang="en-ID" sz="2600" dirty="0" err="1">
                <a:solidFill>
                  <a:schemeClr val="tx1"/>
                </a:solidFill>
              </a:rPr>
              <a:t>berbasis</a:t>
            </a:r>
            <a:r>
              <a:rPr lang="en-ID" sz="2600" dirty="0">
                <a:solidFill>
                  <a:schemeClr val="tx1"/>
                </a:solidFill>
              </a:rPr>
              <a:t> Syariah (</a:t>
            </a:r>
            <a:r>
              <a:rPr lang="en-ID" sz="2600" dirty="0" err="1">
                <a:solidFill>
                  <a:schemeClr val="tx1"/>
                </a:solidFill>
              </a:rPr>
              <a:t>penyediaan</a:t>
            </a:r>
            <a:r>
              <a:rPr lang="en-ID" sz="2600" dirty="0">
                <a:solidFill>
                  <a:schemeClr val="tx1"/>
                </a:solidFill>
              </a:rPr>
              <a:t> dana </a:t>
            </a:r>
            <a:r>
              <a:rPr lang="en-ID" sz="2600" dirty="0" err="1">
                <a:solidFill>
                  <a:schemeClr val="tx1"/>
                </a:solidFill>
              </a:rPr>
              <a:t>atau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fasilitas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pembiayaan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untuk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kegiatan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usaha</a:t>
            </a:r>
            <a:r>
              <a:rPr lang="en-ID" sz="2600" dirty="0">
                <a:solidFill>
                  <a:schemeClr val="tx1"/>
                </a:solidFill>
              </a:rPr>
              <a:t> UMKM yang </a:t>
            </a:r>
            <a:r>
              <a:rPr lang="en-ID" sz="2600" dirty="0" err="1">
                <a:solidFill>
                  <a:schemeClr val="tx1"/>
                </a:solidFill>
              </a:rPr>
              <a:t>dilakukan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sesuai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prinsip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syariah</a:t>
            </a:r>
            <a:r>
              <a:rPr lang="en-ID" sz="2600" dirty="0">
                <a:solidFill>
                  <a:schemeClr val="tx1"/>
                </a:solidFill>
              </a:rPr>
              <a:t> Islam, </a:t>
            </a:r>
            <a:r>
              <a:rPr lang="en-ID" sz="2600" dirty="0" err="1">
                <a:solidFill>
                  <a:schemeClr val="tx1"/>
                </a:solidFill>
              </a:rPr>
              <a:t>seperti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keadilan</a:t>
            </a:r>
            <a:r>
              <a:rPr lang="en-ID" sz="2600" dirty="0">
                <a:solidFill>
                  <a:schemeClr val="tx1"/>
                </a:solidFill>
              </a:rPr>
              <a:t>, </a:t>
            </a:r>
            <a:r>
              <a:rPr lang="en-ID" sz="2600" dirty="0" err="1">
                <a:solidFill>
                  <a:schemeClr val="tx1"/>
                </a:solidFill>
              </a:rPr>
              <a:t>kemitraan</a:t>
            </a:r>
            <a:r>
              <a:rPr lang="en-ID" sz="2600" dirty="0">
                <a:solidFill>
                  <a:schemeClr val="tx1"/>
                </a:solidFill>
              </a:rPr>
              <a:t>, dan </a:t>
            </a:r>
            <a:r>
              <a:rPr lang="en-ID" sz="2600" dirty="0" err="1">
                <a:solidFill>
                  <a:schemeClr val="tx1"/>
                </a:solidFill>
              </a:rPr>
              <a:t>bagi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hasil</a:t>
            </a:r>
            <a:r>
              <a:rPr lang="en-ID" sz="2600" dirty="0">
                <a:solidFill>
                  <a:schemeClr val="tx1"/>
                </a:solidFill>
              </a:rPr>
              <a:t>.)</a:t>
            </a:r>
          </a:p>
        </p:txBody>
      </p:sp>
    </p:spTree>
    <p:extLst>
      <p:ext uri="{BB962C8B-B14F-4D97-AF65-F5344CB8AC3E}">
        <p14:creationId xmlns:p14="http://schemas.microsoft.com/office/powerpoint/2010/main" val="473731826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422A2A28-581B-44C0-91AC-AC9033B6D0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5576" y="836712"/>
            <a:ext cx="6768752" cy="4802088"/>
          </a:xfrm>
        </p:spPr>
        <p:txBody>
          <a:bodyPr/>
          <a:lstStyle/>
          <a:p>
            <a:pPr algn="l"/>
            <a:r>
              <a:rPr lang="en-ID" b="1" dirty="0">
                <a:solidFill>
                  <a:schemeClr val="tx1"/>
                </a:solidFill>
              </a:rPr>
              <a:t>Peran Bank </a:t>
            </a:r>
            <a:r>
              <a:rPr lang="en-ID" b="1" dirty="0" err="1">
                <a:solidFill>
                  <a:schemeClr val="tx1"/>
                </a:solidFill>
              </a:rPr>
              <a:t>dalam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Pendanaan</a:t>
            </a:r>
            <a:r>
              <a:rPr lang="en-ID" b="1" dirty="0">
                <a:solidFill>
                  <a:schemeClr val="tx1"/>
                </a:solidFill>
              </a:rPr>
              <a:t> UMKM</a:t>
            </a: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Menyediakan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akses</a:t>
            </a:r>
            <a:r>
              <a:rPr lang="en-ID" dirty="0">
                <a:solidFill>
                  <a:schemeClr val="tx1"/>
                </a:solidFill>
              </a:rPr>
              <a:t> modal</a:t>
            </a: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Meningkatkan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inklusi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keuangan</a:t>
            </a:r>
            <a:endParaRPr lang="en-ID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Membantu</a:t>
            </a:r>
            <a:r>
              <a:rPr lang="en-ID" dirty="0">
                <a:solidFill>
                  <a:schemeClr val="tx1"/>
                </a:solidFill>
              </a:rPr>
              <a:t> UMKM naik </a:t>
            </a:r>
            <a:r>
              <a:rPr lang="en-ID" dirty="0" err="1">
                <a:solidFill>
                  <a:schemeClr val="tx1"/>
                </a:solidFill>
              </a:rPr>
              <a:t>kelas</a:t>
            </a:r>
            <a:endParaRPr lang="en-ID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Mendukung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stabilitas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ekonomi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nasional</a:t>
            </a:r>
            <a:endParaRPr lang="en-ID" dirty="0">
              <a:solidFill>
                <a:schemeClr val="tx1"/>
              </a:solidFill>
            </a:endParaRPr>
          </a:p>
          <a:p>
            <a:pPr algn="l"/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503601283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E3FF4564-E354-4F90-A162-129F048EC4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3568" y="836712"/>
            <a:ext cx="7416824" cy="5112568"/>
          </a:xfrm>
        </p:spPr>
        <p:txBody>
          <a:bodyPr>
            <a:normAutofit lnSpcReduction="10000"/>
          </a:bodyPr>
          <a:lstStyle/>
          <a:p>
            <a:r>
              <a:rPr lang="en-ID" sz="2400" b="1" dirty="0" err="1">
                <a:solidFill>
                  <a:schemeClr val="tx1"/>
                </a:solidFill>
              </a:rPr>
              <a:t>Pendanaan</a:t>
            </a:r>
            <a:r>
              <a:rPr lang="en-ID" sz="2400" b="1" dirty="0">
                <a:solidFill>
                  <a:schemeClr val="tx1"/>
                </a:solidFill>
              </a:rPr>
              <a:t> UMKM oleh Lembaga </a:t>
            </a:r>
            <a:r>
              <a:rPr lang="en-ID" sz="2400" b="1" dirty="0" err="1">
                <a:solidFill>
                  <a:schemeClr val="tx1"/>
                </a:solidFill>
              </a:rPr>
              <a:t>Keuangan</a:t>
            </a:r>
            <a:r>
              <a:rPr lang="en-ID" sz="2400" b="1" dirty="0">
                <a:solidFill>
                  <a:schemeClr val="tx1"/>
                </a:solidFill>
              </a:rPr>
              <a:t> Non-Bank</a:t>
            </a:r>
          </a:p>
          <a:p>
            <a:endParaRPr lang="en-ID" sz="2000" dirty="0">
              <a:solidFill>
                <a:schemeClr val="tx1"/>
              </a:solidFill>
            </a:endParaRPr>
          </a:p>
          <a:p>
            <a:pPr algn="l"/>
            <a:r>
              <a:rPr lang="en-ID" sz="2000" b="1" dirty="0">
                <a:solidFill>
                  <a:schemeClr val="tx1"/>
                </a:solidFill>
              </a:rPr>
              <a:t>Lembaga </a:t>
            </a:r>
            <a:r>
              <a:rPr lang="en-ID" sz="2000" b="1" dirty="0" err="1">
                <a:solidFill>
                  <a:schemeClr val="tx1"/>
                </a:solidFill>
              </a:rPr>
              <a:t>keuangan</a:t>
            </a:r>
            <a:r>
              <a:rPr lang="en-ID" sz="2000" b="1" dirty="0">
                <a:solidFill>
                  <a:schemeClr val="tx1"/>
                </a:solidFill>
              </a:rPr>
              <a:t> non-bank 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ID" sz="2000" dirty="0">
                <a:solidFill>
                  <a:schemeClr val="tx1"/>
                </a:solidFill>
              </a:rPr>
              <a:t>Lembaga yang </a:t>
            </a:r>
            <a:r>
              <a:rPr lang="en-ID" sz="2000" dirty="0" err="1">
                <a:solidFill>
                  <a:schemeClr val="tx1"/>
                </a:solidFill>
              </a:rPr>
              <a:t>melakukan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kegiatan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keuangan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tidak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berbentuk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penghimpunan</a:t>
            </a:r>
            <a:r>
              <a:rPr lang="en-ID" sz="2000" dirty="0">
                <a:solidFill>
                  <a:schemeClr val="tx1"/>
                </a:solidFill>
              </a:rPr>
              <a:t> dana </a:t>
            </a:r>
            <a:r>
              <a:rPr lang="en-ID" sz="2000" dirty="0" err="1">
                <a:solidFill>
                  <a:schemeClr val="tx1"/>
                </a:solidFill>
              </a:rPr>
              <a:t>secara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langsung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seperti</a:t>
            </a:r>
            <a:r>
              <a:rPr lang="en-ID" sz="2000" dirty="0">
                <a:solidFill>
                  <a:schemeClr val="tx1"/>
                </a:solidFill>
              </a:rPr>
              <a:t> bank, </a:t>
            </a:r>
            <a:r>
              <a:rPr lang="en-ID" sz="2000" dirty="0" err="1">
                <a:solidFill>
                  <a:schemeClr val="tx1"/>
                </a:solidFill>
              </a:rPr>
              <a:t>tetapi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berperan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dalam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pembiayaan</a:t>
            </a:r>
            <a:r>
              <a:rPr lang="en-ID" sz="2000" dirty="0">
                <a:solidFill>
                  <a:schemeClr val="tx1"/>
                </a:solidFill>
              </a:rPr>
              <a:t> dan </a:t>
            </a:r>
            <a:r>
              <a:rPr lang="en-ID" sz="2000" dirty="0" err="1">
                <a:solidFill>
                  <a:schemeClr val="tx1"/>
                </a:solidFill>
              </a:rPr>
              <a:t>jasa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keuangan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lainnya</a:t>
            </a:r>
            <a:r>
              <a:rPr lang="en-ID" sz="2000" dirty="0">
                <a:solidFill>
                  <a:schemeClr val="tx1"/>
                </a:solidFill>
              </a:rPr>
              <a:t>.</a:t>
            </a:r>
          </a:p>
          <a:p>
            <a:pPr algn="l"/>
            <a:endParaRPr lang="en-ID" sz="2000" dirty="0">
              <a:solidFill>
                <a:schemeClr val="tx1"/>
              </a:solidFill>
            </a:endParaRPr>
          </a:p>
          <a:p>
            <a:pPr algn="l"/>
            <a:r>
              <a:rPr lang="en-ID" sz="2000" b="1" dirty="0" err="1">
                <a:solidFill>
                  <a:schemeClr val="tx1"/>
                </a:solidFill>
              </a:rPr>
              <a:t>Jenis</a:t>
            </a:r>
            <a:r>
              <a:rPr lang="en-ID" sz="2000" b="1" dirty="0">
                <a:solidFill>
                  <a:schemeClr val="tx1"/>
                </a:solidFill>
              </a:rPr>
              <a:t> Lembaga </a:t>
            </a:r>
            <a:r>
              <a:rPr lang="en-ID" sz="2000" b="1" dirty="0" err="1">
                <a:solidFill>
                  <a:schemeClr val="tx1"/>
                </a:solidFill>
              </a:rPr>
              <a:t>Keuangan</a:t>
            </a:r>
            <a:r>
              <a:rPr lang="en-ID" sz="2000" b="1" dirty="0">
                <a:solidFill>
                  <a:schemeClr val="tx1"/>
                </a:solidFill>
              </a:rPr>
              <a:t> Non-Bank </a:t>
            </a:r>
            <a:r>
              <a:rPr lang="en-ID" sz="2000" b="1" dirty="0" err="1">
                <a:solidFill>
                  <a:schemeClr val="tx1"/>
                </a:solidFill>
              </a:rPr>
              <a:t>Pendukung</a:t>
            </a:r>
            <a:r>
              <a:rPr lang="en-ID" sz="2000" b="1" dirty="0">
                <a:solidFill>
                  <a:schemeClr val="tx1"/>
                </a:solidFill>
              </a:rPr>
              <a:t> UMKM</a:t>
            </a:r>
            <a:r>
              <a:rPr lang="en-ID" sz="2000" dirty="0">
                <a:solidFill>
                  <a:schemeClr val="tx1"/>
                </a:solidFill>
              </a:rPr>
              <a:t>:</a:t>
            </a:r>
          </a:p>
          <a:p>
            <a:pPr marL="514350" indent="-514350" algn="l">
              <a:buAutoNum type="arabicPeriod"/>
            </a:pPr>
            <a:r>
              <a:rPr lang="en-ID" sz="2000" dirty="0">
                <a:solidFill>
                  <a:schemeClr val="tx1"/>
                </a:solidFill>
              </a:rPr>
              <a:t>Perusahaan </a:t>
            </a:r>
            <a:r>
              <a:rPr lang="en-ID" sz="2000" dirty="0" err="1">
                <a:solidFill>
                  <a:schemeClr val="tx1"/>
                </a:solidFill>
              </a:rPr>
              <a:t>Pembiayaan</a:t>
            </a:r>
            <a:r>
              <a:rPr lang="en-ID" sz="2000" dirty="0">
                <a:solidFill>
                  <a:schemeClr val="tx1"/>
                </a:solidFill>
              </a:rPr>
              <a:t> (Leasing)</a:t>
            </a:r>
          </a:p>
          <a:p>
            <a:pPr marL="514350" indent="-514350" algn="l">
              <a:buAutoNum type="arabicPeriod"/>
            </a:pPr>
            <a:r>
              <a:rPr lang="en-ID" sz="2000" dirty="0" err="1">
                <a:solidFill>
                  <a:schemeClr val="tx1"/>
                </a:solidFill>
              </a:rPr>
              <a:t>Koperasi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Simpan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Pinjam</a:t>
            </a:r>
            <a:endParaRPr lang="en-ID" sz="2000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ID" sz="2000" dirty="0" err="1">
                <a:solidFill>
                  <a:schemeClr val="tx1"/>
                </a:solidFill>
              </a:rPr>
              <a:t>Pegadaian</a:t>
            </a:r>
            <a:endParaRPr lang="en-ID" sz="2000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ID" sz="2000" dirty="0">
                <a:solidFill>
                  <a:schemeClr val="tx1"/>
                </a:solidFill>
              </a:rPr>
              <a:t>Modal Ventura</a:t>
            </a:r>
          </a:p>
          <a:p>
            <a:pPr marL="514350" indent="-514350" algn="l">
              <a:buAutoNum type="arabicPeriod"/>
            </a:pPr>
            <a:r>
              <a:rPr lang="en-ID" sz="2000" dirty="0">
                <a:solidFill>
                  <a:schemeClr val="tx1"/>
                </a:solidFill>
              </a:rPr>
              <a:t>Lembaga </a:t>
            </a:r>
            <a:r>
              <a:rPr lang="en-ID" sz="2000" dirty="0" err="1">
                <a:solidFill>
                  <a:schemeClr val="tx1"/>
                </a:solidFill>
              </a:rPr>
              <a:t>Keuangan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Mikro</a:t>
            </a:r>
            <a:r>
              <a:rPr lang="en-ID" sz="2000" dirty="0">
                <a:solidFill>
                  <a:schemeClr val="tx1"/>
                </a:solidFill>
              </a:rPr>
              <a:t> (LKM)</a:t>
            </a:r>
          </a:p>
          <a:p>
            <a:pPr marL="514350" indent="-514350" algn="l">
              <a:buAutoNum type="arabicPeriod"/>
            </a:pPr>
            <a:r>
              <a:rPr lang="en-ID" sz="2000" dirty="0">
                <a:solidFill>
                  <a:schemeClr val="tx1"/>
                </a:solidFill>
              </a:rPr>
              <a:t>Financial Technology (Fintech)</a:t>
            </a:r>
          </a:p>
        </p:txBody>
      </p:sp>
    </p:spTree>
    <p:extLst>
      <p:ext uri="{BB962C8B-B14F-4D97-AF65-F5344CB8AC3E}">
        <p14:creationId xmlns:p14="http://schemas.microsoft.com/office/powerpoint/2010/main" val="1594379049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DC274DBB-6E35-41A0-9612-234A944EE1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1560" y="980728"/>
            <a:ext cx="7416824" cy="4896544"/>
          </a:xfrm>
        </p:spPr>
        <p:txBody>
          <a:bodyPr/>
          <a:lstStyle/>
          <a:p>
            <a:pPr algn="l"/>
            <a:r>
              <a:rPr lang="en-ID" sz="2400" b="1" dirty="0" err="1">
                <a:solidFill>
                  <a:schemeClr val="tx1"/>
                </a:solidFill>
              </a:rPr>
              <a:t>Bentuk</a:t>
            </a:r>
            <a:r>
              <a:rPr lang="en-ID" sz="2400" b="1" dirty="0">
                <a:solidFill>
                  <a:schemeClr val="tx1"/>
                </a:solidFill>
              </a:rPr>
              <a:t> </a:t>
            </a:r>
            <a:r>
              <a:rPr lang="en-ID" sz="2400" b="1" dirty="0" err="1">
                <a:solidFill>
                  <a:schemeClr val="tx1"/>
                </a:solidFill>
              </a:rPr>
              <a:t>Pendanaan</a:t>
            </a:r>
            <a:r>
              <a:rPr lang="en-ID" sz="2400" b="1" dirty="0">
                <a:solidFill>
                  <a:schemeClr val="tx1"/>
                </a:solidFill>
              </a:rPr>
              <a:t> UMKM oleh Lembaga Non-Bank</a:t>
            </a:r>
          </a:p>
          <a:p>
            <a:pPr marL="514350" indent="-514350" algn="l">
              <a:buAutoNum type="arabicPeriod"/>
            </a:pPr>
            <a:r>
              <a:rPr lang="en-ID" sz="2000" dirty="0" err="1">
                <a:solidFill>
                  <a:schemeClr val="tx1"/>
                </a:solidFill>
              </a:rPr>
              <a:t>Pembiayaan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berbasis</a:t>
            </a:r>
            <a:r>
              <a:rPr lang="en-ID" sz="2000" dirty="0">
                <a:solidFill>
                  <a:schemeClr val="tx1"/>
                </a:solidFill>
              </a:rPr>
              <a:t> asset</a:t>
            </a:r>
            <a:endParaRPr lang="en-ID" sz="2000" b="1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ID" sz="2000" dirty="0" err="1">
                <a:solidFill>
                  <a:schemeClr val="tx1"/>
                </a:solidFill>
              </a:rPr>
              <a:t>Penyertaan</a:t>
            </a:r>
            <a:r>
              <a:rPr lang="en-ID" sz="2000" dirty="0">
                <a:solidFill>
                  <a:schemeClr val="tx1"/>
                </a:solidFill>
              </a:rPr>
              <a:t> modal </a:t>
            </a:r>
          </a:p>
          <a:p>
            <a:pPr marL="514350" indent="-514350" algn="l">
              <a:buAutoNum type="arabicPeriod"/>
            </a:pPr>
            <a:r>
              <a:rPr lang="en-ID" sz="2000" dirty="0" err="1">
                <a:solidFill>
                  <a:schemeClr val="tx1"/>
                </a:solidFill>
              </a:rPr>
              <a:t>Pinjaman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mikro</a:t>
            </a:r>
            <a:endParaRPr lang="en-ID" sz="2000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ID" sz="2000" dirty="0" err="1">
                <a:solidFill>
                  <a:schemeClr val="tx1"/>
                </a:solidFill>
              </a:rPr>
              <a:t>Pembiayaan</a:t>
            </a:r>
            <a:r>
              <a:rPr lang="en-ID" sz="2000" dirty="0">
                <a:solidFill>
                  <a:schemeClr val="tx1"/>
                </a:solidFill>
              </a:rPr>
              <a:t> digital (</a:t>
            </a:r>
            <a:r>
              <a:rPr lang="en-ID" sz="2000" dirty="0" err="1">
                <a:solidFill>
                  <a:schemeClr val="tx1"/>
                </a:solidFill>
              </a:rPr>
              <a:t>dilakukan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secara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elektronik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berbasis</a:t>
            </a:r>
            <a:r>
              <a:rPr lang="en-ID" sz="2000" dirty="0">
                <a:solidFill>
                  <a:schemeClr val="tx1"/>
                </a:solidFill>
              </a:rPr>
              <a:t> IT)</a:t>
            </a:r>
          </a:p>
          <a:p>
            <a:pPr marL="514350" indent="-514350" algn="l">
              <a:buAutoNum type="arabicPeriod"/>
            </a:pPr>
            <a:endParaRPr lang="en-ID" sz="2400" dirty="0">
              <a:solidFill>
                <a:schemeClr val="tx1"/>
              </a:solidFill>
            </a:endParaRPr>
          </a:p>
          <a:p>
            <a:pPr algn="l"/>
            <a:r>
              <a:rPr lang="en-ID" sz="2400" b="1" dirty="0" err="1">
                <a:solidFill>
                  <a:schemeClr val="tx1"/>
                </a:solidFill>
              </a:rPr>
              <a:t>Keunggulan</a:t>
            </a:r>
            <a:r>
              <a:rPr lang="en-ID" sz="2400" b="1" dirty="0">
                <a:solidFill>
                  <a:schemeClr val="tx1"/>
                </a:solidFill>
              </a:rPr>
              <a:t> </a:t>
            </a:r>
            <a:r>
              <a:rPr lang="en-ID" sz="2400" b="1" dirty="0" err="1">
                <a:solidFill>
                  <a:schemeClr val="tx1"/>
                </a:solidFill>
              </a:rPr>
              <a:t>Pendanaan</a:t>
            </a:r>
            <a:r>
              <a:rPr lang="en-ID" sz="2400" b="1" dirty="0">
                <a:solidFill>
                  <a:schemeClr val="tx1"/>
                </a:solidFill>
              </a:rPr>
              <a:t> Non-Bank:</a:t>
            </a:r>
          </a:p>
          <a:p>
            <a:pPr marL="342900" indent="-342900" algn="l">
              <a:buAutoNum type="arabicPeriod"/>
            </a:pPr>
            <a:r>
              <a:rPr lang="en-ID" sz="2000" dirty="0">
                <a:solidFill>
                  <a:schemeClr val="tx1"/>
                </a:solidFill>
              </a:rPr>
              <a:t>Proses </a:t>
            </a:r>
            <a:r>
              <a:rPr lang="en-ID" sz="2000" dirty="0" err="1">
                <a:solidFill>
                  <a:schemeClr val="tx1"/>
                </a:solidFill>
              </a:rPr>
              <a:t>lebih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cepat</a:t>
            </a:r>
            <a:endParaRPr lang="en-ID" sz="2000" b="1" dirty="0">
              <a:solidFill>
                <a:schemeClr val="tx1"/>
              </a:solidFill>
            </a:endParaRPr>
          </a:p>
          <a:p>
            <a:pPr marL="355600" indent="-355600" algn="l">
              <a:buAutoNum type="arabicPeriod"/>
            </a:pPr>
            <a:r>
              <a:rPr lang="en-ID" sz="2000" dirty="0" err="1">
                <a:solidFill>
                  <a:schemeClr val="tx1"/>
                </a:solidFill>
              </a:rPr>
              <a:t>Persyaratan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lebih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fleksibel</a:t>
            </a:r>
            <a:endParaRPr lang="en-ID" sz="2000" dirty="0">
              <a:solidFill>
                <a:schemeClr val="tx1"/>
              </a:solidFill>
            </a:endParaRPr>
          </a:p>
          <a:p>
            <a:pPr marL="355600" indent="-355600" algn="l">
              <a:buAutoNum type="arabicPeriod"/>
            </a:pPr>
            <a:r>
              <a:rPr lang="en-ID" sz="2000" dirty="0" err="1">
                <a:solidFill>
                  <a:schemeClr val="tx1"/>
                </a:solidFill>
              </a:rPr>
              <a:t>Cocok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untuk</a:t>
            </a:r>
            <a:r>
              <a:rPr lang="en-ID" sz="2000" dirty="0">
                <a:solidFill>
                  <a:schemeClr val="tx1"/>
                </a:solidFill>
              </a:rPr>
              <a:t> UMKM </a:t>
            </a:r>
            <a:r>
              <a:rPr lang="en-ID" sz="2000" dirty="0" err="1">
                <a:solidFill>
                  <a:schemeClr val="tx1"/>
                </a:solidFill>
              </a:rPr>
              <a:t>pemula</a:t>
            </a:r>
            <a:endParaRPr lang="en-ID" sz="2000" dirty="0">
              <a:solidFill>
                <a:schemeClr val="tx1"/>
              </a:solidFill>
            </a:endParaRPr>
          </a:p>
          <a:p>
            <a:pPr marL="355600" indent="-355600" algn="l">
              <a:buFont typeface="Arial" pitchFamily="34" charset="0"/>
              <a:buAutoNum type="arabicPeriod"/>
            </a:pPr>
            <a:r>
              <a:rPr lang="en-ID" sz="2000" dirty="0" err="1">
                <a:solidFill>
                  <a:schemeClr val="tx1"/>
                </a:solidFill>
              </a:rPr>
              <a:t>Menjangkau</a:t>
            </a:r>
            <a:r>
              <a:rPr lang="en-ID" sz="2000" dirty="0">
                <a:solidFill>
                  <a:schemeClr val="tx1"/>
                </a:solidFill>
              </a:rPr>
              <a:t> UMKM yang </a:t>
            </a:r>
            <a:r>
              <a:rPr lang="en-ID" sz="2000" dirty="0" err="1">
                <a:solidFill>
                  <a:schemeClr val="tx1"/>
                </a:solidFill>
              </a:rPr>
              <a:t>belum</a:t>
            </a:r>
            <a:r>
              <a:rPr lang="en-ID" sz="2000" dirty="0">
                <a:solidFill>
                  <a:schemeClr val="tx1"/>
                </a:solidFill>
              </a:rPr>
              <a:t> bankable (</a:t>
            </a:r>
            <a:r>
              <a:rPr lang="en-ID" sz="2000" dirty="0" err="1">
                <a:solidFill>
                  <a:schemeClr val="tx1"/>
                </a:solidFill>
              </a:rPr>
              <a:t>layak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secara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administratif</a:t>
            </a:r>
            <a:r>
              <a:rPr lang="en-ID" sz="2000" dirty="0">
                <a:solidFill>
                  <a:schemeClr val="tx1"/>
                </a:solidFill>
              </a:rPr>
              <a:t>)</a:t>
            </a:r>
          </a:p>
          <a:p>
            <a:pPr algn="l"/>
            <a:endParaRPr lang="en-ID" sz="2000" dirty="0"/>
          </a:p>
          <a:p>
            <a:pPr algn="l"/>
            <a:endParaRPr lang="en-ID" sz="2000" b="1" dirty="0"/>
          </a:p>
          <a:p>
            <a:pPr algn="l"/>
            <a:endParaRPr lang="en-ID" b="1" dirty="0"/>
          </a:p>
          <a:p>
            <a:pPr algn="l"/>
            <a:endParaRPr lang="en-ID" b="1" dirty="0"/>
          </a:p>
        </p:txBody>
      </p:sp>
    </p:spTree>
    <p:extLst>
      <p:ext uri="{BB962C8B-B14F-4D97-AF65-F5344CB8AC3E}">
        <p14:creationId xmlns:p14="http://schemas.microsoft.com/office/powerpoint/2010/main" val="4227200370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3D476FDD-6C8F-43D4-83A4-9B7110C818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1560" y="836712"/>
            <a:ext cx="7272808" cy="5040560"/>
          </a:xfrm>
        </p:spPr>
        <p:txBody>
          <a:bodyPr/>
          <a:lstStyle/>
          <a:p>
            <a:r>
              <a:rPr lang="nl-NL" sz="2400" b="1" dirty="0">
                <a:solidFill>
                  <a:schemeClr val="tx1"/>
                </a:solidFill>
              </a:rPr>
              <a:t>Perbandingan Pendanaan Bank dan Non-Bank</a:t>
            </a:r>
          </a:p>
          <a:p>
            <a:endParaRPr lang="nl-NL" dirty="0">
              <a:solidFill>
                <a:schemeClr val="tx1"/>
              </a:solidFill>
            </a:endParaRPr>
          </a:p>
          <a:p>
            <a:pPr algn="l"/>
            <a:r>
              <a:rPr lang="en-ID" sz="2000" b="1" dirty="0" err="1">
                <a:solidFill>
                  <a:schemeClr val="tx1"/>
                </a:solidFill>
              </a:rPr>
              <a:t>Aspek</a:t>
            </a:r>
            <a:r>
              <a:rPr lang="en-ID" sz="2000" b="1" dirty="0">
                <a:solidFill>
                  <a:schemeClr val="tx1"/>
                </a:solidFill>
              </a:rPr>
              <a:t>		     Bank			Non-Bank</a:t>
            </a:r>
          </a:p>
          <a:p>
            <a:pPr algn="l"/>
            <a:endParaRPr lang="en-ID" sz="2000" b="1" dirty="0">
              <a:solidFill>
                <a:schemeClr val="tx1"/>
              </a:solidFill>
            </a:endParaRPr>
          </a:p>
          <a:p>
            <a:pPr algn="l"/>
            <a:r>
              <a:rPr lang="en-ID" sz="2000" dirty="0">
                <a:solidFill>
                  <a:schemeClr val="tx1"/>
                </a:solidFill>
              </a:rPr>
              <a:t>Bunga/Margin	     </a:t>
            </a:r>
            <a:r>
              <a:rPr lang="en-ID" sz="2000" dirty="0" err="1">
                <a:solidFill>
                  <a:schemeClr val="tx1"/>
                </a:solidFill>
              </a:rPr>
              <a:t>Relatif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rendah</a:t>
            </a:r>
            <a:r>
              <a:rPr lang="en-ID" sz="2000" dirty="0">
                <a:solidFill>
                  <a:schemeClr val="tx1"/>
                </a:solidFill>
              </a:rPr>
              <a:t>		</a:t>
            </a:r>
            <a:r>
              <a:rPr lang="en-ID" sz="2000" dirty="0" err="1">
                <a:solidFill>
                  <a:schemeClr val="tx1"/>
                </a:solidFill>
              </a:rPr>
              <a:t>Relatif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lebih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tinggi</a:t>
            </a:r>
            <a:endParaRPr lang="en-ID" sz="2000" dirty="0">
              <a:solidFill>
                <a:schemeClr val="tx1"/>
              </a:solidFill>
            </a:endParaRPr>
          </a:p>
          <a:p>
            <a:pPr algn="l"/>
            <a:r>
              <a:rPr lang="en-ID" sz="2000" dirty="0" err="1">
                <a:solidFill>
                  <a:schemeClr val="tx1"/>
                </a:solidFill>
              </a:rPr>
              <a:t>Persayaratan</a:t>
            </a:r>
            <a:r>
              <a:rPr lang="en-ID" sz="2000" dirty="0">
                <a:solidFill>
                  <a:schemeClr val="tx1"/>
                </a:solidFill>
              </a:rPr>
              <a:t>	     </a:t>
            </a:r>
            <a:r>
              <a:rPr lang="en-ID" sz="2000" dirty="0" err="1">
                <a:solidFill>
                  <a:schemeClr val="tx1"/>
                </a:solidFill>
              </a:rPr>
              <a:t>Ketat</a:t>
            </a:r>
            <a:r>
              <a:rPr lang="en-ID" sz="2000" dirty="0">
                <a:solidFill>
                  <a:schemeClr val="tx1"/>
                </a:solidFill>
              </a:rPr>
              <a:t>			</a:t>
            </a:r>
            <a:r>
              <a:rPr lang="en-ID" sz="2000" dirty="0" err="1">
                <a:solidFill>
                  <a:schemeClr val="tx1"/>
                </a:solidFill>
              </a:rPr>
              <a:t>Lebih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fleksibel</a:t>
            </a:r>
            <a:endParaRPr lang="en-ID" sz="2000" dirty="0">
              <a:solidFill>
                <a:schemeClr val="tx1"/>
              </a:solidFill>
            </a:endParaRPr>
          </a:p>
          <a:p>
            <a:pPr algn="l"/>
            <a:r>
              <a:rPr lang="en-ID" sz="2000" dirty="0" err="1">
                <a:solidFill>
                  <a:schemeClr val="tx1"/>
                </a:solidFill>
              </a:rPr>
              <a:t>Jangka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waktu</a:t>
            </a:r>
            <a:r>
              <a:rPr lang="en-ID" sz="2000" dirty="0">
                <a:solidFill>
                  <a:schemeClr val="tx1"/>
                </a:solidFill>
              </a:rPr>
              <a:t>	     </a:t>
            </a:r>
            <a:r>
              <a:rPr lang="en-ID" sz="2000" dirty="0" err="1">
                <a:solidFill>
                  <a:schemeClr val="tx1"/>
                </a:solidFill>
              </a:rPr>
              <a:t>Menengah</a:t>
            </a:r>
            <a:r>
              <a:rPr lang="en-ID" sz="2000" dirty="0">
                <a:solidFill>
                  <a:schemeClr val="tx1"/>
                </a:solidFill>
              </a:rPr>
              <a:t>-Panjang	</a:t>
            </a:r>
            <a:r>
              <a:rPr lang="en-ID" sz="2000" dirty="0" err="1">
                <a:solidFill>
                  <a:schemeClr val="tx1"/>
                </a:solidFill>
              </a:rPr>
              <a:t>Pendek-menengah</a:t>
            </a:r>
            <a:endParaRPr lang="en-ID" sz="2000" dirty="0">
              <a:solidFill>
                <a:schemeClr val="tx1"/>
              </a:solidFill>
            </a:endParaRPr>
          </a:p>
          <a:p>
            <a:pPr algn="l"/>
            <a:r>
              <a:rPr lang="en-ID" sz="2000" dirty="0" err="1">
                <a:solidFill>
                  <a:schemeClr val="tx1"/>
                </a:solidFill>
              </a:rPr>
              <a:t>Agunan</a:t>
            </a:r>
            <a:r>
              <a:rPr lang="en-ID" sz="2000" dirty="0">
                <a:solidFill>
                  <a:schemeClr val="tx1"/>
                </a:solidFill>
              </a:rPr>
              <a:t>		     </a:t>
            </a:r>
            <a:r>
              <a:rPr lang="en-ID" sz="2000" dirty="0" err="1">
                <a:solidFill>
                  <a:schemeClr val="tx1"/>
                </a:solidFill>
              </a:rPr>
              <a:t>Umumnya</a:t>
            </a:r>
            <a:r>
              <a:rPr lang="en-ID" sz="2000" dirty="0">
                <a:solidFill>
                  <a:schemeClr val="tx1"/>
                </a:solidFill>
              </a:rPr>
              <a:t> di		</a:t>
            </a:r>
            <a:r>
              <a:rPr lang="en-ID" sz="2000" dirty="0" err="1">
                <a:solidFill>
                  <a:schemeClr val="tx1"/>
                </a:solidFill>
              </a:rPr>
              <a:t>Tidak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selalu</a:t>
            </a:r>
            <a:endParaRPr lang="en-ID" sz="2000" dirty="0">
              <a:solidFill>
                <a:schemeClr val="tx1"/>
              </a:solidFill>
            </a:endParaRPr>
          </a:p>
          <a:p>
            <a:pPr algn="l"/>
            <a:r>
              <a:rPr lang="en-ID" sz="2000" dirty="0">
                <a:solidFill>
                  <a:schemeClr val="tx1"/>
                </a:solidFill>
              </a:rPr>
              <a:t>		      </a:t>
            </a:r>
            <a:r>
              <a:rPr lang="en-ID" sz="2000" dirty="0" err="1">
                <a:solidFill>
                  <a:schemeClr val="tx1"/>
                </a:solidFill>
              </a:rPr>
              <a:t>perlukan</a:t>
            </a:r>
            <a:endParaRPr lang="en-ID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0526563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7025</TotalTime>
  <Words>974</Words>
  <Application>Microsoft Office PowerPoint</Application>
  <PresentationFormat>On-screen Show (4:3)</PresentationFormat>
  <Paragraphs>136</Paragraphs>
  <Slides>16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Calibri</vt:lpstr>
      <vt:lpstr>Cambria</vt:lpstr>
      <vt:lpstr>Inter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mypc</cp:lastModifiedBy>
  <cp:revision>633</cp:revision>
  <cp:lastPrinted>2017-08-29T02:54:51Z</cp:lastPrinted>
  <dcterms:created xsi:type="dcterms:W3CDTF">2010-04-18T12:06:30Z</dcterms:created>
  <dcterms:modified xsi:type="dcterms:W3CDTF">2025-12-21T14:49:47Z</dcterms:modified>
</cp:coreProperties>
</file>