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4" r:id="rId3"/>
    <p:sldId id="365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05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DT" initials="A" lastIdx="1" clrIdx="2">
    <p:extLst>
      <p:ext uri="{19B8F6BF-5375-455C-9EA6-DF929625EA0E}">
        <p15:presenceInfo xmlns:p15="http://schemas.microsoft.com/office/powerpoint/2012/main" userId="AD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28" autoAdjust="0"/>
    <p:restoredTop sz="82273" autoAdjust="0"/>
  </p:normalViewPr>
  <p:slideViewPr>
    <p:cSldViewPr>
      <p:cViewPr varScale="1">
        <p:scale>
          <a:sx n="50" d="100"/>
          <a:sy n="50" d="100"/>
        </p:scale>
        <p:origin x="20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2C944-E9D9-7404-E643-FC0904E35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FAE26D-4AC3-E103-A068-1A4C93343B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40237B-BE00-8AF1-D30C-92F4EBF1A1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18525-5347-A201-11C7-46F5734983B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96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86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2C5F9-1C96-2D5B-975C-52CA58B20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FBFF4-84DD-B9B8-2B15-4C6813B112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6FF617-091C-F9F8-DE21-77191A25E8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C34AC-A250-3F51-5D9C-BAF9E20F0AE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23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D3D15-BFDC-97F6-4B2B-D774B48BF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34670D-72B7-287B-4981-860720105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64335A-B484-83AD-11D9-FA17D59B6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9411E-264C-97ED-732C-AF7EE8CCA27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70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855DC-3F23-DB7B-30DD-E442E40FF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3AE7BC-E8D4-F3FD-9186-54D99AFC30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1EE610-3D66-80D1-26FC-F66B7BBB5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8AA5C-4286-C8C2-35EB-C4663C2C0187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04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9128A-CA9F-0592-E5D2-A772107C8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468481-D640-59B3-74CA-999DE930F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FE6B36-4079-865A-D99A-2E8AEAFA9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68D4-7FA6-53AB-B07F-332B86D5743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494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5B0AD-3708-C8D8-4FA9-46490A97B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0E5DA-8B81-729A-0E0F-AC5B22765D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1814CD-4700-2E0E-3F73-D3D52B88D3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E0CB2-8894-CC06-2C81-8C702A20B94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23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D084B-B8F8-8D40-B9E6-470488A5F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1B7E34-31A9-7260-EE04-F56E627E5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A13754-46D9-0EF6-A80C-7C58FC985D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D0D45-6AF6-33D0-78A1-1E6CBBDCB48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65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04C36-9F9B-B12D-1712-300949DA0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0D2542-4550-708A-86F4-6F4D3285F1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CF10AE-05A6-FC95-11CE-46BC7EBDE7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01A84-75D9-B114-B8EF-32DBD859C66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7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Operasional Restoran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Restoran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5"/>
            <a:ext cx="90887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RENCANA PENGELOLAAN DESTINASI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-14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699792" y="60608"/>
            <a:ext cx="3960440" cy="63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E3266-F0C6-E9DE-201A-8A60AB753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BD1E36-5C87-1870-C5BB-22370C712C6E}"/>
              </a:ext>
            </a:extLst>
          </p:cNvPr>
          <p:cNvSpPr/>
          <p:nvPr/>
        </p:nvSpPr>
        <p:spPr>
          <a:xfrm>
            <a:off x="2771800" y="11300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3CBE77-AFB8-265C-FAE6-E9BDDA816AA3}"/>
              </a:ext>
            </a:extLst>
          </p:cNvPr>
          <p:cNvSpPr txBox="1"/>
          <p:nvPr/>
        </p:nvSpPr>
        <p:spPr>
          <a:xfrm>
            <a:off x="323528" y="1124744"/>
            <a:ext cx="8280920" cy="4639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9. </a:t>
            </a:r>
            <a:r>
              <a:rPr lang="en-US" sz="2400" b="1" dirty="0" err="1"/>
              <a:t>Pemantauan</a:t>
            </a:r>
            <a:r>
              <a:rPr lang="en-US" sz="2400" b="1" dirty="0"/>
              <a:t> dan </a:t>
            </a:r>
            <a:r>
              <a:rPr lang="en-US" sz="2400" b="1" dirty="0" err="1"/>
              <a:t>Evaluasi</a:t>
            </a:r>
            <a:endParaRPr lang="en-US" sz="2400" b="1" dirty="0"/>
          </a:p>
          <a:p>
            <a:endParaRPr lang="en-US" sz="2400" dirty="0"/>
          </a:p>
          <a:p>
            <a:r>
              <a:rPr lang="en-US" sz="2400" b="1" dirty="0"/>
              <a:t>9.1 </a:t>
            </a:r>
            <a:r>
              <a:rPr lang="en-US" sz="2400" b="1" dirty="0" err="1"/>
              <a:t>Indikator</a:t>
            </a:r>
            <a:r>
              <a:rPr lang="en-US" sz="2400" b="1" dirty="0"/>
              <a:t> </a:t>
            </a:r>
            <a:r>
              <a:rPr lang="en-US" sz="2400" b="1" dirty="0" err="1"/>
              <a:t>Pemantauan</a:t>
            </a:r>
            <a:endParaRPr lang="en-US" sz="2400" dirty="0"/>
          </a:p>
          <a:p>
            <a:pPr lvl="0"/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dan relief</a:t>
            </a:r>
          </a:p>
          <a:p>
            <a:pPr lvl="0"/>
            <a:r>
              <a:rPr lang="en-US" sz="2400" dirty="0" err="1"/>
              <a:t>Jumlah</a:t>
            </a:r>
            <a:r>
              <a:rPr lang="en-US" sz="2400" dirty="0"/>
              <a:t> dan </a:t>
            </a:r>
            <a:r>
              <a:rPr lang="en-US" sz="2400" dirty="0" err="1"/>
              <a:t>kepatuhan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endParaRPr lang="en-US" sz="2400" dirty="0"/>
          </a:p>
          <a:p>
            <a:pPr lvl="0"/>
            <a:r>
              <a:rPr lang="en-US" sz="2400" dirty="0"/>
              <a:t>Tingkat </a:t>
            </a:r>
            <a:r>
              <a:rPr lang="en-US" sz="2400" dirty="0" err="1"/>
              <a:t>partisipasi</a:t>
            </a:r>
            <a:r>
              <a:rPr lang="en-US" sz="2400" dirty="0"/>
              <a:t> Masyarakat</a:t>
            </a:r>
          </a:p>
          <a:p>
            <a:pPr lvl="0"/>
            <a:endParaRPr lang="en-US" sz="2400" dirty="0"/>
          </a:p>
          <a:p>
            <a:r>
              <a:rPr lang="en-US" sz="2400" b="1" dirty="0"/>
              <a:t>9.2 </a:t>
            </a:r>
            <a:r>
              <a:rPr lang="en-US" sz="2400" b="1" dirty="0" err="1"/>
              <a:t>Mekanisme</a:t>
            </a:r>
            <a:r>
              <a:rPr lang="en-US" sz="2400" b="1" dirty="0"/>
              <a:t> </a:t>
            </a:r>
            <a:r>
              <a:rPr lang="en-US" sz="2400" b="1" dirty="0" err="1"/>
              <a:t>Pelaporan</a:t>
            </a:r>
            <a:endParaRPr lang="en-US" sz="2400" dirty="0"/>
          </a:p>
          <a:p>
            <a:pPr lvl="0"/>
            <a:r>
              <a:rPr lang="en-US" sz="2400" dirty="0" err="1"/>
              <a:t>Evaluasi</a:t>
            </a:r>
            <a:r>
              <a:rPr lang="en-US" sz="2400" dirty="0"/>
              <a:t> internal </a:t>
            </a:r>
            <a:r>
              <a:rPr lang="en-US" sz="2400" dirty="0" err="1"/>
              <a:t>tahunan</a:t>
            </a:r>
            <a:endParaRPr lang="en-US" sz="2400" dirty="0"/>
          </a:p>
          <a:p>
            <a:pPr lvl="0"/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berkala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Pusat </a:t>
            </a:r>
            <a:r>
              <a:rPr lang="en-US" sz="2400" dirty="0" err="1"/>
              <a:t>Warisan</a:t>
            </a:r>
            <a:r>
              <a:rPr lang="en-US" sz="2400" dirty="0"/>
              <a:t> Dunia UNESCO</a:t>
            </a:r>
          </a:p>
          <a:p>
            <a:br>
              <a:rPr lang="en-US" dirty="0"/>
            </a:br>
            <a:endParaRPr lang="en-US" dirty="0"/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5717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353FB-6FA9-2479-9B07-7D854AD1E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BDF9F2-CF7A-41DA-A3B5-18A6611D7034}"/>
              </a:ext>
            </a:extLst>
          </p:cNvPr>
          <p:cNvSpPr/>
          <p:nvPr/>
        </p:nvSpPr>
        <p:spPr>
          <a:xfrm>
            <a:off x="2771800" y="11300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9610A0-EC96-6AFA-1765-9A4EC9F9C724}"/>
              </a:ext>
            </a:extLst>
          </p:cNvPr>
          <p:cNvSpPr txBox="1"/>
          <p:nvPr/>
        </p:nvSpPr>
        <p:spPr>
          <a:xfrm>
            <a:off x="251520" y="752270"/>
            <a:ext cx="8280920" cy="2792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10. </a:t>
            </a:r>
            <a:r>
              <a:rPr lang="en-US" sz="2400" b="1" dirty="0" err="1"/>
              <a:t>Kesiapsiagaan</a:t>
            </a:r>
            <a:r>
              <a:rPr lang="en-US" sz="2400" b="1" dirty="0"/>
              <a:t> </a:t>
            </a:r>
            <a:r>
              <a:rPr lang="en-US" sz="2400" b="1" dirty="0" err="1"/>
              <a:t>Risiko</a:t>
            </a:r>
            <a:r>
              <a:rPr lang="en-US" sz="2400" b="1" dirty="0"/>
              <a:t> dan </a:t>
            </a:r>
            <a:r>
              <a:rPr lang="en-US" sz="2400" b="1" dirty="0" err="1"/>
              <a:t>Penanggulangan</a:t>
            </a:r>
            <a:r>
              <a:rPr lang="en-US" sz="2400" b="1" dirty="0"/>
              <a:t> </a:t>
            </a:r>
            <a:r>
              <a:rPr lang="en-US" sz="2400" b="1" dirty="0" err="1"/>
              <a:t>Bencana</a:t>
            </a:r>
            <a:endParaRPr lang="en-US" sz="2400" b="1" dirty="0"/>
          </a:p>
          <a:p>
            <a:endParaRPr lang="en-US" sz="2400" dirty="0"/>
          </a:p>
          <a:p>
            <a:pPr lvl="0"/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gempa</a:t>
            </a:r>
            <a:r>
              <a:rPr lang="en-US" sz="2400" dirty="0"/>
              <a:t> </a:t>
            </a:r>
            <a:r>
              <a:rPr lang="en-US" sz="2400" dirty="0" err="1"/>
              <a:t>bumi</a:t>
            </a:r>
            <a:r>
              <a:rPr lang="en-US" sz="2400" dirty="0"/>
              <a:t> dan </a:t>
            </a:r>
            <a:r>
              <a:rPr lang="en-US" sz="2400" dirty="0" err="1"/>
              <a:t>letusan</a:t>
            </a:r>
            <a:r>
              <a:rPr lang="en-US" sz="2400" dirty="0"/>
              <a:t> </a:t>
            </a:r>
            <a:r>
              <a:rPr lang="en-US" sz="2400" dirty="0" err="1"/>
              <a:t>gunung</a:t>
            </a:r>
            <a:r>
              <a:rPr lang="en-US" sz="2400" dirty="0"/>
              <a:t> </a:t>
            </a:r>
            <a:r>
              <a:rPr lang="en-US" sz="2400" dirty="0" err="1"/>
              <a:t>api</a:t>
            </a:r>
            <a:endParaRPr lang="en-US" sz="2400" dirty="0"/>
          </a:p>
          <a:p>
            <a:pPr lvl="0"/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tanggap</a:t>
            </a:r>
            <a:r>
              <a:rPr lang="en-US" sz="2400" dirty="0"/>
              <a:t> </a:t>
            </a:r>
            <a:r>
              <a:rPr lang="en-US" sz="2400" dirty="0" err="1"/>
              <a:t>darurat</a:t>
            </a:r>
            <a:endParaRPr lang="en-US" sz="2400" dirty="0"/>
          </a:p>
          <a:p>
            <a:pPr lvl="0"/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dan </a:t>
            </a:r>
            <a:r>
              <a:rPr lang="en-US" sz="2400" dirty="0" err="1"/>
              <a:t>perlindungan</a:t>
            </a:r>
            <a:r>
              <a:rPr lang="en-US" sz="2400" dirty="0"/>
              <a:t> property</a:t>
            </a:r>
          </a:p>
          <a:p>
            <a:br>
              <a:rPr lang="en-US" dirty="0"/>
            </a:br>
            <a:endParaRPr lang="en-US" dirty="0"/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0D2B2-B025-D13D-14DD-9D32DA4FD237}"/>
              </a:ext>
            </a:extLst>
          </p:cNvPr>
          <p:cNvSpPr txBox="1"/>
          <p:nvPr/>
        </p:nvSpPr>
        <p:spPr>
          <a:xfrm>
            <a:off x="263848" y="2965716"/>
            <a:ext cx="8616304" cy="3165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n-US" sz="24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Penutup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Pengelolaan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instrumen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strategis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menjamin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pelestarian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jangka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panjang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Kompleks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Candi Borobudur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Situs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Warisan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Dunia,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UNESCO,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berkelanjutan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generasi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752527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again !</a:t>
            </a:r>
            <a:endParaRPr lang="en-US" sz="4000" b="1" dirty="0"/>
          </a:p>
        </p:txBody>
      </p:sp>
      <p:sp>
        <p:nvSpPr>
          <p:cNvPr id="2" name="Oval 1"/>
          <p:cNvSpPr/>
          <p:nvPr/>
        </p:nvSpPr>
        <p:spPr>
          <a:xfrm>
            <a:off x="2699792" y="260648"/>
            <a:ext cx="4104456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833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51520" y="912261"/>
            <a:ext cx="8892480" cy="932563"/>
          </a:xfrm>
        </p:spPr>
        <p:txBody>
          <a:bodyPr>
            <a:noAutofit/>
          </a:bodyPr>
          <a:lstStyle/>
          <a:p>
            <a:pPr algn="l"/>
            <a:endParaRPr lang="fi-FI" sz="27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fi-FI" sz="27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12" y="1818804"/>
            <a:ext cx="79208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Pada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pembahasan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ini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diperuntunkan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untuk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Poppins"/>
              <a:sym typeface="Poppins"/>
            </a:endParaRPr>
          </a:p>
          <a:p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memahami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terkait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:</a:t>
            </a:r>
          </a:p>
          <a:p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Poppins"/>
              <a:sym typeface="Poppins"/>
            </a:endParaRPr>
          </a:p>
          <a:p>
            <a:pPr marL="457200" indent="-457200">
              <a:buFontTx/>
              <a:buChar char="-"/>
            </a:pP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Pengelolaan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Destinasi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Poppins"/>
                <a:sym typeface="Poppins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800" y="188640"/>
            <a:ext cx="381642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4499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640960" cy="576064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RENCANA PENGELOLAAN </a:t>
            </a:r>
          </a:p>
          <a:p>
            <a:r>
              <a:rPr lang="en-US" sz="2400" dirty="0">
                <a:solidFill>
                  <a:schemeClr val="tx1"/>
                </a:solidFill>
              </a:rPr>
              <a:t>SITUS WARISAN DUNIA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CANDI BOROBUDUR </a:t>
            </a:r>
          </a:p>
          <a:p>
            <a:pPr marL="514350" indent="-514350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Identifikasi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Warisan</a:t>
            </a:r>
            <a:r>
              <a:rPr lang="en-US" sz="2400" dirty="0">
                <a:solidFill>
                  <a:schemeClr val="tx1"/>
                </a:solidFill>
              </a:rPr>
              <a:t> Dunia</a:t>
            </a:r>
          </a:p>
          <a:p>
            <a:r>
              <a:rPr lang="en-US" sz="2400" dirty="0">
                <a:solidFill>
                  <a:schemeClr val="tx1"/>
                </a:solidFill>
              </a:rPr>
              <a:t>1.1 Nama </a:t>
            </a:r>
            <a:r>
              <a:rPr lang="en-US" sz="2400" dirty="0" err="1">
                <a:solidFill>
                  <a:schemeClr val="tx1"/>
                </a:solidFill>
              </a:rPr>
              <a:t>Properti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err="1">
                <a:solidFill>
                  <a:schemeClr val="tx1"/>
                </a:solidFill>
              </a:rPr>
              <a:t>Kompleks</a:t>
            </a:r>
            <a:r>
              <a:rPr lang="en-US" sz="2400" dirty="0">
                <a:solidFill>
                  <a:schemeClr val="tx1"/>
                </a:solidFill>
              </a:rPr>
              <a:t> Candi Borobudur</a:t>
            </a:r>
          </a:p>
          <a:p>
            <a:r>
              <a:rPr lang="en-US" sz="2400" dirty="0">
                <a:solidFill>
                  <a:schemeClr val="tx1"/>
                </a:solidFill>
              </a:rPr>
              <a:t>1.2 Lokasi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Kabupaten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Magelang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Provinsi</a:t>
            </a:r>
            <a:r>
              <a:rPr lang="en-US" sz="2400" dirty="0">
                <a:solidFill>
                  <a:schemeClr val="tx1"/>
                </a:solidFill>
              </a:rPr>
              <a:t> Jawa Tengah, Republik Indonesia</a:t>
            </a:r>
          </a:p>
          <a:p>
            <a:r>
              <a:rPr lang="en-US" sz="2400" dirty="0">
                <a:solidFill>
                  <a:schemeClr val="tx1"/>
                </a:solidFill>
              </a:rPr>
              <a:t>1.3 Status </a:t>
            </a:r>
            <a:r>
              <a:rPr lang="en-US" sz="2400" dirty="0" err="1">
                <a:solidFill>
                  <a:schemeClr val="tx1"/>
                </a:solidFill>
              </a:rPr>
              <a:t>Warisan</a:t>
            </a:r>
            <a:r>
              <a:rPr lang="en-US" sz="2400" dirty="0">
                <a:solidFill>
                  <a:schemeClr val="tx1"/>
                </a:solidFill>
              </a:rPr>
              <a:t> Dunia</a:t>
            </a:r>
          </a:p>
          <a:p>
            <a:pPr lvl="0"/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Penetapan</a:t>
            </a:r>
            <a:r>
              <a:rPr lang="en-US" sz="2400" dirty="0">
                <a:solidFill>
                  <a:schemeClr val="tx1"/>
                </a:solidFill>
              </a:rPr>
              <a:t>: 1991</a:t>
            </a:r>
          </a:p>
          <a:p>
            <a:pPr lvl="0"/>
            <a:r>
              <a:rPr lang="en-US" sz="2400" dirty="0" err="1">
                <a:solidFill>
                  <a:schemeClr val="tx1"/>
                </a:solidFill>
              </a:rPr>
              <a:t>Kriteria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Warisan</a:t>
            </a:r>
            <a:r>
              <a:rPr lang="en-US" sz="2400" dirty="0">
                <a:solidFill>
                  <a:schemeClr val="tx1"/>
                </a:solidFill>
              </a:rPr>
              <a:t> Dunia: (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), (ii), (vi)</a:t>
            </a:r>
          </a:p>
          <a:p>
            <a:endParaRPr lang="en-US" sz="2400" dirty="0"/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8835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95665-7312-D52C-5F25-85FEC2B61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2896AD4-CFA1-CB94-46E7-76536FE2B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8580" y="908720"/>
            <a:ext cx="9217024" cy="576064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2. </a:t>
            </a:r>
            <a:r>
              <a:rPr lang="en-US" sz="2000" b="1" dirty="0" err="1">
                <a:solidFill>
                  <a:schemeClr val="tx1"/>
                </a:solidFill>
              </a:rPr>
              <a:t>Pernyataan</a:t>
            </a:r>
            <a:r>
              <a:rPr lang="en-US" sz="2000" b="1" dirty="0">
                <a:solidFill>
                  <a:schemeClr val="tx1"/>
                </a:solidFill>
              </a:rPr>
              <a:t> Nilai Universal Luar </a:t>
            </a:r>
            <a:r>
              <a:rPr lang="en-US" sz="2000" b="1" dirty="0" err="1">
                <a:solidFill>
                  <a:schemeClr val="tx1"/>
                </a:solidFill>
              </a:rPr>
              <a:t>Biasa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i="1" dirty="0">
                <a:solidFill>
                  <a:schemeClr val="tx1"/>
                </a:solidFill>
              </a:rPr>
              <a:t>Statement of Outstanding Universal Value – OUV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2.1 </a:t>
            </a:r>
            <a:r>
              <a:rPr lang="en-US" sz="2000" b="1" dirty="0" err="1">
                <a:solidFill>
                  <a:schemeClr val="tx1"/>
                </a:solidFill>
              </a:rPr>
              <a:t>Pernyataan</a:t>
            </a:r>
            <a:r>
              <a:rPr lang="en-US" sz="2000" b="1" dirty="0">
                <a:solidFill>
                  <a:schemeClr val="tx1"/>
                </a:solidFill>
              </a:rPr>
              <a:t> OUV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err="1">
                <a:solidFill>
                  <a:schemeClr val="tx1"/>
                </a:solidFill>
              </a:rPr>
              <a:t>Kompleks</a:t>
            </a:r>
            <a:r>
              <a:rPr lang="en-US" sz="2000" dirty="0">
                <a:solidFill>
                  <a:schemeClr val="tx1"/>
                </a:solidFill>
              </a:rPr>
              <a:t> Candi Borobudur </a:t>
            </a:r>
            <a:r>
              <a:rPr lang="en-US" sz="2000" dirty="0" err="1">
                <a:solidFill>
                  <a:schemeClr val="tx1"/>
                </a:solidFill>
              </a:rPr>
              <a:t>merupakan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mahakarya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kejeniusan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kreatif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manusia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serta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menjadi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bukti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biasa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peradaban</a:t>
            </a:r>
            <a:r>
              <a:rPr lang="en-US" sz="2000" dirty="0">
                <a:solidFill>
                  <a:schemeClr val="tx1"/>
                </a:solidFill>
              </a:rPr>
              <a:t> Buddha di Asia Tenggara. </a:t>
            </a:r>
            <a:r>
              <a:rPr lang="en-US" sz="2000" dirty="0" err="1">
                <a:solidFill>
                  <a:schemeClr val="tx1"/>
                </a:solidFill>
              </a:rPr>
              <a:t>Arsitektur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sistem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simbolik</a:t>
            </a:r>
            <a:r>
              <a:rPr lang="en-US" sz="2000" dirty="0">
                <a:solidFill>
                  <a:schemeClr val="tx1"/>
                </a:solidFill>
              </a:rPr>
              <a:t>, dan </a:t>
            </a:r>
            <a:r>
              <a:rPr lang="en-US" sz="2000" dirty="0" err="1">
                <a:solidFill>
                  <a:schemeClr val="tx1"/>
                </a:solidFill>
              </a:rPr>
              <a:t>narasi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reliefnya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menunjukkan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perpaduan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unik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antara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tradisi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lokal</a:t>
            </a:r>
            <a:r>
              <a:rPr lang="en-US" sz="2000" dirty="0">
                <a:solidFill>
                  <a:schemeClr val="tx1"/>
                </a:solidFill>
              </a:rPr>
              <a:t> Nusantara </a:t>
            </a:r>
            <a:r>
              <a:rPr lang="en-US" sz="2000" dirty="0" err="1">
                <a:solidFill>
                  <a:schemeClr val="tx1"/>
                </a:solidFill>
              </a:rPr>
              <a:t>dengan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konsep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Buddhisme</a:t>
            </a:r>
            <a:r>
              <a:rPr lang="en-US" sz="2000" dirty="0">
                <a:solidFill>
                  <a:schemeClr val="tx1"/>
                </a:solidFill>
              </a:rPr>
              <a:t> India, </a:t>
            </a:r>
            <a:r>
              <a:rPr lang="en-US" sz="2000" dirty="0" err="1">
                <a:solidFill>
                  <a:schemeClr val="tx1"/>
                </a:solidFill>
              </a:rPr>
              <a:t>sehingga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memiliki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makna</a:t>
            </a:r>
            <a:r>
              <a:rPr lang="en-US" sz="2000" dirty="0">
                <a:solidFill>
                  <a:schemeClr val="tx1"/>
                </a:solidFill>
              </a:rPr>
              <a:t> universal </a:t>
            </a:r>
            <a:r>
              <a:rPr lang="en-US" sz="2000" dirty="0" err="1">
                <a:solidFill>
                  <a:schemeClr val="tx1"/>
                </a:solidFill>
              </a:rPr>
              <a:t>bagi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umat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manusia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>
                <a:solidFill>
                  <a:schemeClr val="tx1"/>
                </a:solidFill>
              </a:rPr>
              <a:t> 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2.2 </a:t>
            </a:r>
            <a:r>
              <a:rPr lang="en-US" sz="2000" b="1" dirty="0" err="1">
                <a:solidFill>
                  <a:schemeClr val="tx1"/>
                </a:solidFill>
              </a:rPr>
              <a:t>Atribut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Pembawa</a:t>
            </a:r>
            <a:r>
              <a:rPr lang="en-US" sz="2000" b="1" dirty="0">
                <a:solidFill>
                  <a:schemeClr val="tx1"/>
                </a:solidFill>
              </a:rPr>
              <a:t> OUV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en-US" sz="2000" dirty="0" err="1">
                <a:solidFill>
                  <a:schemeClr val="tx1"/>
                </a:solidFill>
              </a:rPr>
              <a:t>Arsitektur</a:t>
            </a:r>
            <a:r>
              <a:rPr lang="en-US" sz="2000" dirty="0">
                <a:solidFill>
                  <a:schemeClr val="tx1"/>
                </a:solidFill>
              </a:rPr>
              <a:t> mandala monumental</a:t>
            </a:r>
          </a:p>
          <a:p>
            <a:pPr lvl="0"/>
            <a:r>
              <a:rPr lang="en-US" sz="2000" dirty="0">
                <a:solidFill>
                  <a:schemeClr val="tx1"/>
                </a:solidFill>
              </a:rPr>
              <a:t>Relief </a:t>
            </a:r>
            <a:r>
              <a:rPr lang="en-US" sz="2000" dirty="0" err="1">
                <a:solidFill>
                  <a:schemeClr val="tx1"/>
                </a:solidFill>
              </a:rPr>
              <a:t>naratif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menggambarkan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ajaran</a:t>
            </a:r>
            <a:r>
              <a:rPr lang="en-US" sz="2000" dirty="0">
                <a:solidFill>
                  <a:schemeClr val="tx1"/>
                </a:solidFill>
              </a:rPr>
              <a:t> Buddha</a:t>
            </a:r>
          </a:p>
          <a:p>
            <a:pPr lvl="0"/>
            <a:r>
              <a:rPr lang="en-US" sz="2000" dirty="0" err="1">
                <a:solidFill>
                  <a:schemeClr val="tx1"/>
                </a:solidFill>
              </a:rPr>
              <a:t>Fungsi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historis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sebagai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tempat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ziarah</a:t>
            </a:r>
            <a:endParaRPr lang="en-US" sz="2000" dirty="0">
              <a:solidFill>
                <a:schemeClr val="tx1"/>
              </a:solidFill>
            </a:endParaRPr>
          </a:p>
          <a:p>
            <a:pPr lvl="0"/>
            <a:r>
              <a:rPr lang="en-US" sz="2000" dirty="0" err="1">
                <a:solidFill>
                  <a:schemeClr val="tx1"/>
                </a:solidFill>
              </a:rPr>
              <a:t>Keterpaduan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antara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bangunan</a:t>
            </a:r>
            <a:r>
              <a:rPr lang="en-US" sz="2000" dirty="0">
                <a:solidFill>
                  <a:schemeClr val="tx1"/>
                </a:solidFill>
              </a:rPr>
              <a:t> dan </a:t>
            </a:r>
            <a:r>
              <a:rPr lang="en-US" sz="2000" dirty="0" err="1">
                <a:solidFill>
                  <a:schemeClr val="tx1"/>
                </a:solidFill>
              </a:rPr>
              <a:t>lanskap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sekitarnya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75A79D-3410-EEBB-AC31-88BF599D84C7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396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4A02F-77FB-BA42-0EB0-BECCCE0BB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76D8D2F-C8DC-E236-F816-54C590BB27D4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319482-DDF2-86B4-6767-2345C7E8815E}"/>
              </a:ext>
            </a:extLst>
          </p:cNvPr>
          <p:cNvSpPr txBox="1"/>
          <p:nvPr/>
        </p:nvSpPr>
        <p:spPr>
          <a:xfrm>
            <a:off x="24160" y="488256"/>
            <a:ext cx="770485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3. </a:t>
            </a:r>
            <a:r>
              <a:rPr lang="en-US" sz="2400" b="1" dirty="0" err="1"/>
              <a:t>Integritas</a:t>
            </a:r>
            <a:r>
              <a:rPr lang="en-US" sz="2400" b="1" dirty="0"/>
              <a:t> dan </a:t>
            </a:r>
            <a:r>
              <a:rPr lang="en-US" sz="2400" b="1" dirty="0" err="1"/>
              <a:t>Keaslian</a:t>
            </a:r>
            <a:endParaRPr lang="en-US" sz="2400" dirty="0"/>
          </a:p>
          <a:p>
            <a:r>
              <a:rPr lang="en-US" sz="2400" b="1" dirty="0"/>
              <a:t>3.1 </a:t>
            </a:r>
            <a:r>
              <a:rPr lang="en-US" sz="2400" b="1" dirty="0" err="1"/>
              <a:t>Integritas</a:t>
            </a:r>
            <a:endParaRPr lang="en-US" sz="2400" dirty="0"/>
          </a:p>
          <a:p>
            <a:r>
              <a:rPr lang="en-US" sz="2400" dirty="0" err="1"/>
              <a:t>Kompleks</a:t>
            </a:r>
            <a:r>
              <a:rPr lang="en-US" sz="2400" dirty="0"/>
              <a:t> Candi Borobudur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mempertahankan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mengekspresikan</a:t>
            </a:r>
            <a:r>
              <a:rPr lang="en-US" sz="2400" dirty="0"/>
              <a:t> Nilai Universal Luar </a:t>
            </a:r>
            <a:r>
              <a:rPr lang="en-US" sz="2400" dirty="0" err="1"/>
              <a:t>Biasa</a:t>
            </a:r>
            <a:r>
              <a:rPr lang="en-US" sz="2400" dirty="0"/>
              <a:t>.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, </a:t>
            </a:r>
            <a:r>
              <a:rPr lang="en-US" sz="2400" dirty="0" err="1"/>
              <a:t>integritas</a:t>
            </a:r>
            <a:r>
              <a:rPr lang="en-US" sz="2400" dirty="0"/>
              <a:t> </a:t>
            </a:r>
            <a:r>
              <a:rPr lang="en-US" sz="2400" dirty="0" err="1"/>
              <a:t>properti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tantangan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tekanan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,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, dan proses </a:t>
            </a:r>
            <a:r>
              <a:rPr lang="en-US" sz="2400" dirty="0" err="1"/>
              <a:t>pelapukan</a:t>
            </a:r>
            <a:r>
              <a:rPr lang="en-US" sz="2400" dirty="0"/>
              <a:t> </a:t>
            </a:r>
            <a:r>
              <a:rPr lang="en-US" sz="2400" dirty="0" err="1"/>
              <a:t>alami</a:t>
            </a:r>
            <a:r>
              <a:rPr lang="en-US" sz="2400" dirty="0"/>
              <a:t> material batu.</a:t>
            </a:r>
          </a:p>
          <a:p>
            <a:r>
              <a:rPr lang="en-US" sz="2400" b="1" dirty="0"/>
              <a:t>3.2 </a:t>
            </a:r>
            <a:r>
              <a:rPr lang="en-US" sz="2400" b="1" dirty="0" err="1"/>
              <a:t>Keaslian</a:t>
            </a:r>
            <a:endParaRPr lang="en-US" sz="2400" dirty="0"/>
          </a:p>
          <a:p>
            <a:r>
              <a:rPr lang="en-US" sz="2400" dirty="0" err="1"/>
              <a:t>Keaslian</a:t>
            </a:r>
            <a:r>
              <a:rPr lang="en-US" sz="2400" dirty="0"/>
              <a:t> </a:t>
            </a:r>
            <a:r>
              <a:rPr lang="en-US" sz="2400" dirty="0" err="1"/>
              <a:t>properti</a:t>
            </a:r>
            <a:r>
              <a:rPr lang="en-US" sz="2400" dirty="0"/>
              <a:t> </a:t>
            </a:r>
            <a:r>
              <a:rPr lang="en-US" sz="2400" dirty="0" err="1"/>
              <a:t>terjaga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keberlanjutan</a:t>
            </a:r>
            <a:r>
              <a:rPr lang="en-US" sz="2400" dirty="0"/>
              <a:t> material </a:t>
            </a:r>
            <a:r>
              <a:rPr lang="en-US" sz="2400" dirty="0" err="1"/>
              <a:t>asli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, </a:t>
            </a:r>
            <a:r>
              <a:rPr lang="en-US" sz="2400" dirty="0" err="1"/>
              <a:t>desain</a:t>
            </a:r>
            <a:r>
              <a:rPr lang="en-US" sz="2400" dirty="0"/>
              <a:t>,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pengerjaan</a:t>
            </a:r>
            <a:r>
              <a:rPr lang="en-US" sz="2400" dirty="0"/>
              <a:t>, dan tata </a:t>
            </a:r>
            <a:r>
              <a:rPr lang="en-US" sz="2400" dirty="0" err="1"/>
              <a:t>letak</a:t>
            </a:r>
            <a:r>
              <a:rPr lang="en-US" sz="2400" dirty="0"/>
              <a:t>.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intervensi</a:t>
            </a:r>
            <a:r>
              <a:rPr lang="en-US" sz="2400" dirty="0"/>
              <a:t> </a:t>
            </a:r>
            <a:r>
              <a:rPr lang="en-US" sz="2400" dirty="0" err="1"/>
              <a:t>konservasi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kehati-hatian</a:t>
            </a:r>
            <a:r>
              <a:rPr lang="en-US" sz="2400" dirty="0"/>
              <a:t>, </a:t>
            </a:r>
            <a:r>
              <a:rPr lang="en-US" sz="2400" dirty="0" err="1"/>
              <a:t>intervensi</a:t>
            </a:r>
            <a:r>
              <a:rPr lang="en-US" sz="2400" dirty="0"/>
              <a:t> minimal, dan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konservasi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18154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BF7BB-E99D-DE74-6050-94340ACA4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C24827E-63C7-C3C1-1CA7-9E106659F835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FCCB24-B897-29A0-3EF7-C66558FC37CC}"/>
              </a:ext>
            </a:extLst>
          </p:cNvPr>
          <p:cNvSpPr txBox="1"/>
          <p:nvPr/>
        </p:nvSpPr>
        <p:spPr>
          <a:xfrm>
            <a:off x="-17388" y="836712"/>
            <a:ext cx="8568952" cy="5416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4. </a:t>
            </a:r>
            <a:r>
              <a:rPr lang="en-US" sz="2000" b="1" dirty="0" err="1"/>
              <a:t>Sistem</a:t>
            </a:r>
            <a:r>
              <a:rPr lang="en-US" sz="2000" b="1" dirty="0"/>
              <a:t> </a:t>
            </a:r>
            <a:r>
              <a:rPr lang="en-US" sz="2000" b="1" dirty="0" err="1"/>
              <a:t>Perlindungan</a:t>
            </a:r>
            <a:r>
              <a:rPr lang="en-US" sz="2000" b="1" dirty="0"/>
              <a:t> dan </a:t>
            </a:r>
            <a:r>
              <a:rPr lang="en-US" sz="2000" b="1" dirty="0" err="1"/>
              <a:t>Pengelolaan</a:t>
            </a:r>
            <a:endParaRPr lang="en-US" sz="2000" dirty="0"/>
          </a:p>
          <a:p>
            <a:r>
              <a:rPr lang="en-US" sz="2000" b="1" dirty="0"/>
              <a:t>4.1 </a:t>
            </a:r>
            <a:r>
              <a:rPr lang="en-US" sz="2000" b="1" dirty="0" err="1"/>
              <a:t>Perlindungan</a:t>
            </a:r>
            <a:r>
              <a:rPr lang="en-US" sz="2000" b="1" dirty="0"/>
              <a:t> Hukum</a:t>
            </a:r>
            <a:endParaRPr lang="en-US" sz="2000" dirty="0"/>
          </a:p>
          <a:p>
            <a:pPr lvl="0"/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11 </a:t>
            </a:r>
            <a:r>
              <a:rPr lang="en-US" sz="2000" dirty="0" err="1"/>
              <a:t>Tahun</a:t>
            </a:r>
            <a:r>
              <a:rPr lang="en-US" sz="2000" dirty="0"/>
              <a:t> 2010 </a:t>
            </a:r>
            <a:r>
              <a:rPr lang="en-US" sz="2000" dirty="0" err="1"/>
              <a:t>tentang</a:t>
            </a:r>
            <a:r>
              <a:rPr lang="en-US" sz="2000" dirty="0"/>
              <a:t> Cagar </a:t>
            </a:r>
            <a:r>
              <a:rPr lang="en-US" sz="2000" dirty="0" err="1"/>
              <a:t>Budaya</a:t>
            </a:r>
            <a:endParaRPr lang="en-US" sz="2000" dirty="0"/>
          </a:p>
          <a:p>
            <a:pPr lvl="0"/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5 </a:t>
            </a:r>
            <a:r>
              <a:rPr lang="en-US" sz="2000" dirty="0" err="1"/>
              <a:t>Tahun</a:t>
            </a:r>
            <a:r>
              <a:rPr lang="en-US" sz="2000" dirty="0"/>
              <a:t> 2017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Pemajuan</a:t>
            </a:r>
            <a:r>
              <a:rPr lang="en-US" sz="2000" dirty="0"/>
              <a:t> </a:t>
            </a:r>
            <a:r>
              <a:rPr lang="en-US" sz="2000" dirty="0" err="1"/>
              <a:t>Kebudayaan</a:t>
            </a:r>
            <a:endParaRPr lang="en-US" sz="2000" dirty="0"/>
          </a:p>
          <a:p>
            <a:pPr lvl="0"/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perundang-undangan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dan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 </a:t>
            </a:r>
            <a:r>
              <a:rPr lang="en-US" sz="2000" dirty="0" err="1"/>
              <a:t>kawasan</a:t>
            </a:r>
            <a:r>
              <a:rPr lang="en-US" sz="2000" dirty="0"/>
              <a:t> Borobudur</a:t>
            </a:r>
          </a:p>
          <a:p>
            <a:pPr lvl="0"/>
            <a:r>
              <a:rPr lang="en-US" sz="2000" dirty="0" err="1"/>
              <a:t>Konvensi</a:t>
            </a:r>
            <a:r>
              <a:rPr lang="en-US" sz="2000" dirty="0"/>
              <a:t> </a:t>
            </a:r>
            <a:r>
              <a:rPr lang="en-US" sz="2000" dirty="0" err="1"/>
              <a:t>Warisan</a:t>
            </a:r>
            <a:r>
              <a:rPr lang="en-US" sz="2000" dirty="0"/>
              <a:t> Dunia UNESCO </a:t>
            </a:r>
            <a:r>
              <a:rPr lang="en-US" sz="2000" dirty="0" err="1"/>
              <a:t>Tahun</a:t>
            </a:r>
            <a:r>
              <a:rPr lang="en-US" sz="2000" dirty="0"/>
              <a:t> 1972</a:t>
            </a:r>
          </a:p>
          <a:p>
            <a:r>
              <a:rPr lang="en-US" sz="2000" b="1" dirty="0"/>
              <a:t>4.2 </a:t>
            </a:r>
            <a:r>
              <a:rPr lang="en-US" sz="2000" b="1" dirty="0" err="1"/>
              <a:t>Kerangka</a:t>
            </a:r>
            <a:r>
              <a:rPr lang="en-US" sz="2000" b="1" dirty="0"/>
              <a:t> </a:t>
            </a:r>
            <a:r>
              <a:rPr lang="en-US" sz="2000" b="1" dirty="0" err="1"/>
              <a:t>Kelembagaan</a:t>
            </a:r>
            <a:endParaRPr lang="en-US" sz="2000" dirty="0"/>
          </a:p>
          <a:p>
            <a:pPr lvl="0"/>
            <a:r>
              <a:rPr lang="en-US" sz="2000" dirty="0" err="1"/>
              <a:t>Pemerintah</a:t>
            </a:r>
            <a:r>
              <a:rPr lang="en-US" sz="2000" dirty="0"/>
              <a:t> Pusat</a:t>
            </a:r>
          </a:p>
          <a:p>
            <a:pPr lvl="0"/>
            <a:r>
              <a:rPr lang="en-US" sz="2000" dirty="0" err="1"/>
              <a:t>Pemerintah</a:t>
            </a:r>
            <a:r>
              <a:rPr lang="en-US" sz="2000" dirty="0"/>
              <a:t> Daerah</a:t>
            </a:r>
          </a:p>
          <a:p>
            <a:pPr lvl="0"/>
            <a:r>
              <a:rPr lang="en-US" sz="2000" dirty="0"/>
              <a:t>Balai </a:t>
            </a:r>
            <a:r>
              <a:rPr lang="en-US" sz="2000" dirty="0" err="1"/>
              <a:t>Konservasi</a:t>
            </a:r>
            <a:r>
              <a:rPr lang="en-US" sz="2000" dirty="0"/>
              <a:t> Borobudur</a:t>
            </a:r>
          </a:p>
          <a:p>
            <a:pPr lvl="0"/>
            <a:r>
              <a:rPr lang="en-US" sz="2000" dirty="0"/>
              <a:t>Badan </a:t>
            </a:r>
            <a:r>
              <a:rPr lang="en-US" sz="2000" dirty="0" err="1"/>
              <a:t>Otorita</a:t>
            </a:r>
            <a:r>
              <a:rPr lang="en-US" sz="2000" dirty="0"/>
              <a:t> Borobudur</a:t>
            </a:r>
          </a:p>
          <a:p>
            <a:pPr lvl="0"/>
            <a:r>
              <a:rPr lang="en-US" sz="2000" dirty="0"/>
              <a:t>Masyarakat </a:t>
            </a:r>
            <a:r>
              <a:rPr lang="en-US" sz="2000" dirty="0" err="1"/>
              <a:t>lokal</a:t>
            </a:r>
            <a:r>
              <a:rPr lang="en-US" sz="2000" dirty="0"/>
              <a:t>,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, dan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keagamaan</a:t>
            </a:r>
            <a:endParaRPr lang="en-US" sz="2000" dirty="0"/>
          </a:p>
          <a:p>
            <a:r>
              <a:rPr lang="en-US" sz="2000" b="1" dirty="0"/>
              <a:t>4.3 </a:t>
            </a:r>
            <a:r>
              <a:rPr lang="en-US" sz="2000" b="1" dirty="0" err="1"/>
              <a:t>Struktur</a:t>
            </a:r>
            <a:r>
              <a:rPr lang="en-US" sz="2000" b="1" dirty="0"/>
              <a:t> </a:t>
            </a:r>
            <a:r>
              <a:rPr lang="en-US" sz="2000" b="1" dirty="0" err="1"/>
              <a:t>Pengelolaan</a:t>
            </a:r>
            <a:endParaRPr lang="en-US" sz="2000" dirty="0"/>
          </a:p>
          <a:p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terpadu</a:t>
            </a:r>
            <a:r>
              <a:rPr lang="en-US" sz="2000" dirty="0"/>
              <a:t> </a:t>
            </a:r>
            <a:r>
              <a:rPr lang="en-US" sz="2000" dirty="0" err="1"/>
              <a:t>lintas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yang </a:t>
            </a: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perlindungan</a:t>
            </a:r>
            <a:r>
              <a:rPr lang="en-US" sz="2000" dirty="0"/>
              <a:t>, </a:t>
            </a:r>
            <a:r>
              <a:rPr lang="en-US" sz="2000" dirty="0" err="1"/>
              <a:t>konservasi</a:t>
            </a:r>
            <a:r>
              <a:rPr lang="en-US" sz="2000" dirty="0"/>
              <a:t>, </a:t>
            </a:r>
            <a:r>
              <a:rPr lang="en-US" sz="2000" dirty="0" err="1"/>
              <a:t>pemanfaatan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pemenuhan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pelaporan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UNESCO.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27744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83760-D0CB-E32F-170A-3B0B88A82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76C6FB0-5B52-A5B8-0B0A-C5EA0DD122C8}"/>
              </a:ext>
            </a:extLst>
          </p:cNvPr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176B80-3E8B-EBCD-9DD8-E6578FAE9E2B}"/>
              </a:ext>
            </a:extLst>
          </p:cNvPr>
          <p:cNvSpPr txBox="1"/>
          <p:nvPr/>
        </p:nvSpPr>
        <p:spPr>
          <a:xfrm>
            <a:off x="467544" y="692696"/>
            <a:ext cx="8208912" cy="5293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5. Faktor-Faktor yang </a:t>
            </a:r>
            <a:r>
              <a:rPr lang="en-US" sz="2400" b="1" dirty="0" err="1"/>
              <a:t>Mempengaruhi</a:t>
            </a:r>
            <a:r>
              <a:rPr lang="en-US" sz="2400" b="1" dirty="0"/>
              <a:t> </a:t>
            </a:r>
            <a:r>
              <a:rPr lang="en-US" sz="2400" b="1" dirty="0" err="1"/>
              <a:t>Properti</a:t>
            </a:r>
            <a:endParaRPr lang="en-US" sz="2400" dirty="0"/>
          </a:p>
          <a:p>
            <a:r>
              <a:rPr lang="en-US" sz="2400" b="1" dirty="0"/>
              <a:t>5.1 </a:t>
            </a:r>
            <a:r>
              <a:rPr lang="en-US" sz="2400" b="1" dirty="0" err="1"/>
              <a:t>Tekanan</a:t>
            </a:r>
            <a:r>
              <a:rPr lang="en-US" sz="2400" b="1" dirty="0"/>
              <a:t> Pembangunan</a:t>
            </a:r>
            <a:endParaRPr lang="en-US" sz="2400" dirty="0"/>
          </a:p>
          <a:p>
            <a:pPr lvl="0"/>
            <a:r>
              <a:rPr lang="en-US" sz="2400" dirty="0"/>
              <a:t>Pengembangan </a:t>
            </a:r>
            <a:r>
              <a:rPr lang="en-US" sz="2400" dirty="0" err="1"/>
              <a:t>infrastruktur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endParaRPr lang="en-US" sz="2400" dirty="0"/>
          </a:p>
          <a:p>
            <a:pPr lvl="0"/>
            <a:r>
              <a:rPr lang="en-US" sz="2400" dirty="0" err="1"/>
              <a:t>Perubahan</a:t>
            </a:r>
            <a:r>
              <a:rPr lang="en-US" sz="2400" dirty="0"/>
              <a:t> tata guna </a:t>
            </a:r>
            <a:r>
              <a:rPr lang="en-US" sz="2400" dirty="0" err="1"/>
              <a:t>lahan</a:t>
            </a:r>
            <a:r>
              <a:rPr lang="en-US" sz="2400" dirty="0"/>
              <a:t> pada zona </a:t>
            </a:r>
            <a:r>
              <a:rPr lang="en-US" sz="2400" dirty="0" err="1"/>
              <a:t>penyangga</a:t>
            </a:r>
            <a:endParaRPr lang="en-US" sz="2400" dirty="0"/>
          </a:p>
          <a:p>
            <a:pPr lvl="0"/>
            <a:endParaRPr lang="en-US" sz="2400" dirty="0"/>
          </a:p>
          <a:p>
            <a:r>
              <a:rPr lang="en-US" sz="2400" b="1" dirty="0"/>
              <a:t>5.2 Faktor </a:t>
            </a:r>
            <a:r>
              <a:rPr lang="en-US" sz="2400" b="1" dirty="0" err="1"/>
              <a:t>Lingkungan</a:t>
            </a:r>
            <a:endParaRPr lang="en-US" sz="2400" dirty="0"/>
          </a:p>
          <a:p>
            <a:pPr lvl="0"/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iklim</a:t>
            </a:r>
            <a:endParaRPr lang="en-US" sz="2400" dirty="0"/>
          </a:p>
          <a:p>
            <a:pPr lvl="0"/>
            <a:r>
              <a:rPr lang="en-US" sz="2400" dirty="0"/>
              <a:t>Curah </a:t>
            </a:r>
            <a:r>
              <a:rPr lang="en-US" sz="2400" dirty="0" err="1"/>
              <a:t>hujan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dan </a:t>
            </a:r>
            <a:r>
              <a:rPr lang="en-US" sz="2400" dirty="0" err="1"/>
              <a:t>kelembapan</a:t>
            </a:r>
            <a:endParaRPr lang="en-US" sz="2400" dirty="0"/>
          </a:p>
          <a:p>
            <a:pPr lvl="0"/>
            <a:r>
              <a:rPr lang="en-US" sz="2400" dirty="0" err="1"/>
              <a:t>Pelapukan</a:t>
            </a:r>
            <a:r>
              <a:rPr lang="en-US" sz="2400" dirty="0"/>
              <a:t> material batu</a:t>
            </a:r>
          </a:p>
          <a:p>
            <a:pPr lvl="0"/>
            <a:endParaRPr lang="en-US" sz="2400" dirty="0"/>
          </a:p>
          <a:p>
            <a:r>
              <a:rPr lang="en-US" sz="2400" b="1" dirty="0"/>
              <a:t>5.3 </a:t>
            </a:r>
            <a:r>
              <a:rPr lang="en-US" sz="2400" b="1" dirty="0" err="1"/>
              <a:t>Tekanan</a:t>
            </a:r>
            <a:r>
              <a:rPr lang="en-US" sz="2400" b="1" dirty="0"/>
              <a:t> </a:t>
            </a:r>
            <a:r>
              <a:rPr lang="en-US" sz="2400" b="1" dirty="0" err="1"/>
              <a:t>Kunjungan</a:t>
            </a:r>
            <a:endParaRPr lang="en-US" sz="2400" dirty="0"/>
          </a:p>
          <a:p>
            <a:pPr lvl="0"/>
            <a:r>
              <a:rPr lang="en-US" sz="2400" dirty="0" err="1"/>
              <a:t>Kepadatan</a:t>
            </a:r>
            <a:r>
              <a:rPr lang="en-US" sz="2400" dirty="0"/>
              <a:t> </a:t>
            </a:r>
            <a:r>
              <a:rPr lang="en-US" sz="2400" dirty="0" err="1"/>
              <a:t>pengunjung</a:t>
            </a:r>
            <a:r>
              <a:rPr lang="en-US" sz="2400" dirty="0"/>
              <a:t> pada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candi</a:t>
            </a:r>
            <a:endParaRPr lang="en-US" sz="2400" dirty="0"/>
          </a:p>
          <a:p>
            <a:pPr lvl="0"/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abrasi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endParaRPr lang="en-US" sz="2400" dirty="0"/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4808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59506-8B84-BF5A-5E18-02E298F29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83FF11B-E744-4788-3C52-70ED5D9C3C20}"/>
              </a:ext>
            </a:extLst>
          </p:cNvPr>
          <p:cNvSpPr/>
          <p:nvPr/>
        </p:nvSpPr>
        <p:spPr>
          <a:xfrm>
            <a:off x="2771800" y="11300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3FBC13-9073-6533-A1D1-92F746C79749}"/>
              </a:ext>
            </a:extLst>
          </p:cNvPr>
          <p:cNvSpPr txBox="1"/>
          <p:nvPr/>
        </p:nvSpPr>
        <p:spPr>
          <a:xfrm>
            <a:off x="395536" y="113008"/>
            <a:ext cx="792088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6.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Pengelolaan</a:t>
            </a:r>
            <a:r>
              <a:rPr lang="en-US" sz="2400" b="1" dirty="0"/>
              <a:t> dan </a:t>
            </a:r>
            <a:r>
              <a:rPr lang="en-US" sz="2400" b="1" dirty="0" err="1"/>
              <a:t>Pelestarian</a:t>
            </a:r>
            <a:endParaRPr lang="en-US" sz="2400" b="1" dirty="0"/>
          </a:p>
          <a:p>
            <a:endParaRPr lang="en-US" sz="2400" dirty="0"/>
          </a:p>
          <a:p>
            <a:r>
              <a:rPr lang="en-US" sz="2400" b="1" dirty="0"/>
              <a:t>6.1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Konservasi</a:t>
            </a:r>
            <a:endParaRPr lang="en-US" sz="2400" dirty="0"/>
          </a:p>
          <a:p>
            <a:pPr lvl="0"/>
            <a:r>
              <a:rPr lang="en-US" sz="2400" dirty="0" err="1"/>
              <a:t>Konservasi</a:t>
            </a:r>
            <a:r>
              <a:rPr lang="en-US" sz="2400" dirty="0"/>
              <a:t> </a:t>
            </a:r>
            <a:r>
              <a:rPr lang="en-US" sz="2400" dirty="0" err="1"/>
              <a:t>preventif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prioritas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endParaRPr lang="en-US" sz="2400" dirty="0"/>
          </a:p>
          <a:p>
            <a:pPr lvl="0"/>
            <a:r>
              <a:rPr lang="en-US" sz="2400" dirty="0" err="1"/>
              <a:t>Pemanfaatan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pemantauan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endParaRPr lang="en-US" sz="2400" dirty="0"/>
          </a:p>
          <a:p>
            <a:pPr lvl="0"/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intervensi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seminimal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endParaRPr lang="en-US" sz="2400" dirty="0"/>
          </a:p>
          <a:p>
            <a:pPr lvl="0"/>
            <a:endParaRPr lang="en-US" sz="2400" dirty="0"/>
          </a:p>
          <a:p>
            <a:r>
              <a:rPr lang="en-US" sz="2400" b="1" dirty="0"/>
              <a:t>6.2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Pengunjung</a:t>
            </a:r>
            <a:endParaRPr lang="en-US" sz="2400" dirty="0"/>
          </a:p>
          <a:p>
            <a:pPr lvl="0"/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kuota</a:t>
            </a:r>
            <a:r>
              <a:rPr lang="en-US" sz="2400" dirty="0"/>
              <a:t> dan </a:t>
            </a:r>
            <a:r>
              <a:rPr lang="en-US" sz="2400" dirty="0" err="1"/>
              <a:t>reservasi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endParaRPr lang="en-US" sz="2400" dirty="0"/>
          </a:p>
          <a:p>
            <a:pPr lvl="0"/>
            <a:r>
              <a:rPr lang="en-US" sz="2400" dirty="0" err="1"/>
              <a:t>Pengaturan</a:t>
            </a:r>
            <a:r>
              <a:rPr lang="en-US" sz="2400" dirty="0"/>
              <a:t> </a:t>
            </a:r>
            <a:r>
              <a:rPr lang="en-US" sz="2400" dirty="0" err="1"/>
              <a:t>jalur</a:t>
            </a:r>
            <a:r>
              <a:rPr lang="en-US" sz="2400" dirty="0"/>
              <a:t> </a:t>
            </a:r>
            <a:r>
              <a:rPr lang="en-US" sz="2400" dirty="0" err="1"/>
              <a:t>kunjungan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endParaRPr lang="en-US" sz="2400" dirty="0"/>
          </a:p>
          <a:p>
            <a:pPr lvl="0"/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akses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area sensitive</a:t>
            </a:r>
          </a:p>
          <a:p>
            <a:pPr lvl="0"/>
            <a:endParaRPr lang="en-US" sz="2400" dirty="0"/>
          </a:p>
          <a:p>
            <a:r>
              <a:rPr lang="en-US" sz="2400" b="1" dirty="0"/>
              <a:t>6.3 </a:t>
            </a:r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Pelibatan</a:t>
            </a:r>
            <a:r>
              <a:rPr lang="en-US" sz="2400" b="1" dirty="0"/>
              <a:t> Masyarakat</a:t>
            </a:r>
            <a:endParaRPr lang="en-US" sz="2400" dirty="0"/>
          </a:p>
          <a:p>
            <a:pPr lvl="0"/>
            <a:r>
              <a:rPr lang="en-US" sz="2400" dirty="0"/>
              <a:t>Pengembangan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endParaRPr lang="en-US" sz="2400" dirty="0"/>
          </a:p>
          <a:p>
            <a:pPr lvl="0"/>
            <a:r>
              <a:rPr lang="en-US" sz="2400" dirty="0"/>
              <a:t>Program </a:t>
            </a:r>
            <a:r>
              <a:rPr lang="en-US" sz="2400" dirty="0" err="1"/>
              <a:t>sertifikasi</a:t>
            </a:r>
            <a:r>
              <a:rPr lang="en-US" sz="2400" dirty="0"/>
              <a:t> </a:t>
            </a:r>
            <a:r>
              <a:rPr lang="en-US" sz="2400" dirty="0" err="1"/>
              <a:t>pemandu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endParaRPr lang="en-US" sz="2400" dirty="0"/>
          </a:p>
          <a:p>
            <a:pPr lvl="0"/>
            <a:r>
              <a:rPr lang="en-US" sz="2400" dirty="0" err="1"/>
              <a:t>Edukasi</a:t>
            </a:r>
            <a:r>
              <a:rPr lang="en-US" sz="2400" dirty="0"/>
              <a:t> dan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kesadaran</a:t>
            </a:r>
            <a:r>
              <a:rPr lang="en-US" sz="2400" dirty="0"/>
              <a:t> </a:t>
            </a:r>
            <a:r>
              <a:rPr lang="en-US" sz="2400" dirty="0" err="1"/>
              <a:t>pelestarian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360805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38410-3410-99E4-2F6D-443603035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31008DC-3CB9-8247-CEE6-A0F90E90A5CE}"/>
              </a:ext>
            </a:extLst>
          </p:cNvPr>
          <p:cNvSpPr/>
          <p:nvPr/>
        </p:nvSpPr>
        <p:spPr>
          <a:xfrm>
            <a:off x="2771800" y="11300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0198B0-4DB1-C911-E6AB-9D9D5807154C}"/>
              </a:ext>
            </a:extLst>
          </p:cNvPr>
          <p:cNvSpPr txBox="1"/>
          <p:nvPr/>
        </p:nvSpPr>
        <p:spPr>
          <a:xfrm>
            <a:off x="323528" y="692696"/>
            <a:ext cx="8136904" cy="51934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7. Tujuan dan Strategi </a:t>
            </a:r>
            <a:r>
              <a:rPr lang="en-US" sz="2400" b="1" dirty="0" err="1"/>
              <a:t>Pengelolaan</a:t>
            </a:r>
            <a:endParaRPr lang="en-US" sz="2400" b="1" dirty="0"/>
          </a:p>
          <a:p>
            <a:endParaRPr lang="en-US" sz="2400" dirty="0"/>
          </a:p>
          <a:p>
            <a:r>
              <a:rPr lang="en-US" sz="2400" b="1" dirty="0"/>
              <a:t>Tujuan 1: </a:t>
            </a:r>
            <a:r>
              <a:rPr lang="en-US" sz="2400" b="1" dirty="0" err="1"/>
              <a:t>Menjaga</a:t>
            </a:r>
            <a:r>
              <a:rPr lang="en-US" sz="2400" b="1" dirty="0"/>
              <a:t> Nilai Universal Luar </a:t>
            </a:r>
            <a:r>
              <a:rPr lang="en-US" sz="2400" b="1" dirty="0" err="1"/>
              <a:t>Biasa</a:t>
            </a:r>
            <a:endParaRPr lang="en-US" sz="2400" dirty="0"/>
          </a:p>
          <a:p>
            <a:pPr lvl="0"/>
            <a:r>
              <a:rPr lang="en-US" sz="2400" dirty="0" err="1"/>
              <a:t>Pemantauan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berkelanjutan</a:t>
            </a:r>
            <a:endParaRPr lang="en-US" sz="2400" dirty="0"/>
          </a:p>
          <a:p>
            <a:pPr lvl="0"/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konservasi</a:t>
            </a:r>
            <a:r>
              <a:rPr lang="en-US" sz="2400" dirty="0"/>
              <a:t> </a:t>
            </a:r>
            <a:r>
              <a:rPr lang="en-US" sz="2400" dirty="0" err="1"/>
              <a:t>berkala</a:t>
            </a:r>
            <a:endParaRPr lang="en-US" sz="2400" dirty="0"/>
          </a:p>
          <a:p>
            <a:pPr lvl="0"/>
            <a:endParaRPr lang="en-US" sz="2400" dirty="0"/>
          </a:p>
          <a:p>
            <a:r>
              <a:rPr lang="en-US" sz="2400" b="1" dirty="0"/>
              <a:t>Tujuan 2: </a:t>
            </a:r>
            <a:r>
              <a:rPr lang="en-US" sz="2400" b="1" dirty="0" err="1"/>
              <a:t>Pengelolaan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endParaRPr lang="en-US" sz="2400" dirty="0"/>
          </a:p>
          <a:p>
            <a:pPr lvl="0"/>
            <a:r>
              <a:rPr lang="en-US" sz="2400" dirty="0"/>
              <a:t>Pengembangan </a:t>
            </a:r>
            <a:r>
              <a:rPr lang="en-US" sz="2400" dirty="0" err="1"/>
              <a:t>atraksi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di zona </a:t>
            </a:r>
            <a:r>
              <a:rPr lang="en-US" sz="2400" dirty="0" err="1"/>
              <a:t>penyangga</a:t>
            </a:r>
            <a:endParaRPr lang="en-US" sz="2400" dirty="0"/>
          </a:p>
          <a:p>
            <a:pPr lvl="0"/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interpretasi</a:t>
            </a:r>
            <a:r>
              <a:rPr lang="en-US" sz="2400" dirty="0"/>
              <a:t> dan </a:t>
            </a:r>
            <a:r>
              <a:rPr lang="en-US" sz="2400" dirty="0" err="1"/>
              <a:t>edukasi</a:t>
            </a:r>
            <a:endParaRPr lang="en-US" sz="2400" dirty="0"/>
          </a:p>
          <a:p>
            <a:pPr lvl="0"/>
            <a:endParaRPr lang="en-US" sz="2400" dirty="0"/>
          </a:p>
          <a:p>
            <a:r>
              <a:rPr lang="en-US" sz="2400" b="1" dirty="0"/>
              <a:t>Tujuan 3: </a:t>
            </a:r>
            <a:r>
              <a:rPr lang="en-US" sz="2400" b="1" dirty="0" err="1"/>
              <a:t>Peningkatan</a:t>
            </a:r>
            <a:r>
              <a:rPr lang="en-US" sz="2400" b="1" dirty="0"/>
              <a:t> Manfaat </a:t>
            </a:r>
            <a:r>
              <a:rPr lang="en-US" sz="2400" b="1" dirty="0" err="1"/>
              <a:t>bagi</a:t>
            </a:r>
            <a:r>
              <a:rPr lang="en-US" sz="2400" b="1" dirty="0"/>
              <a:t> Masyarakat</a:t>
            </a:r>
            <a:endParaRPr lang="en-US" sz="2400" dirty="0"/>
          </a:p>
          <a:p>
            <a:pPr lvl="0"/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endParaRPr lang="en-US" sz="2400" dirty="0"/>
          </a:p>
          <a:p>
            <a:pPr lvl="0"/>
            <a:r>
              <a:rPr lang="en-US" sz="2400" dirty="0" err="1"/>
              <a:t>Penguatan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r>
              <a:rPr lang="en-US" sz="2400" dirty="0"/>
              <a:t> </a:t>
            </a:r>
            <a:r>
              <a:rPr lang="en-US" sz="2400" dirty="0" err="1"/>
              <a:t>seni</a:t>
            </a:r>
            <a:r>
              <a:rPr lang="en-US" sz="2400" dirty="0"/>
              <a:t> dan </a:t>
            </a:r>
            <a:r>
              <a:rPr lang="en-US" sz="2400" dirty="0" err="1"/>
              <a:t>tradisi</a:t>
            </a:r>
            <a:endParaRPr lang="en-US" sz="2400" dirty="0"/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4761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15260</TotalTime>
  <Words>597</Words>
  <Application>Microsoft Office PowerPoint</Application>
  <PresentationFormat>On-screen Show (4:3)</PresentationFormat>
  <Paragraphs>110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Moneta Harahap</cp:lastModifiedBy>
  <cp:revision>678</cp:revision>
  <cp:lastPrinted>2017-08-29T02:54:51Z</cp:lastPrinted>
  <dcterms:created xsi:type="dcterms:W3CDTF">2010-04-18T12:06:30Z</dcterms:created>
  <dcterms:modified xsi:type="dcterms:W3CDTF">2026-01-02T03:25:55Z</dcterms:modified>
</cp:coreProperties>
</file>