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42" r:id="rId3"/>
    <p:sldId id="345" r:id="rId4"/>
    <p:sldId id="346" r:id="rId5"/>
    <p:sldId id="348" r:id="rId6"/>
    <p:sldId id="349" r:id="rId7"/>
    <p:sldId id="350" r:id="rId8"/>
    <p:sldId id="351"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13" r:id="rId31"/>
  </p:sldIdLst>
  <p:sldSz cx="9144000" cy="6858000" type="screen4x3"/>
  <p:notesSz cx="7077075" cy="90043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varScale="1">
        <p:scale>
          <a:sx n="63" d="100"/>
          <a:sy n="63" d="100"/>
        </p:scale>
        <p:origin x="7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1440" tIns="45720" rIns="91440" bIns="45720" rtlCol="0"/>
          <a:lstStyle>
            <a:lvl1pPr algn="r" eaLnBrk="1" hangingPunct="1">
              <a:defRPr sz="1200">
                <a:latin typeface="Arial" charset="0"/>
              </a:defRPr>
            </a:lvl1pPr>
          </a:lstStyle>
          <a:p>
            <a:pPr>
              <a:defRPr/>
            </a:pPr>
            <a:fld id="{AF0A99F1-0094-4225-AE42-47C1BA6AE6DC}" type="datetimeFigureOut">
              <a:rPr lang="en-US"/>
              <a:pPr>
                <a:defRPr/>
              </a:pPr>
              <a:t>1/1/2026</a:t>
            </a:fld>
            <a:endParaRPr lang="en-US"/>
          </a:p>
        </p:txBody>
      </p:sp>
      <p:sp>
        <p:nvSpPr>
          <p:cNvPr id="4" name="Footer Placeholder 3"/>
          <p:cNvSpPr>
            <a:spLocks noGrp="1"/>
          </p:cNvSpPr>
          <p:nvPr>
            <p:ph type="ftr" sz="quarter" idx="2"/>
          </p:nvPr>
        </p:nvSpPr>
        <p:spPr>
          <a:xfrm>
            <a:off x="0" y="8551863"/>
            <a:ext cx="3067050" cy="4508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438" y="8551863"/>
            <a:ext cx="3067050" cy="4508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E4B479A-E263-4921-80BB-CEE661A3CA2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5085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C49283-E4E1-4D94-A360-D6B372EA141E}" type="datetimeFigureOut">
              <a:rPr lang="en-US"/>
              <a:pPr>
                <a:defRPr/>
              </a:pPr>
              <a:t>1/1/2026</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276725"/>
            <a:ext cx="5661025" cy="40528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51863"/>
            <a:ext cx="3067050" cy="4508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551863"/>
            <a:ext cx="3067050" cy="4508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7257A90-2492-402F-9619-AF13CB77C9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92F67-7B97-4381-A066-D64B0886886B}"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537A53E4-4413-4412-A4C3-9F25693C1A2D}" type="slidenum">
              <a:rPr lang="en-US" altLang="en-US"/>
              <a:pPr/>
              <a:t>‹#›</a:t>
            </a:fld>
            <a:endParaRPr lang="en-US" altLang="en-US"/>
          </a:p>
        </p:txBody>
      </p:sp>
    </p:spTree>
    <p:extLst>
      <p:ext uri="{BB962C8B-B14F-4D97-AF65-F5344CB8AC3E}">
        <p14:creationId xmlns:p14="http://schemas.microsoft.com/office/powerpoint/2010/main" val="106367943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1D8691D7-178E-441A-A62A-AAC03576699C}" type="slidenum">
              <a:rPr lang="en-US" altLang="en-US"/>
              <a:pPr/>
              <a:t>‹#›</a:t>
            </a:fld>
            <a:endParaRPr lang="en-US" altLang="en-US"/>
          </a:p>
        </p:txBody>
      </p:sp>
    </p:spTree>
    <p:extLst>
      <p:ext uri="{BB962C8B-B14F-4D97-AF65-F5344CB8AC3E}">
        <p14:creationId xmlns:p14="http://schemas.microsoft.com/office/powerpoint/2010/main" val="2682332474"/>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18266ED5-488C-434E-938F-7391944D8514}" type="slidenum">
              <a:rPr lang="en-US" altLang="en-US"/>
              <a:pPr/>
              <a:t>‹#›</a:t>
            </a:fld>
            <a:endParaRPr lang="en-US" altLang="en-US"/>
          </a:p>
        </p:txBody>
      </p:sp>
    </p:spTree>
    <p:extLst>
      <p:ext uri="{BB962C8B-B14F-4D97-AF65-F5344CB8AC3E}">
        <p14:creationId xmlns:p14="http://schemas.microsoft.com/office/powerpoint/2010/main" val="76277805"/>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7B711881-7D3F-4203-9007-BF4ED1821D3A}" type="slidenum">
              <a:rPr lang="en-US" altLang="en-US"/>
              <a:pPr/>
              <a:t>‹#›</a:t>
            </a:fld>
            <a:endParaRPr lang="en-US" altLang="en-US"/>
          </a:p>
        </p:txBody>
      </p:sp>
    </p:spTree>
    <p:extLst>
      <p:ext uri="{BB962C8B-B14F-4D97-AF65-F5344CB8AC3E}">
        <p14:creationId xmlns:p14="http://schemas.microsoft.com/office/powerpoint/2010/main" val="169606509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7E8DE2DE-3B3B-4EC1-9207-FBDA5166DBCB}" type="slidenum">
              <a:rPr lang="en-US" altLang="en-US"/>
              <a:pPr/>
              <a:t>‹#›</a:t>
            </a:fld>
            <a:endParaRPr lang="en-US" altLang="en-US"/>
          </a:p>
        </p:txBody>
      </p:sp>
    </p:spTree>
    <p:extLst>
      <p:ext uri="{BB962C8B-B14F-4D97-AF65-F5344CB8AC3E}">
        <p14:creationId xmlns:p14="http://schemas.microsoft.com/office/powerpoint/2010/main" val="898616041"/>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5CC1EE6B-A885-42E4-BB82-4CC242560484}" type="slidenum">
              <a:rPr lang="en-US" altLang="en-US"/>
              <a:pPr/>
              <a:t>‹#›</a:t>
            </a:fld>
            <a:endParaRPr lang="en-US" altLang="en-US"/>
          </a:p>
        </p:txBody>
      </p:sp>
    </p:spTree>
    <p:extLst>
      <p:ext uri="{BB962C8B-B14F-4D97-AF65-F5344CB8AC3E}">
        <p14:creationId xmlns:p14="http://schemas.microsoft.com/office/powerpoint/2010/main" val="2371534869"/>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Kecerdasan Buatan</a:t>
            </a:r>
          </a:p>
        </p:txBody>
      </p:sp>
      <p:sp>
        <p:nvSpPr>
          <p:cNvPr id="9" name="Slide Number Placeholder 5"/>
          <p:cNvSpPr>
            <a:spLocks noGrp="1"/>
          </p:cNvSpPr>
          <p:nvPr>
            <p:ph type="sldNum" sz="quarter" idx="12"/>
          </p:nvPr>
        </p:nvSpPr>
        <p:spPr/>
        <p:txBody>
          <a:bodyPr/>
          <a:lstStyle>
            <a:lvl1pPr>
              <a:defRPr/>
            </a:lvl1pPr>
          </a:lstStyle>
          <a:p>
            <a:fld id="{0DB44300-0DAE-4CA9-9017-F206871F10C3}" type="slidenum">
              <a:rPr lang="en-US" altLang="en-US"/>
              <a:pPr/>
              <a:t>‹#›</a:t>
            </a:fld>
            <a:endParaRPr lang="en-US" altLang="en-US"/>
          </a:p>
        </p:txBody>
      </p:sp>
    </p:spTree>
    <p:extLst>
      <p:ext uri="{BB962C8B-B14F-4D97-AF65-F5344CB8AC3E}">
        <p14:creationId xmlns:p14="http://schemas.microsoft.com/office/powerpoint/2010/main" val="156531507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Kecerdasan Buatan</a:t>
            </a:r>
          </a:p>
        </p:txBody>
      </p:sp>
      <p:sp>
        <p:nvSpPr>
          <p:cNvPr id="5" name="Slide Number Placeholder 5"/>
          <p:cNvSpPr>
            <a:spLocks noGrp="1"/>
          </p:cNvSpPr>
          <p:nvPr>
            <p:ph type="sldNum" sz="quarter" idx="12"/>
          </p:nvPr>
        </p:nvSpPr>
        <p:spPr/>
        <p:txBody>
          <a:bodyPr/>
          <a:lstStyle>
            <a:lvl1pPr>
              <a:defRPr/>
            </a:lvl1pPr>
          </a:lstStyle>
          <a:p>
            <a:fld id="{D903ABB4-6358-4CC0-A491-4843C4C8501D}" type="slidenum">
              <a:rPr lang="en-US" altLang="en-US"/>
              <a:pPr/>
              <a:t>‹#›</a:t>
            </a:fld>
            <a:endParaRPr lang="en-US" altLang="en-US"/>
          </a:p>
        </p:txBody>
      </p:sp>
    </p:spTree>
    <p:extLst>
      <p:ext uri="{BB962C8B-B14F-4D97-AF65-F5344CB8AC3E}">
        <p14:creationId xmlns:p14="http://schemas.microsoft.com/office/powerpoint/2010/main" val="65586141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Kecerdasan Buatan</a:t>
            </a:r>
          </a:p>
        </p:txBody>
      </p:sp>
      <p:sp>
        <p:nvSpPr>
          <p:cNvPr id="4" name="Slide Number Placeholder 5"/>
          <p:cNvSpPr>
            <a:spLocks noGrp="1"/>
          </p:cNvSpPr>
          <p:nvPr>
            <p:ph type="sldNum" sz="quarter" idx="12"/>
          </p:nvPr>
        </p:nvSpPr>
        <p:spPr/>
        <p:txBody>
          <a:bodyPr/>
          <a:lstStyle>
            <a:lvl1pPr>
              <a:defRPr/>
            </a:lvl1pPr>
          </a:lstStyle>
          <a:p>
            <a:fld id="{259C0687-611C-41AC-82F0-1167ECBCD660}" type="slidenum">
              <a:rPr lang="en-US" altLang="en-US"/>
              <a:pPr/>
              <a:t>‹#›</a:t>
            </a:fld>
            <a:endParaRPr lang="en-US" altLang="en-US"/>
          </a:p>
        </p:txBody>
      </p:sp>
    </p:spTree>
    <p:extLst>
      <p:ext uri="{BB962C8B-B14F-4D97-AF65-F5344CB8AC3E}">
        <p14:creationId xmlns:p14="http://schemas.microsoft.com/office/powerpoint/2010/main" val="337294849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8DE282CB-6444-46AC-A040-CBFEE2260421}" type="slidenum">
              <a:rPr lang="en-US" altLang="en-US"/>
              <a:pPr/>
              <a:t>‹#›</a:t>
            </a:fld>
            <a:endParaRPr lang="en-US" altLang="en-US"/>
          </a:p>
        </p:txBody>
      </p:sp>
    </p:spTree>
    <p:extLst>
      <p:ext uri="{BB962C8B-B14F-4D97-AF65-F5344CB8AC3E}">
        <p14:creationId xmlns:p14="http://schemas.microsoft.com/office/powerpoint/2010/main" val="239152189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B57B9CBA-7B32-41B4-92A9-7808B6A45AE8}" type="slidenum">
              <a:rPr lang="en-US" altLang="en-US"/>
              <a:pPr/>
              <a:t>‹#›</a:t>
            </a:fld>
            <a:endParaRPr lang="en-US" altLang="en-US"/>
          </a:p>
        </p:txBody>
      </p:sp>
    </p:spTree>
    <p:extLst>
      <p:ext uri="{BB962C8B-B14F-4D97-AF65-F5344CB8AC3E}">
        <p14:creationId xmlns:p14="http://schemas.microsoft.com/office/powerpoint/2010/main" val="24996943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r>
              <a:rPr lang="id-ID"/>
              <a:t>11/08/2011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Kecerdasan Buatan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A3AFA84-1D73-4DB3-A878-F3EB6A80D1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ctrTitle"/>
          </p:nvPr>
        </p:nvSpPr>
        <p:spPr>
          <a:xfrm>
            <a:off x="30762" y="3933056"/>
            <a:ext cx="8686800" cy="1643063"/>
          </a:xfrm>
        </p:spPr>
        <p:txBody>
          <a:bodyPr/>
          <a:lstStyle/>
          <a:p>
            <a:r>
              <a:rPr lang="en-US" altLang="en-US" sz="3600" dirty="0">
                <a:latin typeface="+mn-lt"/>
                <a:cs typeface="Arial" panose="020B0604020202020204" pitchFamily="34" charset="0"/>
              </a:rPr>
              <a:t> </a:t>
            </a:r>
            <a:r>
              <a:rPr lang="en-US" altLang="en-US" sz="3600" dirty="0" err="1">
                <a:latin typeface="+mn-lt"/>
              </a:rPr>
              <a:t>Kode</a:t>
            </a:r>
            <a:r>
              <a:rPr lang="en-US" altLang="en-US" sz="3600" dirty="0">
                <a:latin typeface="+mn-lt"/>
              </a:rPr>
              <a:t> MK/SKS : /3</a:t>
            </a:r>
            <a:endParaRPr lang="en-US" altLang="en-US" sz="3600" dirty="0">
              <a:latin typeface="+mn-lt"/>
              <a:cs typeface="Arial" panose="020B0604020202020204" pitchFamily="34" charset="0"/>
            </a:endParaRPr>
          </a:p>
        </p:txBody>
      </p:sp>
      <p:sp>
        <p:nvSpPr>
          <p:cNvPr id="6" name="Rectangle 5"/>
          <p:cNvSpPr/>
          <p:nvPr>
            <p:custDataLst>
              <p:tags r:id="rId1"/>
            </p:custDataLst>
          </p:nvPr>
        </p:nvSpPr>
        <p:spPr>
          <a:xfrm>
            <a:off x="10763" y="1844824"/>
            <a:ext cx="9144000" cy="2308324"/>
          </a:xfrm>
          <a:prstGeom prst="rect">
            <a:avLst/>
          </a:prstGeom>
          <a:noFill/>
        </p:spPr>
        <p:txBody>
          <a:bodyPr>
            <a:spAutoFit/>
          </a:bodyPr>
          <a:lstStyle/>
          <a:p>
            <a:pPr algn="ctr"/>
            <a:r>
              <a:rPr lang="en-US" sz="54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reflection blurRad="6350" stA="50000" endA="300" endPos="50000" dist="29997" dir="5400000" sy="-100000" algn="bl" rotWithShape="0"/>
                </a:effectLst>
                <a:cs typeface="Arial" pitchFamily="34" charset="0"/>
              </a:rPr>
              <a:t>SISTEM PENUNJANG KEPUTUSAN</a:t>
            </a:r>
          </a:p>
          <a:p>
            <a:pPr algn="ctr"/>
            <a:r>
              <a:rPr lang="en-US" sz="36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reflection blurRad="6350" stA="50000" endA="300" endPos="50000" dist="29997" dir="5400000" sy="-100000" algn="bl" rotWithShape="0"/>
                </a:effectLst>
                <a:cs typeface="Arial" pitchFamily="34" charset="0"/>
              </a:rPr>
              <a:t>(Decision Support System/DSS)</a:t>
            </a:r>
          </a:p>
        </p:txBody>
      </p:sp>
      <p:sp>
        <p:nvSpPr>
          <p:cNvPr id="2053"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BB36A8-FEBF-4E1E-A686-5A9988D9FEE1}" type="slidenum">
              <a:rPr lang="en-US" altLang="en-US">
                <a:solidFill>
                  <a:srgbClr val="898989"/>
                </a:solidFill>
                <a:latin typeface="Calibri" panose="020F0502020204030204" pitchFamily="34" charset="0"/>
              </a:rPr>
              <a:pPr/>
              <a:t>1</a:t>
            </a:fld>
            <a:endParaRPr lang="en-US" altLang="en-US">
              <a:solidFill>
                <a:srgbClr val="898989"/>
              </a:solidFill>
              <a:latin typeface="Calibri" panose="020F0502020204030204" pitchFamily="34" charset="0"/>
            </a:endParaRPr>
          </a:p>
        </p:txBody>
      </p:sp>
      <p:pic>
        <p:nvPicPr>
          <p:cNvPr id="2055" name="Picture 8" descr="Logo Darmajaya_Vertical 01"/>
          <p:cNvPicPr>
            <a:picLocks noChangeAspect="1" noChangeArrowheads="1"/>
          </p:cNvPicPr>
          <p:nvPr/>
        </p:nvPicPr>
        <p:blipFill>
          <a:blip r:embed="rId5" cstate="print">
            <a:extLst>
              <a:ext uri="{28A0092B-C50C-407E-A947-70E740481C1C}">
                <a14:useLocalDpi xmlns:a14="http://schemas.microsoft.com/office/drawing/2010/main" val="0"/>
              </a:ext>
            </a:extLst>
          </a:blip>
          <a:srcRect l="12694" t="6795" r="12306" b="27747"/>
          <a:stretch>
            <a:fillRect/>
          </a:stretch>
        </p:blipFill>
        <p:spPr bwMode="auto">
          <a:xfrm>
            <a:off x="7620000" y="115888"/>
            <a:ext cx="134461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880" y="692696"/>
            <a:ext cx="8054552" cy="4732578"/>
          </a:xfrm>
        </p:spPr>
        <p:txBody>
          <a:bodyPr/>
          <a:lstStyle/>
          <a:p>
            <a:pPr algn="just">
              <a:buFont typeface="Wingdings" panose="05000000000000000000" pitchFamily="2" charset="2"/>
              <a:buChar char="ü"/>
            </a:pPr>
            <a:r>
              <a:rPr lang="id-ID" sz="2400" dirty="0"/>
              <a:t>Salah satu metode yang dikembangkan untuk menyele-saikan masalah keputusan banyak tujuan atau kriteria adalah </a:t>
            </a:r>
            <a:r>
              <a:rPr lang="id-ID" sz="2400" i="1" dirty="0">
                <a:solidFill>
                  <a:srgbClr val="00B0F0"/>
                </a:solidFill>
              </a:rPr>
              <a:t>Analytical Hierarchy Process (AHP).</a:t>
            </a:r>
            <a:endParaRPr lang="en-US" sz="2400" i="1" dirty="0">
              <a:solidFill>
                <a:srgbClr val="00B0F0"/>
              </a:solidFill>
            </a:endParaRPr>
          </a:p>
          <a:p>
            <a:pPr algn="just">
              <a:buFont typeface="Wingdings" panose="05000000000000000000" pitchFamily="2" charset="2"/>
              <a:buChar char="ü"/>
            </a:pPr>
            <a:r>
              <a:rPr lang="id-ID" sz="2400" i="1" dirty="0">
                <a:solidFill>
                  <a:srgbClr val="00B0F0"/>
                </a:solidFill>
              </a:rPr>
              <a:t>AHP </a:t>
            </a:r>
            <a:r>
              <a:rPr lang="id-ID" sz="2400" dirty="0"/>
              <a:t>yang dikembangkan oleh </a:t>
            </a:r>
            <a:r>
              <a:rPr lang="id-ID" sz="2400" i="1" dirty="0">
                <a:solidFill>
                  <a:srgbClr val="00B0F0"/>
                </a:solidFill>
              </a:rPr>
              <a:t>Thomas Saaty </a:t>
            </a:r>
            <a:r>
              <a:rPr lang="id-ID" sz="2400" dirty="0"/>
              <a:t>merupakan metode untuk membuat urutan alternatif keputusan dan memilih yang terbaik pada saat pengambil keputus-an memiliki beberapa tujuan atau kriteria untuk meng-ambil keputusan tertentu. </a:t>
            </a:r>
            <a:endParaRPr lang="en-US" sz="2400" dirty="0"/>
          </a:p>
          <a:p>
            <a:pPr algn="just">
              <a:buFont typeface="Wingdings" panose="05000000000000000000" pitchFamily="2" charset="2"/>
              <a:buChar char="ü"/>
            </a:pPr>
            <a:r>
              <a:rPr lang="id-ID" sz="2400" dirty="0"/>
              <a:t>Peralatan utama AHP adalah hirarki fungsional dengan input utamanya </a:t>
            </a:r>
            <a:r>
              <a:rPr lang="id-ID" sz="2400" i="1" dirty="0">
                <a:solidFill>
                  <a:srgbClr val="00B0F0"/>
                </a:solidFill>
              </a:rPr>
              <a:t>persepsi manusia</a:t>
            </a:r>
            <a:r>
              <a:rPr lang="id-ID" sz="2400" dirty="0"/>
              <a:t>. </a:t>
            </a:r>
            <a:endParaRPr lang="en-US" sz="2400" dirty="0"/>
          </a:p>
          <a:p>
            <a:pPr algn="just">
              <a:buFont typeface="Wingdings" panose="05000000000000000000" pitchFamily="2" charset="2"/>
              <a:buChar char="ü"/>
            </a:pPr>
            <a:r>
              <a:rPr lang="id-ID" sz="2400" dirty="0"/>
              <a:t>Dengan hirarki, suatu masalah kompleks dan tidak terstruktur dipecahkan ke dalam kelompoknya, kemudian kelompok-kelompok tersebut diatur menjadi suatu bentuk hirarki (Permadi, 1992).</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10</a:t>
            </a:fld>
            <a:endParaRPr lang="en-US" altLang="en-US"/>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208912" cy="5400600"/>
          </a:xfrm>
        </p:spPr>
        <p:txBody>
          <a:bodyPr/>
          <a:lstStyle/>
          <a:p>
            <a:pPr algn="just">
              <a:buNone/>
            </a:pPr>
            <a:r>
              <a:rPr lang="id-ID" sz="2400" dirty="0"/>
              <a:t>Beberapa hal yang perlu diperhatikan di dalam melakukan proses penajabaran hirarki tujuan, yaitu :</a:t>
            </a:r>
          </a:p>
          <a:p>
            <a:pPr marL="457200" indent="-457200" algn="just">
              <a:buAutoNum type="arabicPeriod"/>
            </a:pPr>
            <a:r>
              <a:rPr lang="id-ID" sz="2400" dirty="0"/>
              <a:t>Pada saat penjabaran tujuan ke dalam subtujuan, harus diperhatikan apakah setiap aspek dari tujuan yang lebih tinggi tercakup dalam subtujuan tersebut.</a:t>
            </a:r>
          </a:p>
          <a:p>
            <a:pPr marL="457200" indent="-457200" algn="just">
              <a:buAutoNum type="arabicPeriod"/>
            </a:pPr>
            <a:r>
              <a:rPr lang="id-ID" sz="2400" dirty="0"/>
              <a:t>Meskipun hal tersebut dipenuhi, perlu menghindari ter-jadinya pembagian yang terlampau banyak, baik dalam arah horizontal maupun vertikal.</a:t>
            </a:r>
          </a:p>
          <a:p>
            <a:pPr marL="457200" indent="-457200" algn="just">
              <a:buNone/>
            </a:pPr>
            <a:r>
              <a:rPr lang="id-ID" sz="2400" dirty="0"/>
              <a:t>3.  Untuk itu sebelum menetapkan suatu tujuan untuk men-jabarkan hirarki tujuan yang lebih rendah, maka dilaku-kan tes kepentingan, “Apakah suatu tindakan/hasil yang terbaik akan diperoleh bila tujuan tersebut tidak dilibatkan dalam proses evaluasi ?”</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11</a:t>
            </a:fld>
            <a:endParaRPr lang="en-US" altLang="en-US"/>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031836" cy="4525963"/>
          </a:xfrm>
        </p:spPr>
        <p:txBody>
          <a:bodyPr/>
          <a:lstStyle/>
          <a:p>
            <a:pPr algn="just">
              <a:buFont typeface="Wingdings" panose="05000000000000000000" pitchFamily="2" charset="2"/>
              <a:buChar char="ü"/>
            </a:pPr>
            <a:r>
              <a:rPr lang="id-ID" sz="2400" dirty="0"/>
              <a:t>Model AHP pendekatannya hampir identik dengan model perilaku politis, yaitu merupakan model keputusan (individual) dengan menggunakan pendekatan kolektif dari proses pengambilan keputusannya. </a:t>
            </a:r>
            <a:endParaRPr lang="en-US" sz="2400" dirty="0"/>
          </a:p>
          <a:p>
            <a:pPr algn="just">
              <a:buFont typeface="Wingdings" panose="05000000000000000000" pitchFamily="2" charset="2"/>
              <a:buChar char="ü"/>
            </a:pPr>
            <a:r>
              <a:rPr lang="id-ID" sz="2400" dirty="0"/>
              <a:t>AHP yang dikembangkan oleh Thomas L Saaty, dapat memecahkan masalah yang kompleks dimana aspek atau kriteria yang diambil cukup banyak. Juga kompleksitas ini disebabkan oleh struktur masalah yang belum jelas, ketidakpastian persepsi pengambil keputusan serta ketidakpastian tersedianya data statistik yang akurat atau bahkan tidak ada sama sekali. </a:t>
            </a:r>
            <a:endParaRPr lang="en-US" sz="2400" dirty="0"/>
          </a:p>
          <a:p>
            <a:pPr algn="just">
              <a:buFont typeface="Wingdings" panose="05000000000000000000" pitchFamily="2" charset="2"/>
              <a:buChar char="ü"/>
            </a:pPr>
            <a:r>
              <a:rPr lang="id-ID" sz="2400" dirty="0"/>
              <a:t>Adakalanya timbul masalah keputusan yang dirasakan dan diamati perlu diambil secepatnya, tetapi variasinya rumit sehingga datanya tidak mungkin dapat dicatat secara neumerik.</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12</a:t>
            </a:fld>
            <a:endParaRPr lang="en-US" altLang="en-US"/>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7929618" cy="4525963"/>
          </a:xfrm>
        </p:spPr>
        <p:txBody>
          <a:bodyPr/>
          <a:lstStyle/>
          <a:p>
            <a:pPr>
              <a:buNone/>
            </a:pPr>
            <a:r>
              <a:rPr lang="id-ID" sz="2000" dirty="0"/>
              <a:t>	</a:t>
            </a:r>
            <a:r>
              <a:rPr lang="id-ID" sz="2400" b="1" dirty="0"/>
              <a:t>Kelebihan AHP </a:t>
            </a:r>
            <a:r>
              <a:rPr lang="id-ID" sz="2400" dirty="0"/>
              <a:t>dibandingkan dengan yang lainnya adalah :</a:t>
            </a:r>
          </a:p>
          <a:p>
            <a:pPr marL="457200" indent="-457200">
              <a:buAutoNum type="arabicPeriod"/>
            </a:pPr>
            <a:r>
              <a:rPr lang="id-ID" sz="2400" dirty="0"/>
              <a:t>Struktur yang berhirarki, sebagai konsekuensi dari kreteria yang dipilih, sampai pada subkriteria yang paling dalam</a:t>
            </a:r>
          </a:p>
          <a:p>
            <a:pPr marL="457200" indent="-457200">
              <a:buAutoNum type="arabicPeriod"/>
            </a:pPr>
            <a:r>
              <a:rPr lang="id-ID" sz="2400" dirty="0"/>
              <a:t>Memperhitungkan validitas sampai dengan batas tol</a:t>
            </a:r>
            <a:r>
              <a:rPr lang="en-US" sz="2400" dirty="0"/>
              <a:t>e</a:t>
            </a:r>
            <a:r>
              <a:rPr lang="id-ID" sz="2400" dirty="0"/>
              <a:t>ransi inkonsistensi berbagai kriteria dan alternatif yang dipilih oleh para pengambil keputusan.</a:t>
            </a:r>
          </a:p>
          <a:p>
            <a:pPr marL="457200" indent="-457200">
              <a:buAutoNum type="arabicPeriod"/>
            </a:pPr>
            <a:r>
              <a:rPr lang="id-ID" sz="2400" dirty="0"/>
              <a:t>Memperhitungkan daya tahan atau ketahanan output analisis sensitivitas pengambil keputusan.Selain itu AHP mempunyai kemampuan untuk memecahkan maslah yang multi-objektif dan multi-kriteria yang berdasar pada perbandingan preferensi dari setiap elemen dalam hirarki.</a:t>
            </a:r>
            <a:br>
              <a:rPr lang="id-ID" sz="2000" dirty="0"/>
            </a:br>
            <a:endParaRPr lang="id-ID" sz="20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13</a:t>
            </a:fld>
            <a:endParaRPr lang="en-US" altLang="en-US"/>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3" y="404664"/>
            <a:ext cx="8175852" cy="5857916"/>
          </a:xfrm>
        </p:spPr>
        <p:txBody>
          <a:bodyPr/>
          <a:lstStyle/>
          <a:p>
            <a:pPr>
              <a:buNone/>
            </a:pPr>
            <a:br>
              <a:rPr lang="id-ID" sz="2400" dirty="0"/>
            </a:br>
            <a:r>
              <a:rPr lang="id-ID" b="1" u="sng" dirty="0"/>
              <a:t>Langkah-langkah dalam metode AHP </a:t>
            </a:r>
            <a:r>
              <a:rPr lang="id-ID" u="sng" dirty="0"/>
              <a:t>: </a:t>
            </a:r>
          </a:p>
          <a:p>
            <a:pPr marL="457200" indent="-457200" algn="just">
              <a:buAutoNum type="arabicPeriod"/>
            </a:pPr>
            <a:r>
              <a:rPr lang="id-ID" sz="2400" dirty="0"/>
              <a:t>Mendifinisikan masalah dan menentukan solusi yang di-inginkan. </a:t>
            </a:r>
          </a:p>
          <a:p>
            <a:pPr marL="457200" indent="-457200" algn="just">
              <a:buAutoNum type="arabicPeriod"/>
            </a:pPr>
            <a:r>
              <a:rPr lang="id-ID" sz="2400" dirty="0"/>
              <a:t>Membuat struktur hirarki yang diawali dengan tujuan umum, dilanjutkan dengan subtujuan-subtujuan, kriteria dan kemungkinan alternatif-alternatif pada tingkatan kriteria yang paling bawah. </a:t>
            </a:r>
          </a:p>
          <a:p>
            <a:pPr marL="457200" indent="-457200" algn="just">
              <a:buAutoNum type="arabicPeriod"/>
            </a:pPr>
            <a:r>
              <a:rPr lang="id-ID" sz="2400" dirty="0"/>
              <a:t>Membuat matriks perbandingan berpasangan yang menggambarkan kontribusi relatif atau pengaruh setiap elemen terhadap masing-masing tujuan atau kriteria yang setingkat diatasnya. Perbadingan dilakukan berdasarkan “judgment” dari pengambil keputusan dengan menilai tingkat kepentingan suatu elemen dibandingkan elemen lainnya.</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14</a:t>
            </a:fld>
            <a:endParaRPr lang="en-US" altLang="en-US"/>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229600" cy="5857916"/>
          </a:xfrm>
        </p:spPr>
        <p:txBody>
          <a:bodyPr/>
          <a:lstStyle/>
          <a:p>
            <a:pPr>
              <a:buNone/>
            </a:pPr>
            <a:r>
              <a:rPr lang="id-ID" sz="2400" dirty="0"/>
              <a:t>	</a:t>
            </a:r>
            <a:r>
              <a:rPr lang="id-ID" sz="2400" b="1" u="sng" dirty="0"/>
              <a:t>Langkah-langkah dalam metode AHP </a:t>
            </a:r>
            <a:r>
              <a:rPr lang="id-ID" sz="2400" u="sng" dirty="0"/>
              <a:t>: </a:t>
            </a:r>
            <a:r>
              <a:rPr lang="en-US" sz="2400" u="sng" dirty="0" err="1"/>
              <a:t>lanjutan</a:t>
            </a:r>
            <a:endParaRPr lang="id-ID" sz="2400" u="sng" dirty="0"/>
          </a:p>
          <a:p>
            <a:pPr>
              <a:buNone/>
            </a:pPr>
            <a:r>
              <a:rPr lang="id-ID" sz="2400" dirty="0"/>
              <a:t>4. Melakukan perbandingan berpasangan sehingga di-peroleh judgment seluruhnya sebanyak n.[(n-1)/2] buah, dengan n adalah banyaknya elemen yang dibandingkan. </a:t>
            </a:r>
          </a:p>
          <a:p>
            <a:pPr>
              <a:buNone/>
            </a:pPr>
            <a:r>
              <a:rPr lang="id-ID" sz="2400" dirty="0"/>
              <a:t>5. Menghitung nilai eigen dan menguji konsistensinya, jika tidak konsisten maka pengambilan data diulangi. </a:t>
            </a:r>
          </a:p>
          <a:p>
            <a:pPr>
              <a:buNone/>
            </a:pPr>
            <a:r>
              <a:rPr lang="id-ID" sz="2400" dirty="0"/>
              <a:t>6. Mengulangi langkah 3, 4, dan 5 untuk seluruh tingkat hirarki. </a:t>
            </a:r>
          </a:p>
          <a:p>
            <a:pPr>
              <a:buNone/>
            </a:pPr>
            <a:r>
              <a:rPr lang="id-ID" sz="2400" dirty="0"/>
              <a:t>7. Menghitung vektor eigen dari setiap matriks perbandingan berpasangan. Nilai vektor eigen merupakan bobot setiap elemen. Langkah ini untuk mensistesis judgment dalam penentuan prioritas elemen-elemen pada tingkat hirarki terendah sampai pencapaian tujuan. </a:t>
            </a:r>
          </a:p>
          <a:p>
            <a:pPr>
              <a:buNone/>
            </a:pPr>
            <a:r>
              <a:rPr lang="id-ID" sz="2400" dirty="0"/>
              <a:t>8. Memeriksa konsistensi hirarki. Jika nilainya lebih dari 10 persen maka penilaian data judgment harus diperbaiki.</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15</a:t>
            </a:fld>
            <a:endParaRPr lang="en-US" altLang="en-US"/>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16</a:t>
            </a:fld>
            <a:endParaRPr lang="en-US" altLang="en-US"/>
          </a:p>
        </p:txBody>
      </p:sp>
      <p:sp>
        <p:nvSpPr>
          <p:cNvPr id="8" name="Rectangle 7"/>
          <p:cNvSpPr/>
          <p:nvPr/>
        </p:nvSpPr>
        <p:spPr>
          <a:xfrm>
            <a:off x="857224" y="928670"/>
            <a:ext cx="7603208" cy="3693319"/>
          </a:xfrm>
          <a:prstGeom prst="rect">
            <a:avLst/>
          </a:prstGeom>
        </p:spPr>
        <p:txBody>
          <a:bodyPr wrap="square">
            <a:spAutoFit/>
          </a:bodyPr>
          <a:lstStyle/>
          <a:p>
            <a:pPr algn="just"/>
            <a:r>
              <a:rPr lang="id-ID" dirty="0"/>
              <a:t>Secara naluri, manusia dapat mengantisipasi besaran sederhana melalui inderanya. Proses yang paling mudah adalah membandingkan dua hal dengan keakuratan perbandingan tersebut dapat dipertanggungjawabkan. Untuk itu Saaty (1980) menetapkan skala kuantitatif (1 sampai dengan 9) untuk menilai tingkat kepentingan suatu elemen terhadap elemen ainnya.</a:t>
            </a:r>
            <a:endParaRPr lang="en-US" dirty="0"/>
          </a:p>
          <a:p>
            <a:pPr algn="just"/>
            <a:endParaRPr lang="en-US" dirty="0"/>
          </a:p>
          <a:p>
            <a:pPr algn="just"/>
            <a:r>
              <a:rPr lang="id-ID" dirty="0"/>
              <a:t> _____________________________________________ </a:t>
            </a:r>
            <a:endParaRPr lang="en-US" dirty="0"/>
          </a:p>
          <a:p>
            <a:pPr algn="just"/>
            <a:r>
              <a:rPr lang="id-ID" dirty="0">
                <a:solidFill>
                  <a:srgbClr val="00B0F0"/>
                </a:solidFill>
              </a:rPr>
              <a:t>Tingkat Kepentingan Nilai 			Angka </a:t>
            </a:r>
          </a:p>
          <a:p>
            <a:r>
              <a:rPr lang="id-ID" dirty="0">
                <a:solidFill>
                  <a:srgbClr val="00B0F0"/>
                </a:solidFill>
              </a:rPr>
              <a:t>            (Referensi) </a:t>
            </a:r>
          </a:p>
          <a:p>
            <a:endParaRPr lang="id-ID" dirty="0"/>
          </a:p>
          <a:p>
            <a:r>
              <a:rPr lang="id-ID" dirty="0"/>
              <a:t>Sama disukai 				1 </a:t>
            </a:r>
          </a:p>
          <a:p>
            <a:r>
              <a:rPr lang="id-ID" dirty="0"/>
              <a:t>Sama hingga cukup disukai		2</a:t>
            </a:r>
          </a:p>
        </p:txBody>
      </p:sp>
      <p:cxnSp>
        <p:nvCxnSpPr>
          <p:cNvPr id="10" name="Straight Connector 9"/>
          <p:cNvCxnSpPr/>
          <p:nvPr/>
        </p:nvCxnSpPr>
        <p:spPr>
          <a:xfrm>
            <a:off x="971600" y="4725144"/>
            <a:ext cx="589465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5500726"/>
          </a:xfrm>
        </p:spPr>
        <p:txBody>
          <a:bodyPr/>
          <a:lstStyle/>
          <a:p>
            <a:pPr>
              <a:buNone/>
            </a:pPr>
            <a:r>
              <a:rPr lang="id-ID" sz="2400" dirty="0"/>
              <a:t>	Cukup disukai 						    3 </a:t>
            </a:r>
          </a:p>
          <a:p>
            <a:pPr>
              <a:buNone/>
            </a:pPr>
            <a:r>
              <a:rPr lang="id-ID" sz="2400" dirty="0"/>
              <a:t>	Cukup hingga sangat disukai				    4 </a:t>
            </a:r>
          </a:p>
          <a:p>
            <a:pPr>
              <a:buNone/>
            </a:pPr>
            <a:r>
              <a:rPr lang="id-ID" sz="2400" dirty="0"/>
              <a:t>	Sangat disukai 						    5 </a:t>
            </a:r>
          </a:p>
          <a:p>
            <a:pPr>
              <a:buNone/>
            </a:pPr>
            <a:r>
              <a:rPr lang="id-ID" sz="2400" dirty="0"/>
              <a:t>	Sangat disukai hingga amat sangat disukai 		    6</a:t>
            </a:r>
          </a:p>
          <a:p>
            <a:pPr>
              <a:buNone/>
            </a:pPr>
            <a:r>
              <a:rPr lang="id-ID" sz="2400" dirty="0"/>
              <a:t>	Amat sangat disukai 					    7 </a:t>
            </a:r>
          </a:p>
          <a:p>
            <a:pPr>
              <a:buNone/>
            </a:pPr>
            <a:r>
              <a:rPr lang="id-ID" sz="2400" dirty="0"/>
              <a:t>	Amat sangat disukai hingga luar biasa disukai 		    8 </a:t>
            </a:r>
          </a:p>
          <a:p>
            <a:pPr>
              <a:buNone/>
            </a:pPr>
            <a:r>
              <a:rPr lang="id-ID" sz="2400" dirty="0"/>
              <a:t>	Luar biasa disukai 	 					    9</a:t>
            </a:r>
          </a:p>
          <a:p>
            <a:pPr>
              <a:buNone/>
            </a:pPr>
            <a:endParaRPr lang="id-ID" sz="2400" dirty="0"/>
          </a:p>
          <a:p>
            <a:pPr>
              <a:buNone/>
            </a:pPr>
            <a:r>
              <a:rPr lang="id-ID" sz="2400" dirty="0"/>
              <a:t>	</a:t>
            </a:r>
            <a:r>
              <a:rPr lang="id-ID" sz="2400" dirty="0">
                <a:solidFill>
                  <a:srgbClr val="00B0F0"/>
                </a:solidFill>
              </a:rPr>
              <a:t>Contoh Perhitungan :</a:t>
            </a:r>
          </a:p>
          <a:p>
            <a:pPr algn="just">
              <a:buNone/>
            </a:pPr>
            <a:r>
              <a:rPr lang="id-ID" sz="2400" dirty="0"/>
              <a:t>	Seorang mahasiswa dihadapkan pada persoalan memilih aktivitas pada masa liburnya, ia memiliki dua alternatif, yaitu membaca di rumah atau rekreasi ke pantai. Ia memandang bahwa membaca di rumah (M) memilki kepentingan dua kali lebih penting dibandingkan</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17</a:t>
            </a:fld>
            <a:endParaRPr lang="en-US" altLang="en-US"/>
          </a:p>
        </p:txBody>
      </p:sp>
      <p:cxnSp>
        <p:nvCxnSpPr>
          <p:cNvPr id="8" name="Straight Connector 7"/>
          <p:cNvCxnSpPr/>
          <p:nvPr/>
        </p:nvCxnSpPr>
        <p:spPr>
          <a:xfrm>
            <a:off x="928662" y="3500438"/>
            <a:ext cx="7429552"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18</a:t>
            </a:fld>
            <a:endParaRPr lang="en-US" altLang="en-US"/>
          </a:p>
        </p:txBody>
      </p:sp>
      <p:pic>
        <p:nvPicPr>
          <p:cNvPr id="13314" name="Picture 2"/>
          <p:cNvPicPr>
            <a:picLocks noGrp="1" noChangeAspect="1" noChangeArrowheads="1"/>
          </p:cNvPicPr>
          <p:nvPr>
            <p:ph idx="1"/>
          </p:nvPr>
        </p:nvPicPr>
        <p:blipFill>
          <a:blip r:embed="rId2"/>
          <a:srcRect l="37576" t="37250" r="38464" b="29603"/>
          <a:stretch>
            <a:fillRect/>
          </a:stretch>
        </p:blipFill>
        <p:spPr bwMode="auto">
          <a:xfrm>
            <a:off x="1714480" y="2259582"/>
            <a:ext cx="3649608" cy="2240987"/>
          </a:xfrm>
          <a:prstGeom prst="rect">
            <a:avLst/>
          </a:prstGeom>
          <a:noFill/>
          <a:ln w="9525">
            <a:noFill/>
            <a:miter lim="800000"/>
            <a:headEnd/>
            <a:tailEnd/>
          </a:ln>
          <a:effectLst/>
        </p:spPr>
      </p:pic>
      <p:sp>
        <p:nvSpPr>
          <p:cNvPr id="8" name="Rectangle 7"/>
          <p:cNvSpPr/>
          <p:nvPr/>
        </p:nvSpPr>
        <p:spPr>
          <a:xfrm>
            <a:off x="500034" y="428604"/>
            <a:ext cx="7888390" cy="1015663"/>
          </a:xfrm>
          <a:prstGeom prst="rect">
            <a:avLst/>
          </a:prstGeom>
        </p:spPr>
        <p:txBody>
          <a:bodyPr wrap="square">
            <a:spAutoFit/>
          </a:bodyPr>
          <a:lstStyle/>
          <a:p>
            <a:r>
              <a:rPr lang="sv-SE" sz="2000" dirty="0"/>
              <a:t>dengan rekreasi ke pantai (R), sehingga akumulasi pemikiran dia atas aktivitas masa liburnya dapat diekspresikan ke dalam bentuk matriks sbb :</a:t>
            </a:r>
            <a:endParaRPr lang="id-ID" sz="2000" dirty="0"/>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20688"/>
            <a:ext cx="8258204" cy="4525963"/>
          </a:xfrm>
        </p:spPr>
        <p:txBody>
          <a:bodyPr/>
          <a:lstStyle/>
          <a:p>
            <a:pPr algn="just">
              <a:buNone/>
            </a:pPr>
            <a:r>
              <a:rPr lang="id-ID" sz="2000" dirty="0"/>
              <a:t>	</a:t>
            </a:r>
            <a:r>
              <a:rPr lang="id-ID" sz="2400" u="sng" dirty="0">
                <a:solidFill>
                  <a:srgbClr val="00B0F0"/>
                </a:solidFill>
              </a:rPr>
              <a:t>CONTOH PENGGUNAAN AHP : </a:t>
            </a:r>
            <a:endParaRPr lang="en-US" sz="2400" u="sng" dirty="0">
              <a:solidFill>
                <a:srgbClr val="00B0F0"/>
              </a:solidFill>
            </a:endParaRPr>
          </a:p>
          <a:p>
            <a:pPr algn="just">
              <a:buNone/>
            </a:pPr>
            <a:endParaRPr lang="id-ID" sz="2400" u="sng" dirty="0">
              <a:solidFill>
                <a:srgbClr val="00B0F0"/>
              </a:solidFill>
            </a:endParaRPr>
          </a:p>
          <a:p>
            <a:pPr algn="just">
              <a:buNone/>
            </a:pPr>
            <a:r>
              <a:rPr lang="id-ID" sz="2400" dirty="0">
                <a:solidFill>
                  <a:srgbClr val="00B0F0"/>
                </a:solidFill>
              </a:rPr>
              <a:t>	Southcorp Development</a:t>
            </a:r>
            <a:r>
              <a:rPr lang="id-ID" sz="2400" dirty="0"/>
              <a:t> mendirikan dan mengelola mal di Amerika. Perusahaan telah menidentifikasi 3 (tiga) lokasi potensial untuk proyeknya, yaitu : Atlanta (A), Birmingham (B), dan Charlotte (C). Perusahaan juga telah mengidentifikasi 4 (empat) kriteria utama sebagai dasar perbandingan lokasi, yaitu : (1). Pangsa Pasar Pelanggan (termasuk ukuran pasar dan populasi pada tiap tingkat usia), (2) Tingkat Pendapatan, (3) Infrastruktur (termasuk listrik dan jalan raya), dan (4) Transportasi (yaitu : kedekatan dengan jalan layang untuk memudahkan akses pelanggan dan antaran dari pemasok).</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19</a:t>
            </a:fld>
            <a:endParaRPr lang="en-US" altLang="en-US"/>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lstStyle/>
          <a:p>
            <a:r>
              <a:rPr lang="id-ID" b="1" dirty="0"/>
              <a:t>Analytical Hierarchy Process (AHP)</a:t>
            </a:r>
            <a:endParaRPr lang="en-US" b="1"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a:t>
            </a:fld>
            <a:endParaRPr lang="en-US" altLang="en-US"/>
          </a:p>
        </p:txBody>
      </p:sp>
    </p:spTree>
    <p:extLst>
      <p:ext uri="{BB962C8B-B14F-4D97-AF65-F5344CB8AC3E}">
        <p14:creationId xmlns:p14="http://schemas.microsoft.com/office/powerpoint/2010/main" val="166542739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20</a:t>
            </a:fld>
            <a:endParaRPr lang="en-US" altLang="en-US"/>
          </a:p>
        </p:txBody>
      </p:sp>
      <p:pic>
        <p:nvPicPr>
          <p:cNvPr id="14338" name="Picture 2"/>
          <p:cNvPicPr>
            <a:picLocks noGrp="1" noChangeAspect="1" noChangeArrowheads="1"/>
          </p:cNvPicPr>
          <p:nvPr>
            <p:ph idx="1"/>
          </p:nvPr>
        </p:nvPicPr>
        <p:blipFill>
          <a:blip r:embed="rId2"/>
          <a:srcRect l="32252" t="45142" r="49112" b="31182"/>
          <a:stretch>
            <a:fillRect/>
          </a:stretch>
        </p:blipFill>
        <p:spPr bwMode="auto">
          <a:xfrm>
            <a:off x="1357290" y="3357562"/>
            <a:ext cx="2428892" cy="1928826"/>
          </a:xfrm>
          <a:prstGeom prst="rect">
            <a:avLst/>
          </a:prstGeom>
          <a:noFill/>
          <a:ln w="9525">
            <a:noFill/>
            <a:miter lim="800000"/>
            <a:headEnd/>
            <a:tailEnd/>
          </a:ln>
          <a:effectLst/>
        </p:spPr>
      </p:pic>
      <p:sp>
        <p:nvSpPr>
          <p:cNvPr id="8" name="Rectangle 7"/>
          <p:cNvSpPr/>
          <p:nvPr/>
        </p:nvSpPr>
        <p:spPr>
          <a:xfrm>
            <a:off x="714348" y="785794"/>
            <a:ext cx="7890100" cy="2554545"/>
          </a:xfrm>
          <a:prstGeom prst="rect">
            <a:avLst/>
          </a:prstGeom>
        </p:spPr>
        <p:txBody>
          <a:bodyPr wrap="square">
            <a:spAutoFit/>
          </a:bodyPr>
          <a:lstStyle/>
          <a:p>
            <a:pPr algn="just"/>
            <a:r>
              <a:rPr lang="id-ID" sz="2000" dirty="0"/>
              <a:t>Tujuan perusahaan keseluruhan adalah memilih lokasi terbaik. Tujuan ini berada pada puncak hirarki masalah di atas. Pada tingkat hirarki berikutnya (kedua) ditentukan bagaimana kontribusi keempat kriteria dalam pencapaian tujuan. Pada tingkat hirarki masalah ditentukan bagaimana tiap alternatif lokasi memberikan kontribusi pada tiap kriteria.</a:t>
            </a:r>
            <a:endParaRPr lang="en-US" sz="2000" dirty="0"/>
          </a:p>
          <a:p>
            <a:pPr algn="just"/>
            <a:endParaRPr lang="id-ID" sz="2000" dirty="0"/>
          </a:p>
          <a:p>
            <a:pPr algn="just"/>
            <a:r>
              <a:rPr lang="id-ID" sz="2000" dirty="0"/>
              <a:t>1. Lokasi-Pangsa Pasar :</a:t>
            </a: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21</a:t>
            </a:fld>
            <a:endParaRPr lang="en-US" altLang="en-US"/>
          </a:p>
        </p:txBody>
      </p:sp>
      <p:pic>
        <p:nvPicPr>
          <p:cNvPr id="15362" name="Picture 2"/>
          <p:cNvPicPr>
            <a:picLocks noGrp="1" noChangeAspect="1" noChangeArrowheads="1"/>
          </p:cNvPicPr>
          <p:nvPr>
            <p:ph idx="1"/>
          </p:nvPr>
        </p:nvPicPr>
        <p:blipFill>
          <a:blip r:embed="rId2"/>
          <a:srcRect l="28397" t="13574" r="28119" b="32760"/>
          <a:stretch>
            <a:fillRect/>
          </a:stretch>
        </p:blipFill>
        <p:spPr bwMode="auto">
          <a:xfrm>
            <a:off x="714348" y="642918"/>
            <a:ext cx="7643866" cy="5286412"/>
          </a:xfrm>
          <a:prstGeom prst="rect">
            <a:avLst/>
          </a:prstGeom>
          <a:noFill/>
          <a:ln w="9525">
            <a:noFill/>
            <a:miter lim="800000"/>
            <a:headEnd/>
            <a:tailEnd/>
          </a:ln>
          <a:effectLst/>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22</a:t>
            </a:fld>
            <a:endParaRPr lang="en-US" altLang="en-US"/>
          </a:p>
        </p:txBody>
      </p:sp>
      <p:pic>
        <p:nvPicPr>
          <p:cNvPr id="16386" name="Picture 2"/>
          <p:cNvPicPr>
            <a:picLocks noGrp="1" noChangeAspect="1" noChangeArrowheads="1"/>
          </p:cNvPicPr>
          <p:nvPr>
            <p:ph idx="1"/>
          </p:nvPr>
        </p:nvPicPr>
        <p:blipFill>
          <a:blip r:embed="rId2"/>
          <a:srcRect l="29057" t="26832" r="27460" b="35286"/>
          <a:stretch>
            <a:fillRect/>
          </a:stretch>
        </p:blipFill>
        <p:spPr bwMode="auto">
          <a:xfrm>
            <a:off x="611560" y="836712"/>
            <a:ext cx="7786742" cy="4071966"/>
          </a:xfrm>
          <a:prstGeom prst="rect">
            <a:avLst/>
          </a:prstGeom>
          <a:noFill/>
          <a:ln w="9525">
            <a:noFill/>
            <a:miter lim="800000"/>
            <a:headEnd/>
            <a:tailEnd/>
          </a:ln>
          <a:effectLst/>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23</a:t>
            </a:fld>
            <a:endParaRPr lang="en-US" altLang="en-US"/>
          </a:p>
        </p:txBody>
      </p:sp>
      <p:pic>
        <p:nvPicPr>
          <p:cNvPr id="17410" name="Picture 2"/>
          <p:cNvPicPr>
            <a:picLocks noGrp="1" noChangeAspect="1" noChangeArrowheads="1"/>
          </p:cNvPicPr>
          <p:nvPr>
            <p:ph idx="1"/>
          </p:nvPr>
        </p:nvPicPr>
        <p:blipFill>
          <a:blip r:embed="rId2"/>
          <a:srcRect l="27282" t="26832" r="29234" b="38443"/>
          <a:stretch>
            <a:fillRect/>
          </a:stretch>
        </p:blipFill>
        <p:spPr bwMode="auto">
          <a:xfrm>
            <a:off x="395536" y="764704"/>
            <a:ext cx="7643866" cy="3643338"/>
          </a:xfrm>
          <a:prstGeom prst="rect">
            <a:avLst/>
          </a:prstGeom>
          <a:noFill/>
          <a:ln w="9525">
            <a:noFill/>
            <a:miter lim="800000"/>
            <a:headEnd/>
            <a:tailEnd/>
          </a:ln>
          <a:effectLst/>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24</a:t>
            </a:fld>
            <a:endParaRPr lang="en-US" altLang="en-US"/>
          </a:p>
        </p:txBody>
      </p:sp>
      <p:pic>
        <p:nvPicPr>
          <p:cNvPr id="18434" name="Picture 2"/>
          <p:cNvPicPr>
            <a:picLocks noGrp="1" noChangeAspect="1" noChangeArrowheads="1"/>
          </p:cNvPicPr>
          <p:nvPr>
            <p:ph idx="1"/>
          </p:nvPr>
        </p:nvPicPr>
        <p:blipFill>
          <a:blip r:embed="rId2"/>
          <a:srcRect l="28170" t="12627" r="29234" b="51070"/>
          <a:stretch>
            <a:fillRect/>
          </a:stretch>
        </p:blipFill>
        <p:spPr bwMode="auto">
          <a:xfrm>
            <a:off x="683568" y="764704"/>
            <a:ext cx="7643866" cy="3357586"/>
          </a:xfrm>
          <a:prstGeom prst="rect">
            <a:avLst/>
          </a:prstGeom>
          <a:noFill/>
          <a:ln w="9525">
            <a:noFill/>
            <a:miter lim="800000"/>
            <a:headEnd/>
            <a:tailEnd/>
          </a:ln>
          <a:effectLst/>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25</a:t>
            </a:fld>
            <a:endParaRPr lang="en-US" altLang="en-US"/>
          </a:p>
        </p:txBody>
      </p:sp>
      <p:pic>
        <p:nvPicPr>
          <p:cNvPr id="19458" name="Picture 2"/>
          <p:cNvPicPr>
            <a:picLocks noGrp="1" noChangeAspect="1" noChangeArrowheads="1"/>
          </p:cNvPicPr>
          <p:nvPr>
            <p:ph idx="1"/>
          </p:nvPr>
        </p:nvPicPr>
        <p:blipFill>
          <a:blip r:embed="rId2"/>
          <a:srcRect l="28702" t="13574" r="28702" b="51701"/>
          <a:stretch>
            <a:fillRect/>
          </a:stretch>
        </p:blipFill>
        <p:spPr bwMode="auto">
          <a:xfrm>
            <a:off x="611560" y="764704"/>
            <a:ext cx="7848872" cy="3357586"/>
          </a:xfrm>
          <a:prstGeom prst="rect">
            <a:avLst/>
          </a:prstGeom>
          <a:noFill/>
          <a:ln w="9525">
            <a:noFill/>
            <a:miter lim="800000"/>
            <a:headEnd/>
            <a:tailEnd/>
          </a:ln>
          <a:effectLst/>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26</a:t>
            </a:fld>
            <a:endParaRPr lang="en-US" altLang="en-US"/>
          </a:p>
        </p:txBody>
      </p:sp>
      <p:pic>
        <p:nvPicPr>
          <p:cNvPr id="20482" name="Picture 2"/>
          <p:cNvPicPr>
            <a:picLocks noGrp="1" noChangeAspect="1" noChangeArrowheads="1"/>
          </p:cNvPicPr>
          <p:nvPr>
            <p:ph idx="1"/>
          </p:nvPr>
        </p:nvPicPr>
        <p:blipFill>
          <a:blip r:embed="rId2"/>
          <a:srcRect l="29589" t="11996" r="24265" b="40652"/>
          <a:stretch>
            <a:fillRect/>
          </a:stretch>
        </p:blipFill>
        <p:spPr bwMode="auto">
          <a:xfrm>
            <a:off x="683568" y="764704"/>
            <a:ext cx="7704856" cy="4143404"/>
          </a:xfrm>
          <a:prstGeom prst="rect">
            <a:avLst/>
          </a:prstGeom>
          <a:noFill/>
          <a:ln w="9525">
            <a:noFill/>
            <a:miter lim="800000"/>
            <a:headEnd/>
            <a:tailEnd/>
          </a:ln>
          <a:effectLst/>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27</a:t>
            </a:fld>
            <a:endParaRPr lang="en-US" altLang="en-US"/>
          </a:p>
        </p:txBody>
      </p:sp>
      <p:pic>
        <p:nvPicPr>
          <p:cNvPr id="21506" name="Picture 2"/>
          <p:cNvPicPr>
            <a:picLocks noGrp="1" noChangeAspect="1" noChangeArrowheads="1"/>
          </p:cNvPicPr>
          <p:nvPr>
            <p:ph idx="1"/>
          </p:nvPr>
        </p:nvPicPr>
        <p:blipFill>
          <a:blip r:embed="rId2"/>
          <a:srcRect l="27282" t="12627" r="23910" b="36864"/>
          <a:stretch>
            <a:fillRect/>
          </a:stretch>
        </p:blipFill>
        <p:spPr bwMode="auto">
          <a:xfrm>
            <a:off x="683568" y="764704"/>
            <a:ext cx="7643866" cy="3786214"/>
          </a:xfrm>
          <a:prstGeom prst="rect">
            <a:avLst/>
          </a:prstGeom>
          <a:noFill/>
          <a:ln w="9525">
            <a:noFill/>
            <a:miter lim="800000"/>
            <a:headEnd/>
            <a:tailEnd/>
          </a:ln>
          <a:effectLst/>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28</a:t>
            </a:fld>
            <a:endParaRPr lang="en-US" altLang="en-US"/>
          </a:p>
        </p:txBody>
      </p:sp>
      <p:pic>
        <p:nvPicPr>
          <p:cNvPr id="22530" name="Picture 2"/>
          <p:cNvPicPr>
            <a:picLocks noGrp="1" noChangeAspect="1" noChangeArrowheads="1"/>
          </p:cNvPicPr>
          <p:nvPr>
            <p:ph idx="1"/>
          </p:nvPr>
        </p:nvPicPr>
        <p:blipFill>
          <a:blip r:embed="rId2"/>
          <a:srcRect l="28169" t="14205" r="27460" b="41600"/>
          <a:stretch>
            <a:fillRect/>
          </a:stretch>
        </p:blipFill>
        <p:spPr bwMode="auto">
          <a:xfrm>
            <a:off x="683568" y="908720"/>
            <a:ext cx="7715304" cy="3643338"/>
          </a:xfrm>
          <a:prstGeom prst="rect">
            <a:avLst/>
          </a:prstGeom>
          <a:noFill/>
          <a:ln w="9525">
            <a:noFill/>
            <a:miter lim="800000"/>
            <a:headEnd/>
            <a:tailEnd/>
          </a:ln>
          <a:effectLst/>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29</a:t>
            </a:fld>
            <a:endParaRPr lang="en-US" altLang="en-US"/>
          </a:p>
        </p:txBody>
      </p:sp>
      <p:pic>
        <p:nvPicPr>
          <p:cNvPr id="23554" name="Picture 2"/>
          <p:cNvPicPr>
            <a:picLocks noGrp="1" noChangeAspect="1" noChangeArrowheads="1"/>
          </p:cNvPicPr>
          <p:nvPr>
            <p:ph idx="1"/>
          </p:nvPr>
        </p:nvPicPr>
        <p:blipFill>
          <a:blip r:embed="rId2"/>
          <a:srcRect l="28169" t="11048" r="23910" b="30551"/>
          <a:stretch>
            <a:fillRect/>
          </a:stretch>
        </p:blipFill>
        <p:spPr bwMode="auto">
          <a:xfrm>
            <a:off x="683568" y="764704"/>
            <a:ext cx="7643866" cy="3929090"/>
          </a:xfrm>
          <a:prstGeom prst="rect">
            <a:avLst/>
          </a:prstGeom>
          <a:noFill/>
          <a:ln w="9525">
            <a:noFill/>
            <a:miter lim="800000"/>
            <a:headEnd/>
            <a:tailEnd/>
          </a:ln>
          <a:effectLst/>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b="1" dirty="0"/>
              <a:t>TEKNIK PENGAMBILAN KEPUTUSAN</a:t>
            </a:r>
            <a:endParaRPr lang="en-US" sz="28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a:t>
            </a:fld>
            <a:endParaRPr lang="en-US" altLang="en-US"/>
          </a:p>
        </p:txBody>
      </p:sp>
      <p:pic>
        <p:nvPicPr>
          <p:cNvPr id="1026" name="Picture 2"/>
          <p:cNvPicPr>
            <a:picLocks noGrp="1" noChangeAspect="1" noChangeArrowheads="1"/>
          </p:cNvPicPr>
          <p:nvPr>
            <p:ph idx="1"/>
          </p:nvPr>
        </p:nvPicPr>
        <p:blipFill>
          <a:blip r:embed="rId2"/>
          <a:srcRect l="26040" t="38829" r="26040" b="28025"/>
          <a:stretch>
            <a:fillRect/>
          </a:stretch>
        </p:blipFill>
        <p:spPr bwMode="auto">
          <a:xfrm>
            <a:off x="714348" y="1285860"/>
            <a:ext cx="7572428" cy="3000396"/>
          </a:xfrm>
          <a:prstGeom prst="rect">
            <a:avLst/>
          </a:prstGeom>
          <a:noFill/>
          <a:ln w="9525">
            <a:noFill/>
            <a:miter lim="800000"/>
            <a:headEnd/>
            <a:tailEnd/>
          </a:ln>
          <a:effectLst/>
        </p:spPr>
      </p:pic>
      <p:sp>
        <p:nvSpPr>
          <p:cNvPr id="7" name="Rectangle 6"/>
          <p:cNvSpPr/>
          <p:nvPr/>
        </p:nvSpPr>
        <p:spPr>
          <a:xfrm>
            <a:off x="714348" y="4786322"/>
            <a:ext cx="3500462" cy="923330"/>
          </a:xfrm>
          <a:prstGeom prst="rect">
            <a:avLst/>
          </a:prstGeom>
        </p:spPr>
        <p:txBody>
          <a:bodyPr wrap="square">
            <a:spAutoFit/>
          </a:bodyPr>
          <a:lstStyle/>
          <a:p>
            <a:pPr>
              <a:buFont typeface="Wingdings" pitchFamily="2" charset="2"/>
              <a:buChar char="Ø"/>
            </a:pPr>
            <a:r>
              <a:rPr lang="id-ID" dirty="0"/>
              <a:t>Cara</a:t>
            </a:r>
          </a:p>
          <a:p>
            <a:pPr marL="342900" indent="-342900">
              <a:buFont typeface="+mj-lt"/>
              <a:buAutoNum type="arabicPeriod"/>
            </a:pPr>
            <a:r>
              <a:rPr lang="id-ID" dirty="0"/>
              <a:t>Dengan Intuisi</a:t>
            </a:r>
          </a:p>
          <a:p>
            <a:pPr marL="342900" indent="-342900">
              <a:buFont typeface="+mj-lt"/>
              <a:buAutoNum type="arabicPeriod"/>
            </a:pPr>
            <a:r>
              <a:rPr lang="id-ID" dirty="0"/>
              <a:t>Dengan Analisa Keputusan</a:t>
            </a:r>
          </a:p>
        </p:txBody>
      </p:sp>
    </p:spTree>
    <p:extLst>
      <p:ext uri="{BB962C8B-B14F-4D97-AF65-F5344CB8AC3E}">
        <p14:creationId xmlns:p14="http://schemas.microsoft.com/office/powerpoint/2010/main" val="2828357982"/>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30</a:t>
            </a:fld>
            <a:endParaRPr lang="en-US" altLang="en-US"/>
          </a:p>
        </p:txBody>
      </p:sp>
      <p:sp>
        <p:nvSpPr>
          <p:cNvPr id="7" name="Rectangle 6"/>
          <p:cNvSpPr/>
          <p:nvPr/>
        </p:nvSpPr>
        <p:spPr>
          <a:xfrm>
            <a:off x="2195736" y="1988840"/>
            <a:ext cx="4980979" cy="1754326"/>
          </a:xfrm>
          <a:prstGeom prst="rect">
            <a:avLst/>
          </a:prstGeom>
          <a:noFill/>
          <a:scene3d>
            <a:camera prst="obliqueTopLeft"/>
            <a:lightRig rig="threePt" dir="t"/>
          </a:scene3d>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SEMOGA </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BERMANFAAT</a:t>
            </a:r>
          </a:p>
        </p:txBody>
      </p:sp>
    </p:spTree>
    <p:extLst>
      <p:ext uri="{BB962C8B-B14F-4D97-AF65-F5344CB8AC3E}">
        <p14:creationId xmlns:p14="http://schemas.microsoft.com/office/powerpoint/2010/main" val="44006502"/>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4</a:t>
            </a:fld>
            <a:endParaRPr lang="en-US" altLang="en-US"/>
          </a:p>
        </p:txBody>
      </p:sp>
      <p:pic>
        <p:nvPicPr>
          <p:cNvPr id="2050" name="Picture 2"/>
          <p:cNvPicPr>
            <a:picLocks noGrp="1" noChangeAspect="1" noChangeArrowheads="1"/>
          </p:cNvPicPr>
          <p:nvPr>
            <p:ph idx="1"/>
          </p:nvPr>
        </p:nvPicPr>
        <p:blipFill>
          <a:blip r:embed="rId2"/>
          <a:srcRect l="24265" t="21466" r="18940" b="14719"/>
          <a:stretch>
            <a:fillRect/>
          </a:stretch>
        </p:blipFill>
        <p:spPr bwMode="auto">
          <a:xfrm>
            <a:off x="571472" y="571480"/>
            <a:ext cx="8072494" cy="5214974"/>
          </a:xfrm>
          <a:prstGeom prst="rect">
            <a:avLst/>
          </a:prstGeom>
          <a:noFill/>
          <a:ln w="9525">
            <a:noFill/>
            <a:miter lim="800000"/>
            <a:headEnd/>
            <a:tailEnd/>
          </a:ln>
          <a:effectLst/>
        </p:spPr>
      </p:pic>
    </p:spTree>
    <p:extLst>
      <p:ext uri="{BB962C8B-B14F-4D97-AF65-F5344CB8AC3E}">
        <p14:creationId xmlns:p14="http://schemas.microsoft.com/office/powerpoint/2010/main" val="80629384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5</a:t>
            </a:fld>
            <a:endParaRPr lang="en-US" altLang="en-US"/>
          </a:p>
        </p:txBody>
      </p:sp>
      <p:pic>
        <p:nvPicPr>
          <p:cNvPr id="1026" name="Picture 2"/>
          <p:cNvPicPr>
            <a:picLocks noGrp="1" noChangeAspect="1" noChangeArrowheads="1"/>
          </p:cNvPicPr>
          <p:nvPr>
            <p:ph idx="1"/>
          </p:nvPr>
        </p:nvPicPr>
        <p:blipFill>
          <a:blip r:embed="rId2"/>
          <a:srcRect l="25152" t="10417" r="21603" b="24868"/>
          <a:stretch>
            <a:fillRect/>
          </a:stretch>
        </p:blipFill>
        <p:spPr bwMode="auto">
          <a:xfrm>
            <a:off x="428596" y="285728"/>
            <a:ext cx="8215370" cy="5643602"/>
          </a:xfrm>
          <a:prstGeom prst="rect">
            <a:avLst/>
          </a:prstGeom>
          <a:noFill/>
          <a:ln w="9525">
            <a:noFill/>
            <a:miter lim="800000"/>
            <a:headEnd/>
            <a:tailEnd/>
          </a:ln>
          <a:effectLst/>
        </p:spPr>
      </p:pic>
    </p:spTree>
    <p:extLst>
      <p:ext uri="{BB962C8B-B14F-4D97-AF65-F5344CB8AC3E}">
        <p14:creationId xmlns:p14="http://schemas.microsoft.com/office/powerpoint/2010/main" val="153650963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6</a:t>
            </a:fld>
            <a:endParaRPr lang="en-US" altLang="en-US"/>
          </a:p>
        </p:txBody>
      </p:sp>
      <p:pic>
        <p:nvPicPr>
          <p:cNvPr id="2050" name="Picture 2"/>
          <p:cNvPicPr>
            <a:picLocks noGrp="1" noChangeAspect="1" noChangeArrowheads="1"/>
          </p:cNvPicPr>
          <p:nvPr>
            <p:ph idx="1"/>
          </p:nvPr>
        </p:nvPicPr>
        <p:blipFill>
          <a:blip r:embed="rId2"/>
          <a:srcRect l="25152" t="10417" r="21603" b="24868"/>
          <a:stretch>
            <a:fillRect/>
          </a:stretch>
        </p:blipFill>
        <p:spPr bwMode="auto">
          <a:xfrm>
            <a:off x="428596" y="357166"/>
            <a:ext cx="8215370" cy="5643602"/>
          </a:xfrm>
          <a:prstGeom prst="rect">
            <a:avLst/>
          </a:prstGeom>
          <a:noFill/>
          <a:ln w="9525">
            <a:noFill/>
            <a:miter lim="800000"/>
            <a:headEnd/>
            <a:tailEnd/>
          </a:ln>
          <a:effectLst/>
        </p:spPr>
      </p:pic>
    </p:spTree>
    <p:extLst>
      <p:ext uri="{BB962C8B-B14F-4D97-AF65-F5344CB8AC3E}">
        <p14:creationId xmlns:p14="http://schemas.microsoft.com/office/powerpoint/2010/main" val="372218981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a:t>KOMPONEN KEPUTUSAN</a:t>
            </a:r>
            <a:endParaRPr lang="en-US" sz="3200" dirty="0"/>
          </a:p>
        </p:txBody>
      </p:sp>
      <p:sp>
        <p:nvSpPr>
          <p:cNvPr id="3" name="Content Placeholder 2"/>
          <p:cNvSpPr>
            <a:spLocks noGrp="1"/>
          </p:cNvSpPr>
          <p:nvPr>
            <p:ph idx="1"/>
          </p:nvPr>
        </p:nvSpPr>
        <p:spPr/>
        <p:txBody>
          <a:bodyPr/>
          <a:lstStyle/>
          <a:p>
            <a:r>
              <a:rPr lang="id-ID" sz="2400" dirty="0"/>
              <a:t>Alternatif Keputusan </a:t>
            </a:r>
          </a:p>
          <a:p>
            <a:r>
              <a:rPr lang="id-ID" sz="2400" dirty="0"/>
              <a:t>Kriteria Keputusan</a:t>
            </a:r>
          </a:p>
          <a:p>
            <a:r>
              <a:rPr lang="id-ID" sz="2400" dirty="0"/>
              <a:t>Bobot Kriteria</a:t>
            </a:r>
          </a:p>
          <a:p>
            <a:r>
              <a:rPr lang="id-ID" sz="2400" dirty="0"/>
              <a:t>Model Penilaian</a:t>
            </a:r>
          </a:p>
          <a:p>
            <a:r>
              <a:rPr lang="id-ID" sz="2400" dirty="0"/>
              <a:t>Model Penghitungan</a:t>
            </a:r>
          </a:p>
          <a:p>
            <a:r>
              <a:rPr lang="id-ID" sz="2400" dirty="0"/>
              <a:t>Tipe Pengambil Keputusan</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7</a:t>
            </a:fld>
            <a:endParaRPr lang="en-US" altLang="en-US"/>
          </a:p>
        </p:txBody>
      </p:sp>
    </p:spTree>
    <p:extLst>
      <p:ext uri="{BB962C8B-B14F-4D97-AF65-F5344CB8AC3E}">
        <p14:creationId xmlns:p14="http://schemas.microsoft.com/office/powerpoint/2010/main" val="93990350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b="1" dirty="0"/>
              <a:t>MODEL PENILAIAN </a:t>
            </a:r>
            <a:br>
              <a:rPr lang="id-ID" sz="2800" dirty="0"/>
            </a:br>
            <a:endParaRPr lang="en-US" sz="2800" dirty="0"/>
          </a:p>
        </p:txBody>
      </p:sp>
      <p:sp>
        <p:nvSpPr>
          <p:cNvPr id="3" name="Content Placeholder 2"/>
          <p:cNvSpPr>
            <a:spLocks noGrp="1"/>
          </p:cNvSpPr>
          <p:nvPr>
            <p:ph idx="1"/>
          </p:nvPr>
        </p:nvSpPr>
        <p:spPr>
          <a:xfrm>
            <a:off x="457200" y="1142984"/>
            <a:ext cx="7829576" cy="4525963"/>
          </a:xfrm>
        </p:spPr>
        <p:txBody>
          <a:bodyPr/>
          <a:lstStyle/>
          <a:p>
            <a:r>
              <a:rPr lang="id-ID" sz="2400" b="1" dirty="0"/>
              <a:t> </a:t>
            </a:r>
            <a:r>
              <a:rPr lang="id-ID" sz="2000" dirty="0"/>
              <a:t>Menggunakan Nilai Numerik (Nyata) </a:t>
            </a:r>
          </a:p>
          <a:p>
            <a:r>
              <a:rPr lang="id-ID" sz="2000" dirty="0"/>
              <a:t>Menggunakan Nilai Ordinal (Skala)</a:t>
            </a:r>
          </a:p>
          <a:p>
            <a:pPr>
              <a:buNone/>
            </a:pPr>
            <a:r>
              <a:rPr lang="id-ID" sz="2000" dirty="0"/>
              <a:t>	Misal:</a:t>
            </a:r>
          </a:p>
          <a:p>
            <a:pPr marL="857250" lvl="1" indent="-457200">
              <a:buFont typeface="+mj-lt"/>
              <a:buAutoNum type="arabicPeriod"/>
            </a:pPr>
            <a:r>
              <a:rPr lang="id-ID" sz="1600" dirty="0"/>
              <a:t>Sangat 		 4. Baik</a:t>
            </a:r>
            <a:r>
              <a:rPr lang="en-US" sz="1600" dirty="0"/>
              <a:t> </a:t>
            </a:r>
            <a:r>
              <a:rPr lang="id-ID" sz="1600" dirty="0"/>
              <a:t>Kurang </a:t>
            </a:r>
          </a:p>
          <a:p>
            <a:pPr marL="857250" lvl="1" indent="-457200">
              <a:buFont typeface="+mj-lt"/>
              <a:buAutoNum type="arabicPeriod"/>
            </a:pPr>
            <a:r>
              <a:rPr lang="id-ID" sz="1600" dirty="0"/>
              <a:t>Kurang 		 5. Sangat Baik</a:t>
            </a:r>
          </a:p>
          <a:p>
            <a:pPr marL="857250" lvl="1" indent="-457200">
              <a:buFont typeface="+mj-lt"/>
              <a:buAutoNum type="arabicPeriod"/>
            </a:pPr>
            <a:r>
              <a:rPr lang="id-ID" sz="1600" dirty="0"/>
              <a:t>Cukup </a:t>
            </a:r>
          </a:p>
          <a:p>
            <a:pPr marL="457200" indent="-457200"/>
            <a:r>
              <a:rPr lang="id-ID" sz="2000" dirty="0"/>
              <a:t>Menggunakan Nilai Perbandingan Berpasangan </a:t>
            </a:r>
          </a:p>
          <a:p>
            <a:pPr marL="457200" indent="-457200">
              <a:buNone/>
            </a:pPr>
            <a:r>
              <a:rPr lang="id-ID" sz="2000" dirty="0"/>
              <a:t>	Misal pada AHP : &lt;misal A dibandingkan dengan B&gt;</a:t>
            </a:r>
          </a:p>
          <a:p>
            <a:pPr marL="457200" indent="-457200">
              <a:buNone/>
            </a:pPr>
            <a:r>
              <a:rPr lang="id-ID" sz="2000" dirty="0"/>
              <a:t>        1 : A dan B sama penting                   7 : A sangat nyata lebih penting</a:t>
            </a:r>
          </a:p>
          <a:p>
            <a:pPr marL="457200" indent="-457200">
              <a:buNone/>
            </a:pPr>
            <a:r>
              <a:rPr lang="id-ID" sz="2000" dirty="0"/>
              <a:t>	3 : A sedikit lebih penting dari B      9 : A pasti lebih penting dari B</a:t>
            </a:r>
          </a:p>
          <a:p>
            <a:pPr marL="457200" indent="-457200">
              <a:buNone/>
            </a:pPr>
            <a:r>
              <a:rPr lang="id-ID" sz="2000" dirty="0"/>
              <a:t>	5 : A jelas lebih penting dari B</a:t>
            </a:r>
          </a:p>
          <a:p>
            <a:pPr marL="457200" indent="-457200"/>
            <a:r>
              <a:rPr lang="id-ID" sz="2000" dirty="0"/>
              <a:t>Menggunakan Preferensi Fuzzy </a:t>
            </a:r>
            <a:endParaRPr lang="en-US" sz="20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8</a:t>
            </a:fld>
            <a:endParaRPr lang="en-US" altLang="en-US"/>
          </a:p>
        </p:txBody>
      </p:sp>
    </p:spTree>
    <p:extLst>
      <p:ext uri="{BB962C8B-B14F-4D97-AF65-F5344CB8AC3E}">
        <p14:creationId xmlns:p14="http://schemas.microsoft.com/office/powerpoint/2010/main" val="111748347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b="1" dirty="0">
                <a:solidFill>
                  <a:srgbClr val="00B0F0"/>
                </a:solidFill>
              </a:rPr>
              <a:t>ANALYTICAL HIERARCHY PROCESS </a:t>
            </a:r>
            <a:br>
              <a:rPr lang="id-ID" sz="2800" b="1" dirty="0">
                <a:solidFill>
                  <a:srgbClr val="00B0F0"/>
                </a:solidFill>
              </a:rPr>
            </a:br>
            <a:r>
              <a:rPr lang="id-ID" sz="2800" b="1" dirty="0">
                <a:solidFill>
                  <a:srgbClr val="00B0F0"/>
                </a:solidFill>
              </a:rPr>
              <a:t>(AHP)</a:t>
            </a:r>
            <a:endParaRPr lang="id-ID" sz="2800" dirty="0">
              <a:solidFill>
                <a:srgbClr val="00B0F0"/>
              </a:solidFill>
            </a:endParaRPr>
          </a:p>
        </p:txBody>
      </p:sp>
      <p:sp>
        <p:nvSpPr>
          <p:cNvPr id="3" name="Content Placeholder 2"/>
          <p:cNvSpPr>
            <a:spLocks noGrp="1"/>
          </p:cNvSpPr>
          <p:nvPr>
            <p:ph idx="1"/>
          </p:nvPr>
        </p:nvSpPr>
        <p:spPr>
          <a:xfrm>
            <a:off x="428596" y="1428736"/>
            <a:ext cx="8175852" cy="4472005"/>
          </a:xfrm>
        </p:spPr>
        <p:txBody>
          <a:bodyPr/>
          <a:lstStyle/>
          <a:p>
            <a:pPr>
              <a:buNone/>
            </a:pPr>
            <a:r>
              <a:rPr lang="id-ID" sz="2000" dirty="0">
                <a:solidFill>
                  <a:srgbClr val="00B0F0"/>
                </a:solidFill>
              </a:rPr>
              <a:t>	I. PENGERTIAN</a:t>
            </a:r>
          </a:p>
          <a:p>
            <a:pPr algn="just">
              <a:buNone/>
            </a:pPr>
            <a:r>
              <a:rPr lang="id-ID" sz="2000" dirty="0"/>
              <a:t>	Herbert A.Simon, pemenang nobel mengatakan bahwa para manajer atau pengambil keputusan tidak lagi berusaha mengoptimumkan suatu tujuan tunggal seperti: memaksimumkan keuntungan atau meminimumkan biaya, tetapi telah berubah untuk berusaha mencapai suatu tingkat keuntungan yang memuaskan atas teraihnya beberapa tujuan, misalnya : tingkat keuntung-an yang memuaskan, tanggung jawab sosial, hubungan masyarakat, hubungan dengan serikat buruh, dan perlindungan terhadap lingkungan.</a:t>
            </a:r>
            <a:endParaRPr lang="en-US" sz="2000" dirty="0"/>
          </a:p>
          <a:p>
            <a:pPr algn="just">
              <a:buNone/>
            </a:pPr>
            <a:br>
              <a:rPr lang="id-ID" sz="2000" dirty="0"/>
            </a:br>
            <a:endParaRPr lang="id-ID" sz="20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9</a:t>
            </a:fld>
            <a:endParaRPr lang="en-US" altLang="en-US"/>
          </a:p>
        </p:txBody>
      </p:sp>
    </p:spTree>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4975</TotalTime>
  <Words>1222</Words>
  <Application>Microsoft Office PowerPoint</Application>
  <PresentationFormat>On-screen Show (4:3)</PresentationFormat>
  <Paragraphs>115</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 Kode MK/SKS : /3</vt:lpstr>
      <vt:lpstr>Analytical Hierarchy Process (AHP)</vt:lpstr>
      <vt:lpstr>TEKNIK PENGAMBILAN KEPUTUSAN</vt:lpstr>
      <vt:lpstr>PowerPoint Presentation</vt:lpstr>
      <vt:lpstr>PowerPoint Presentation</vt:lpstr>
      <vt:lpstr>PowerPoint Presentation</vt:lpstr>
      <vt:lpstr>KOMPONEN KEPUTUSAN</vt:lpstr>
      <vt:lpstr>MODEL PENILAIAN  </vt:lpstr>
      <vt:lpstr>ANALYTICAL HIERARCHY PROCESS  (AHP)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Kapsel_I_1</dc:title>
  <dc:creator>septilia</dc:creator>
  <cp:lastModifiedBy>Sri Lestari</cp:lastModifiedBy>
  <cp:revision>321</cp:revision>
  <dcterms:created xsi:type="dcterms:W3CDTF">2010-04-18T12:06:30Z</dcterms:created>
  <dcterms:modified xsi:type="dcterms:W3CDTF">2026-01-01T13:14:21Z</dcterms:modified>
</cp:coreProperties>
</file>