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3FC3A5-43DB-445C-9E6D-CA7E4B728DD3}" type="datetimeFigureOut">
              <a:rPr lang="en-US"/>
              <a:pPr>
                <a:defRPr/>
              </a:pPr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95C9FB-9406-4BCC-8424-C7981EAAC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981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209B48-21D7-4DA4-B712-3A33EA67BFDB}" type="datetimeFigureOut">
              <a:rPr lang="en-US"/>
              <a:pPr>
                <a:defRPr/>
              </a:pPr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2D3AF6-ED7D-4726-AFEF-32CC65F8A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832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1E69D-949E-4EFB-9E73-1DF92DA9B814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6FE21-DBB7-419E-A88F-737D3855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9DE8-7D8E-445A-A74C-2015D452B6CB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5CB16-AF97-4137-B27C-2887E3F4F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EEA9-5970-4FCF-91BC-AFF0459F5482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C3B26-FE80-460C-BFD9-7B1049E6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7DCEC-74EB-4DBC-8E73-7D5C38534CD3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B2FC7-9451-4CCF-BE38-119876963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ACDE2-926D-454A-BAD9-8D3FF55350CA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832FD-64AD-4A9F-BEB1-3AC71F8B8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5CD31-4BC6-45FC-AB88-A4DB0B07B2E4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C4C6-7980-49DA-A53F-8C4BCBFBD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F00B2-7769-42D6-BBBF-FB14EB0F912F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9FCB0-8333-4570-91DB-B82987E12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2911-C6AA-4B97-B7ED-8661FD80282A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4237-8367-4246-BF92-50AADEECE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5960B-BFD5-47BC-90FA-8BEDE9F1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FA4D-3CEE-4216-B415-978055E983DD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68A6-9AFD-4BE0-B5FF-0D340563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ABB6-6D87-4648-90FE-9EE2CA8F168D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E2486-68FC-4CE5-B99F-358C4A356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B34915-9D9E-44F4-A68D-A0E7BBDEEE87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7C44E1-3850-4E4D-AEC3-3325D4F94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286000"/>
            <a:ext cx="8643938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-</a:t>
            </a:r>
            <a:r>
              <a:rPr lang="id-ID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1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4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MASYARAKAT MADANI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DB7EB1-4945-4476-9DEF-A783113AECBA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F306D-0083-466E-9833-A7956B137FC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02 Kewarganegaraan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026" name="Picture 2" descr="https://image2.slideserve.com/4602869/piagam-madinah-tahun-622-m-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9119998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147892"/>
      </p:ext>
    </p:extLst>
  </p:cSld>
  <p:clrMapOvr>
    <a:masterClrMapping/>
  </p:clrMapOvr>
  <p:transition spd="slow">
    <p:wheel spokes="2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02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60BFF7-2106-4CB8-A910-193DE772A837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8C698-71C4-49BC-9F70-E70FED3836E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378523" y="548680"/>
            <a:ext cx="7225925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SEKIAN</a:t>
            </a:r>
          </a:p>
          <a:p>
            <a:pPr algn="ctr"/>
            <a:r>
              <a:rPr lang="id-I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 kasih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B2FC7-9451-4CCF-BE38-11987696341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47728" y="214313"/>
            <a:ext cx="5356225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Macam-macam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Istilah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4195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ED95A942-3FD5-4684-8AD5-7B33BAA0D4F6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23552" y="1285860"/>
            <a:ext cx="3286148" cy="121444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latin typeface="Cambria" pitchFamily="18" charset="0"/>
              </a:rPr>
              <a:t>Civil Society</a:t>
            </a:r>
          </a:p>
        </p:txBody>
      </p:sp>
      <p:sp>
        <p:nvSpPr>
          <p:cNvPr id="13" name="Oval 12"/>
          <p:cNvSpPr/>
          <p:nvPr/>
        </p:nvSpPr>
        <p:spPr>
          <a:xfrm>
            <a:off x="4438328" y="1071546"/>
            <a:ext cx="3643338" cy="171451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Utama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9238" y="2928934"/>
            <a:ext cx="3929090" cy="150019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Madaniah</a:t>
            </a: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509766" y="2928934"/>
            <a:ext cx="3714776" cy="150019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Kewargaan</a:t>
            </a:r>
            <a:r>
              <a:rPr lang="en-US" sz="3200" dirty="0">
                <a:latin typeface="Cambria" pitchFamily="18" charset="0"/>
              </a:rPr>
              <a:t>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795254" y="4286256"/>
            <a:ext cx="3214710" cy="18573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Kota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1/3/2026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39897" y="63685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35897" y="63685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727BD596-267B-4343-B25D-D748637F98D1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 descr="mbah"/>
          <p:cNvPicPr>
            <a:picLocks noChangeAspect="1" noChangeArrowheads="1"/>
          </p:cNvPicPr>
          <p:nvPr/>
        </p:nvPicPr>
        <p:blipFill>
          <a:blip r:embed="rId2">
            <a:lum bright="-36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" y="2298220"/>
            <a:ext cx="5715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Callout 8"/>
          <p:cNvSpPr/>
          <p:nvPr/>
        </p:nvSpPr>
        <p:spPr>
          <a:xfrm>
            <a:off x="3268813" y="369386"/>
            <a:ext cx="5572164" cy="2143140"/>
          </a:xfrm>
          <a:prstGeom prst="wedgeEllipseCallout">
            <a:avLst>
              <a:gd name="adj1" fmla="val -68537"/>
              <a:gd name="adj2" fmla="val 8532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/>
              <a:t>Sudahkah</a:t>
            </a:r>
            <a:r>
              <a:rPr lang="en-US" sz="2800" dirty="0"/>
              <a:t> Civil Society </a:t>
            </a:r>
            <a:r>
              <a:rPr lang="en-US" sz="2800" dirty="0" err="1"/>
              <a:t>dicapai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Indonesia?</a:t>
            </a:r>
          </a:p>
        </p:txBody>
      </p:sp>
    </p:spTree>
    <p:extLst>
      <p:ext uri="{BB962C8B-B14F-4D97-AF65-F5344CB8AC3E}">
        <p14:creationId xmlns:p14="http://schemas.microsoft.com/office/powerpoint/2010/main" val="3061516931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6588" y="1529649"/>
            <a:ext cx="8286808" cy="38164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Sebuah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kelompok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atau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tatanan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berdiri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secara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mandiri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hadapan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penguasa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Negara, yang </a:t>
            </a:r>
            <a:r>
              <a:rPr lang="en-US" sz="3200" dirty="0" err="1">
                <a:latin typeface="Cambria" pitchFamily="18" charset="0"/>
              </a:rPr>
              <a:t>memiliki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ruang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publik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dalam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mengemukakan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pendapat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memiliki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lembaga-lembaga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mandiri</a:t>
            </a:r>
            <a:r>
              <a:rPr lang="en-US" sz="3200" dirty="0">
                <a:latin typeface="Cambria" pitchFamily="18" charset="0"/>
              </a:rPr>
              <a:t> yang </a:t>
            </a:r>
            <a:r>
              <a:rPr lang="en-US" sz="3200" dirty="0" err="1">
                <a:latin typeface="Cambria" pitchFamily="18" charset="0"/>
              </a:rPr>
              <a:t>dapat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mengeluarkan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aspirasi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kepentingan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publik</a:t>
            </a:r>
            <a:r>
              <a:rPr lang="en-US" sz="3200" dirty="0">
                <a:latin typeface="Cambria" pitchFamily="18" charset="0"/>
              </a:rPr>
              <a:t>. </a:t>
            </a:r>
            <a:endParaRPr lang="en-US" sz="3200" b="1" dirty="0">
              <a:latin typeface="Cambria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9992" y="404664"/>
            <a:ext cx="40719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8" name="Slide Number Placeholder 13"/>
          <p:cNvSpPr txBox="1">
            <a:spLocks/>
          </p:cNvSpPr>
          <p:nvPr/>
        </p:nvSpPr>
        <p:spPr>
          <a:xfrm>
            <a:off x="770273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AF3DE36A-2535-450F-AB08-FEAE8B115A47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987514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6457814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AB3E5873-3014-4BDA-87C1-19FD7FD739B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0111" y="388405"/>
            <a:ext cx="836846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Ciri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id-ID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/Karakteristik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107" y="2060848"/>
            <a:ext cx="8001056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Free public sphere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ruang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publik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bebas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Demokratis</a:t>
            </a:r>
            <a:endParaRPr lang="en-US" sz="2800" b="1" i="1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Toleran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Pluralis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Keadilan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i="1" dirty="0">
                <a:solidFill>
                  <a:srgbClr val="002060"/>
                </a:solidFill>
                <a:latin typeface="Cambria" pitchFamily="18" charset="0"/>
              </a:rPr>
              <a:t>social justice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Partisipasi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Supremasi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Kegiatanan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ekonomi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politik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berbasis</a:t>
            </a:r>
            <a:r>
              <a:rPr lang="en-US" sz="2800" b="1" i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Cambria" pitchFamily="18" charset="0"/>
              </a:rPr>
              <a:t>masyarakat</a:t>
            </a:r>
            <a:endParaRPr lang="en-US" sz="2800" b="1" i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9680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317592" y="63007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94B818AD-1238-4C0C-8B95-2E3546CA987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1705" y="515938"/>
            <a:ext cx="7358062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Syarat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(Han Sung-Jun)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205" y="1801813"/>
            <a:ext cx="7786687" cy="8302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Diakui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dilindunginya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individu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kemerdekaan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berserikat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kemandirian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negara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205" y="2873376"/>
            <a:ext cx="7786687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ruang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publik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memberi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kebebasan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warga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mengaktualisasikan</a:t>
            </a:r>
            <a:r>
              <a:rPr lang="en-US" sz="2400" dirty="0">
                <a:latin typeface="Cambria" pitchFamily="18" charset="0"/>
              </a:rPr>
              <a:t>  </a:t>
            </a:r>
            <a:r>
              <a:rPr lang="en-US" sz="2400" dirty="0" err="1">
                <a:latin typeface="Cambria" pitchFamily="18" charset="0"/>
              </a:rPr>
              <a:t>isu-isu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205" y="3944938"/>
            <a:ext cx="7786687" cy="8302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gerakan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berdasar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budaya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tertentu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0205" y="5016501"/>
            <a:ext cx="7786687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kelompok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mampu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menggerakkan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r>
              <a:rPr lang="en-US" sz="2400" dirty="0"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557212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/>
        </p:nvSpPr>
        <p:spPr>
          <a:xfrm>
            <a:off x="6379437" y="61947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8544235D-FAC5-4416-8B5E-F31BF3F8CAEF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9237" y="195585"/>
            <a:ext cx="75009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Fenomena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9147" y="1267133"/>
            <a:ext cx="8001056" cy="440120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Semakin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meluasnya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tuntutan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minimalisasi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fungsi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negara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institusi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monolitik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demokratisasi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tuntutan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reformasi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Meluasnya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kesadaran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pelembagaan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gerakan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swadaya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Meningkatnya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gerakan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pemberdayaan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masyarakat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mandiri</a:t>
            </a:r>
            <a:endParaRPr lang="en-US" sz="28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Menguatnya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kesadaran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globalisasi</a:t>
            </a:r>
            <a:r>
              <a:rPr lang="en-US" sz="2800" dirty="0"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2829577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233818" y="634121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2A43D76C-52BA-4483-A3BF-695D50ABC3F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1627917"/>
            <a:ext cx="8001056" cy="45243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minat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partisipasi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warga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kehidupan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rasa </a:t>
            </a:r>
            <a:r>
              <a:rPr lang="en-US" sz="2400" dirty="0" err="1">
                <a:latin typeface="Cambria" pitchFamily="18" charset="0"/>
              </a:rPr>
              <a:t>nasionalisme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kurang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peduli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 </a:t>
            </a:r>
            <a:r>
              <a:rPr lang="en-US" sz="2400" dirty="0" err="1">
                <a:latin typeface="Cambria" pitchFamily="18" charset="0"/>
              </a:rPr>
              <a:t>bangsa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sikap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toleransi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Kurangnya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kesadaran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Individu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keseimbangan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pembagian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proporsional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kewajiban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 SDM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Rendahnya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pendidikan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endParaRPr lang="en-US" sz="24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 err="1">
                <a:latin typeface="Cambria" pitchFamily="18" charset="0"/>
              </a:rPr>
              <a:t>Kondisi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ekonomi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sosial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politik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nasional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belum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stabil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743" y="270617"/>
            <a:ext cx="771525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Tantangan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Hambatan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perwujudan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77977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/>
        </p:nvSpPr>
        <p:spPr>
          <a:xfrm>
            <a:off x="6378404" y="64331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0A6F3813-FBA6-443B-94E9-8A60690B4968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5329" y="505466"/>
            <a:ext cx="7643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Yang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perlu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diwujudkan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577015"/>
            <a:ext cx="7858180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standard </a:t>
            </a:r>
            <a:r>
              <a:rPr lang="en-US" sz="2800" dirty="0">
                <a:latin typeface="Cambria" pitchFamily="18" charset="0"/>
              </a:rPr>
              <a:t>: </a:t>
            </a:r>
            <a:r>
              <a:rPr lang="en-US" sz="2800" dirty="0" err="1">
                <a:latin typeface="Cambria" pitchFamily="18" charset="0"/>
              </a:rPr>
              <a:t>Mengutamakan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kebajikan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hidup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berdasar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hukum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2837486"/>
            <a:ext cx="7858180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heart</a:t>
            </a:r>
            <a:r>
              <a:rPr lang="en-US" sz="2800" dirty="0">
                <a:latin typeface="Cambria" pitchFamily="18" charset="0"/>
              </a:rPr>
              <a:t>:  </a:t>
            </a:r>
            <a:r>
              <a:rPr lang="en-US" sz="2800" dirty="0" err="1">
                <a:latin typeface="Cambria" pitchFamily="18" charset="0"/>
              </a:rPr>
              <a:t>satu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visi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dengan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menempatkan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luhur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4054191"/>
            <a:ext cx="785818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One mind 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satu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misi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tujuan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itchFamily="18" charset="0"/>
              </a:rPr>
              <a:t>kesatuan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4901564"/>
            <a:ext cx="7858180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Economic equality 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menciptakan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kesejahteraan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bersama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36190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304</Words>
  <Application>Microsoft Office PowerPoint</Application>
  <PresentationFormat>On-screen Show (4:3)</PresentationFormat>
  <Paragraphs>74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106</cp:revision>
  <dcterms:created xsi:type="dcterms:W3CDTF">2010-04-18T12:06:30Z</dcterms:created>
  <dcterms:modified xsi:type="dcterms:W3CDTF">2026-01-02T22:34:18Z</dcterms:modified>
</cp:coreProperties>
</file>