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70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8" autoAdjust="0"/>
    <p:restoredTop sz="94618" autoAdjust="0"/>
  </p:normalViewPr>
  <p:slideViewPr>
    <p:cSldViewPr>
      <p:cViewPr varScale="1">
        <p:scale>
          <a:sx n="67" d="100"/>
          <a:sy n="67" d="100"/>
        </p:scale>
        <p:origin x="131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3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B53B06-370A-47CF-806E-32B412E06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3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11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12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FCEE9D-FD60-48CC-9D2D-936662039DD9}" type="slidenum">
              <a:rPr lang="en-US"/>
              <a:pPr/>
              <a:t>13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2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6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530066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6021388"/>
            <a:ext cx="532765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3213" y="115888"/>
            <a:ext cx="1636712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4762500" cy="5472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6037-660A-4C40-9159-56DEC201D79B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3AA8-8F0F-4DD4-8DA0-35F40F90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679"/>
      </p:ext>
    </p:extLst>
  </p:cSld>
  <p:clrMapOvr>
    <a:masterClrMapping/>
  </p:clrMapOvr>
  <p:transition spd="slow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DAE6-3781-42C0-B117-6820EBBFC7A2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A3D8-7929-40A5-A2CC-7EE46F28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66867"/>
      </p:ext>
    </p:extLst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3431-4F0A-46D3-B0CB-4C3370BC8726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FBD1-F035-47FF-B6F2-4ADD4ECC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79543"/>
      </p:ext>
    </p:extLst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6C27-C4DD-4285-84D7-34CA2CFDC564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F53B-65CC-4845-9EBB-E9067A809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0655"/>
      </p:ext>
    </p:extLst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C23D-5813-4A71-B934-7360DA8CA418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75D4-A66A-4F63-89A6-AAE38600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4336"/>
      </p:ext>
    </p:extLst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9B65-6CCE-4C1B-A65C-B05AC100C8C2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E82E-E8BE-4013-BEFD-55740F7AE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1854"/>
      </p:ext>
    </p:extLst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AC77-AE25-44AC-80DD-F8BCB1749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9117"/>
      </p:ext>
    </p:extLst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C0C-9428-498B-BEC9-752237E403FC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E43E-F7AA-4228-8DD2-49D183497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86116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8399-000F-40AA-AB93-543B3CFDD71D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BCEC-2778-43AC-9E2E-CCB719F00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4167"/>
      </p:ext>
    </p:extLst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1D7F-DF1B-4DFD-8B69-F5381104F8DC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DFD-A653-468C-868E-D21C1C588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6108"/>
      </p:ext>
    </p:extLst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91DA-ADDF-4A2B-A29E-5C2006BAC5F3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FEDE-2D81-4B48-91D7-499FCDF14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5393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692150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9525" y="692150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692150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ED6EA-B784-4D4B-8C51-F8C57A824549}" type="datetime1">
              <a:rPr lang="en-US" smtClean="0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D03939-83D9-43CC-9A6A-745C8DED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1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3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0052" y="963764"/>
            <a:ext cx="933693" cy="93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685983">
              <a:defRPr/>
            </a:pPr>
            <a:fld id="{4AE48213-AAE7-4C2A-8FCB-C4EFB74775B2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983"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>
              <a:defRPr/>
            </a:pPr>
            <a:fld id="{27BB64FC-3658-4DEA-B9F6-3B6553E9909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983"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Revisi 01 Pendidikan Kewarganegaraan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0045" y="2571521"/>
            <a:ext cx="6377502" cy="272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450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PENDIDIKAN KARAKTER DAN ANTI KORUPSI</a:t>
            </a:r>
          </a:p>
          <a:p>
            <a:pPr defTabSz="685983"/>
            <a:r>
              <a:rPr lang="en-US" sz="4501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INTERAKSI SOSIAL</a:t>
            </a:r>
          </a:p>
          <a:p>
            <a:pPr defTabSz="685983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685983"/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Dosen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: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Taufik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SE.,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M.S.Ak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7439" y="2128961"/>
            <a:ext cx="2677052" cy="438728"/>
          </a:xfrm>
          <a:prstGeom prst="rect">
            <a:avLst/>
          </a:prstGeom>
          <a:noFill/>
        </p:spPr>
        <p:txBody>
          <a:bodyPr wrap="none" lIns="68598" tIns="34299" rIns="68598" bIns="3429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983"/>
            <a:r>
              <a:rPr lang="id-ID" sz="2401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Pertemuan ke-</a:t>
            </a:r>
            <a:r>
              <a:rPr lang="en-US" sz="2401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8992" cy="1224136"/>
          </a:xfrm>
        </p:spPr>
        <p:txBody>
          <a:bodyPr/>
          <a:lstStyle/>
          <a:p>
            <a:r>
              <a:rPr lang="id-ID" dirty="0"/>
              <a:t>Konflik Sosial dan Penyelesaiannya</a:t>
            </a:r>
            <a:endParaRPr lang="uk-UA" b="1" dirty="0"/>
          </a:p>
        </p:txBody>
      </p:sp>
      <p:sp>
        <p:nvSpPr>
          <p:cNvPr id="2" name="Rectangle 1"/>
          <p:cNvSpPr/>
          <p:nvPr/>
        </p:nvSpPr>
        <p:spPr>
          <a:xfrm>
            <a:off x="198022" y="980728"/>
            <a:ext cx="85329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Penyebab konflik:</a:t>
            </a:r>
            <a:endParaRPr lang="id-ID" altLang="id-ID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Perbedaan kepentingan atau nilai.</a:t>
            </a:r>
          </a:p>
          <a:p>
            <a:pPr lvl="0" eaLnBrk="0" hangingPunct="0"/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Ketimpangan sosial atau ekonomi.</a:t>
            </a:r>
          </a:p>
          <a:p>
            <a:pPr lvl="0" eaLnBrk="0" hangingPunct="0"/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Kurangnya komunikasi antar pihak.</a:t>
            </a:r>
          </a:p>
          <a:p>
            <a:pPr lvl="0" eaLnBrk="0" hangingPunct="0"/>
            <a:endParaRPr lang="id-ID" altLang="id-ID" sz="11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Jenis konflik:</a:t>
            </a:r>
            <a:endParaRPr lang="id-ID" altLang="id-ID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Intrapersonal: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Dalam individu.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Interpersonal: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Antar individu.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Antar kelompok: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Berbasis agama, suku, atau kelas sosial.</a:t>
            </a:r>
          </a:p>
          <a:p>
            <a:pPr lvl="0" eaLnBrk="0" hangingPunct="0"/>
            <a:endParaRPr lang="id-ID" altLang="id-ID" sz="11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Penyelesaian konflik:</a:t>
            </a:r>
            <a:endParaRPr lang="id-ID" altLang="id-ID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Kompromi: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Kedua pihak saling mengalah untuk mencapai kesepakatan.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Mediasi: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Bantuan pihak ketiga yang netral.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Arbitrasi: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Penyelesaian melalui pihak ketiga yang memiliki wewenang lebih besar (misalnya pemerintah).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Koersi: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Penyelesaian dengan tekanan atau paksaan.</a:t>
            </a:r>
          </a:p>
          <a:p>
            <a:pPr lvl="0" eaLnBrk="0" hangingPunct="0"/>
            <a:endParaRPr lang="id-ID" altLang="id-ID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/>
          <a:lstStyle/>
          <a:p>
            <a:r>
              <a:rPr lang="id-ID" sz="3600" dirty="0"/>
              <a:t>Konsep dan Bentuk-bentuk dari Integrasi Sosial</a:t>
            </a:r>
            <a:endParaRPr lang="uk-UA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79512" y="2204864"/>
            <a:ext cx="8532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d-ID" sz="2400" b="1" dirty="0">
                <a:solidFill>
                  <a:schemeClr val="bg2"/>
                </a:solidFill>
              </a:rPr>
              <a:t>Konsep Integrasi Sosial:</a:t>
            </a:r>
            <a:br>
              <a:rPr lang="id-ID" sz="2400" dirty="0">
                <a:solidFill>
                  <a:schemeClr val="bg2"/>
                </a:solidFill>
              </a:rPr>
            </a:br>
            <a:r>
              <a:rPr lang="id-ID" sz="2400" dirty="0">
                <a:solidFill>
                  <a:schemeClr val="bg2"/>
                </a:solidFill>
              </a:rPr>
              <a:t>Integrasi sosial adalah proses penyatuan berbagai kelompok dalam masyarakat menjadi suatu kesatuan yang harmonis. Integrasi sosial melibatkan penerimaan perbedaan dan komitmen terhadap tujuan bersama.</a:t>
            </a:r>
            <a:endParaRPr lang="id-ID" altLang="id-ID" sz="2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6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/>
          <a:lstStyle/>
          <a:p>
            <a:r>
              <a:rPr lang="id-ID" sz="2800" dirty="0"/>
              <a:t>Konsep dan Bentuk-bentuk dari Integrasi Sosial</a:t>
            </a:r>
            <a:endParaRPr lang="uk-UA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85329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chemeClr val="bg2"/>
                </a:solidFill>
              </a:rPr>
              <a:t>Bentuk-bentuk Integrasi Sosial:</a:t>
            </a:r>
            <a:endParaRPr lang="id-ID" sz="2000" dirty="0">
              <a:solidFill>
                <a:schemeClr val="bg2"/>
              </a:solidFill>
            </a:endParaRPr>
          </a:p>
          <a:p>
            <a:r>
              <a:rPr lang="id-ID" sz="2000" b="1" dirty="0">
                <a:solidFill>
                  <a:schemeClr val="bg2"/>
                </a:solidFill>
              </a:rPr>
              <a:t>Normatif:</a:t>
            </a:r>
            <a:r>
              <a:rPr lang="id-ID" sz="2000" dirty="0">
                <a:solidFill>
                  <a:schemeClr val="bg2"/>
                </a:solidFill>
              </a:rPr>
              <a:t> Integrasi yang didasarkan pada kesepakatan untuk mengikuti norma dan aturan sosial.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Fungsional:</a:t>
            </a:r>
            <a:r>
              <a:rPr lang="id-ID" sz="2000" dirty="0">
                <a:solidFill>
                  <a:schemeClr val="bg2"/>
                </a:solidFill>
              </a:rPr>
              <a:t> Terjadi ketika setiap elemen masyarakat menjalankan perannya dengan baik sehingga tercipta kesatuan.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Koersif:</a:t>
            </a:r>
            <a:r>
              <a:rPr lang="id-ID" sz="2000" dirty="0">
                <a:solidFill>
                  <a:schemeClr val="bg2"/>
                </a:solidFill>
              </a:rPr>
              <a:t> Integrasi yang terjadi karena adanya paksaan atau kekuatan dari otoritas tertentu.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Ideologis:</a:t>
            </a:r>
            <a:r>
              <a:rPr lang="id-ID" sz="2000" dirty="0">
                <a:solidFill>
                  <a:schemeClr val="bg2"/>
                </a:solidFill>
              </a:rPr>
              <a:t> Integrasi yang didorong oleh kesamaan ideologi, seperti nasionalisme atau agama.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Faktor pendorong integrasi sosial:</a:t>
            </a:r>
            <a:endParaRPr lang="id-ID" sz="2000" dirty="0">
              <a:solidFill>
                <a:schemeClr val="bg2"/>
              </a:solidFill>
            </a:endParaRPr>
          </a:p>
          <a:p>
            <a:r>
              <a:rPr lang="id-ID" sz="2000" dirty="0">
                <a:solidFill>
                  <a:schemeClr val="bg2"/>
                </a:solidFill>
              </a:rPr>
              <a:t>Toleransi terhadap perbedaan.</a:t>
            </a:r>
          </a:p>
          <a:p>
            <a:r>
              <a:rPr lang="id-ID" sz="2000" dirty="0">
                <a:solidFill>
                  <a:schemeClr val="bg2"/>
                </a:solidFill>
              </a:rPr>
              <a:t>Adanya tujuan bersama yang jelas.</a:t>
            </a:r>
          </a:p>
          <a:p>
            <a:r>
              <a:rPr lang="id-ID" sz="2000" dirty="0">
                <a:solidFill>
                  <a:schemeClr val="bg2"/>
                </a:solidFill>
              </a:rPr>
              <a:t>Perasaan senasib sepenanggungan.</a:t>
            </a:r>
          </a:p>
          <a:p>
            <a:r>
              <a:rPr lang="id-ID" sz="2000" dirty="0">
                <a:solidFill>
                  <a:schemeClr val="bg2"/>
                </a:solidFill>
              </a:rPr>
              <a:t>Ketegasan dalam penegakan hukum dan aturan.</a:t>
            </a:r>
          </a:p>
        </p:txBody>
      </p:sp>
    </p:spTree>
    <p:extLst>
      <p:ext uri="{BB962C8B-B14F-4D97-AF65-F5344CB8AC3E}">
        <p14:creationId xmlns:p14="http://schemas.microsoft.com/office/powerpoint/2010/main" val="81721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916832"/>
            <a:ext cx="6192688" cy="719138"/>
          </a:xfrm>
        </p:spPr>
        <p:txBody>
          <a:bodyPr/>
          <a:lstStyle/>
          <a:p>
            <a:pPr eaLnBrk="1" hangingPunct="1"/>
            <a:r>
              <a:rPr lang="id-ID" b="1" dirty="0">
                <a:solidFill>
                  <a:srgbClr val="080808"/>
                </a:solidFill>
              </a:rPr>
              <a:t>TERIMA KASIH</a:t>
            </a: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4098" name="Picture 2" descr="https://i.pinimg.com/originals/09/d5/94/09d594091cc292b8759b41b446f53ea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47" y="126876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76" y="188640"/>
            <a:ext cx="7776864" cy="620713"/>
          </a:xfrm>
        </p:spPr>
        <p:txBody>
          <a:bodyPr/>
          <a:lstStyle/>
          <a:p>
            <a:r>
              <a:rPr lang="id-ID" sz="3600" b="1" dirty="0"/>
              <a:t>Konsep Dasar Interaksi Sosial</a:t>
            </a:r>
            <a:endParaRPr lang="uk-UA" sz="3600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016" y="980728"/>
            <a:ext cx="8856984" cy="4464050"/>
          </a:xfrm>
        </p:spPr>
        <p:txBody>
          <a:bodyPr/>
          <a:lstStyle/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r>
              <a:rPr lang="id-ID" sz="2000" dirty="0"/>
              <a:t>Interaksi sosial adalah hubungan timbal balik antara individu, kelompok, atau komunitas yang saling memengaruhi. Interaksi sosial merupakan dasar dari kehidupan bermasyarakat dan terjadi ketika ada:</a:t>
            </a:r>
          </a:p>
          <a:p>
            <a:r>
              <a:rPr lang="id-ID" sz="2000" b="1" dirty="0"/>
              <a:t>Kontak sosial:</a:t>
            </a:r>
            <a:r>
              <a:rPr lang="id-ID" sz="2000" dirty="0"/>
              <a:t> Bisa berupa fisik (tatap muka) atau non-fisik (melalui media).</a:t>
            </a:r>
          </a:p>
          <a:p>
            <a:r>
              <a:rPr lang="id-ID" sz="2000" b="1" dirty="0"/>
              <a:t>Komunikasi:</a:t>
            </a:r>
            <a:r>
              <a:rPr lang="id-ID" sz="2000" dirty="0"/>
              <a:t> Penyampaian pesan, informasi, atau emosi antar pihak.</a:t>
            </a:r>
          </a:p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r>
              <a:rPr lang="id-ID" sz="2000" b="1" dirty="0"/>
              <a:t>Ciri-ciri interaksi sosial:</a:t>
            </a:r>
            <a:endParaRPr lang="id-ID" sz="2000" dirty="0"/>
          </a:p>
          <a:p>
            <a:r>
              <a:rPr lang="id-ID" sz="2000" dirty="0"/>
              <a:t>Melibatkan dua pihak atau lebih.</a:t>
            </a:r>
          </a:p>
          <a:p>
            <a:r>
              <a:rPr lang="id-ID" sz="2000" dirty="0"/>
              <a:t>Ada tujuan tertentu.</a:t>
            </a:r>
          </a:p>
          <a:p>
            <a:r>
              <a:rPr lang="id-ID" sz="2000" dirty="0"/>
              <a:t>Mengikuti norma dan aturan sosial yang berlaku.</a:t>
            </a:r>
          </a:p>
          <a:p>
            <a:r>
              <a:rPr lang="id-ID" sz="2000" dirty="0"/>
              <a:t>Bersifat dinamis, terus berubah sesuai situasi dan waktu.</a:t>
            </a:r>
          </a:p>
        </p:txBody>
      </p:sp>
      <p:pic>
        <p:nvPicPr>
          <p:cNvPr id="7172" name="Picture 4" descr="https://i.pinimg.com/originals/5a/f9/83/5af98367e525a094d8590cb4ef05182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60" y="3356992"/>
            <a:ext cx="2462740" cy="18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8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8007"/>
            <a:ext cx="7776864" cy="620713"/>
          </a:xfrm>
        </p:spPr>
        <p:txBody>
          <a:bodyPr/>
          <a:lstStyle/>
          <a:p>
            <a:r>
              <a:rPr lang="id-ID" sz="2800" dirty="0"/>
              <a:t>Pengaruh Masyarakat terhadap Perkembangan Sosial</a:t>
            </a:r>
            <a:endParaRPr lang="uk-UA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95536" y="1268760"/>
            <a:ext cx="8280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chemeClr val="bg2"/>
                </a:solidFill>
              </a:rPr>
              <a:t>Masyarakat berperan besar dalam membentuk perilaku sosial individu melalui: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bg2"/>
                </a:solidFill>
              </a:rPr>
              <a:t>Sosialisasi:</a:t>
            </a:r>
            <a:r>
              <a:rPr lang="id-ID" sz="2000" dirty="0">
                <a:solidFill>
                  <a:schemeClr val="bg2"/>
                </a:solidFill>
              </a:rPr>
              <a:t> Proses di mana individu belajar nilai, norma, dan peran sosial. Keluarga, teman sebaya, sekolah, dan media adalah agen sosialisasi utama.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bg2"/>
                </a:solidFill>
              </a:rPr>
              <a:t>Konstruksi sosial:</a:t>
            </a:r>
            <a:r>
              <a:rPr lang="id-ID" sz="2000" dirty="0">
                <a:solidFill>
                  <a:schemeClr val="bg2"/>
                </a:solidFill>
              </a:rPr>
              <a:t> Persepsi individu tentang dunia dibentuk oleh norma dan pandangan masyarakat.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bg2"/>
                </a:solidFill>
              </a:rPr>
              <a:t>Tekanan sosial:</a:t>
            </a:r>
            <a:r>
              <a:rPr lang="id-ID" sz="2000" dirty="0">
                <a:solidFill>
                  <a:schemeClr val="bg2"/>
                </a:solidFill>
              </a:rPr>
              <a:t> Individu cenderung menyesuaikan diri dengan harapan kelompok atau masyarakat, seperti dalam gaya hidup, adat, dan pilihan hidup.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bg2"/>
                </a:solidFill>
              </a:rPr>
              <a:t>Perkembangan teknologi:</a:t>
            </a:r>
            <a:r>
              <a:rPr lang="id-ID" sz="2000" dirty="0">
                <a:solidFill>
                  <a:schemeClr val="bg2"/>
                </a:solidFill>
              </a:rPr>
              <a:t> Masyarakat modern yang berbasis digital memengaruhi cara komunikasi, interaksi, hingga pola pikir individu.</a:t>
            </a:r>
          </a:p>
        </p:txBody>
      </p:sp>
    </p:spTree>
    <p:extLst>
      <p:ext uri="{BB962C8B-B14F-4D97-AF65-F5344CB8AC3E}">
        <p14:creationId xmlns:p14="http://schemas.microsoft.com/office/powerpoint/2010/main" val="280307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sz="3600" dirty="0"/>
              <a:t>Prasangka Sosial</a:t>
            </a:r>
            <a:endParaRPr lang="uk-UA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95536" y="11247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2"/>
                </a:solidFill>
              </a:rPr>
              <a:t>Prasangka sosial adalah sikap negatif atau penilaian yang tidak adil terhadap individu atau kelompok berdasarkan stereotip tertentu.</a:t>
            </a:r>
          </a:p>
          <a:p>
            <a:endParaRPr lang="id-ID" sz="2400" dirty="0">
              <a:solidFill>
                <a:schemeClr val="bg2"/>
              </a:solidFill>
            </a:endParaRPr>
          </a:p>
          <a:p>
            <a:r>
              <a:rPr lang="id-ID" sz="2400" b="1" dirty="0">
                <a:solidFill>
                  <a:schemeClr val="bg2"/>
                </a:solidFill>
              </a:rPr>
              <a:t>Penyebab prasangka sosial:</a:t>
            </a:r>
            <a:endParaRPr lang="id-ID" sz="2400" dirty="0">
              <a:solidFill>
                <a:schemeClr val="bg2"/>
              </a:solidFill>
            </a:endParaRP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Stereotip (label terhadap kelompok tertentu).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Ketidaktahuan atau kurangnya interaksi antar kelompok.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Ketimpangan sosial dan ekonomi.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Dampak prasangka sosial:</a:t>
            </a:r>
            <a:endParaRPr lang="id-ID" sz="2400" dirty="0">
              <a:solidFill>
                <a:schemeClr val="bg2"/>
              </a:solidFill>
            </a:endParaRP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Diskriminasi.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Ketegangan antar kelompok.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Pengucilan individu atau kelompok tertentu.</a:t>
            </a:r>
          </a:p>
        </p:txBody>
      </p:sp>
    </p:spTree>
    <p:extLst>
      <p:ext uri="{BB962C8B-B14F-4D97-AF65-F5344CB8AC3E}">
        <p14:creationId xmlns:p14="http://schemas.microsoft.com/office/powerpoint/2010/main" val="30411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sz="3600" dirty="0"/>
              <a:t>Konflik dan Integrasi Sosial</a:t>
            </a:r>
            <a:endParaRPr lang="uk-UA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467544" y="162880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chemeClr val="bg2"/>
                </a:solidFill>
              </a:rPr>
              <a:t>Konflik sosial</a:t>
            </a:r>
            <a:r>
              <a:rPr lang="id-ID" sz="2800" dirty="0">
                <a:solidFill>
                  <a:schemeClr val="bg2"/>
                </a:solidFill>
              </a:rPr>
              <a:t> adalah pertentangan antar individu atau kelompok yang disebabkan oleh perbedaan nilai, kepentingan, atau kebutuhan.</a:t>
            </a:r>
          </a:p>
          <a:p>
            <a:endParaRPr lang="id-ID" sz="2800" b="1" dirty="0">
              <a:solidFill>
                <a:schemeClr val="bg2"/>
              </a:solidFill>
            </a:endParaRPr>
          </a:p>
          <a:p>
            <a:r>
              <a:rPr lang="id-ID" sz="2800" b="1" dirty="0">
                <a:solidFill>
                  <a:schemeClr val="bg2"/>
                </a:solidFill>
              </a:rPr>
              <a:t>Jenis konflik:</a:t>
            </a:r>
            <a:endParaRPr lang="id-ID" sz="2800" dirty="0">
              <a:solidFill>
                <a:schemeClr val="bg2"/>
              </a:solidFill>
            </a:endParaRPr>
          </a:p>
          <a:p>
            <a:pPr lvl="1"/>
            <a:r>
              <a:rPr lang="id-ID" sz="2800" dirty="0">
                <a:solidFill>
                  <a:schemeClr val="bg2"/>
                </a:solidFill>
              </a:rPr>
              <a:t>Konflik antar individu.</a:t>
            </a:r>
          </a:p>
          <a:p>
            <a:pPr lvl="1"/>
            <a:r>
              <a:rPr lang="id-ID" sz="2800" dirty="0">
                <a:solidFill>
                  <a:schemeClr val="bg2"/>
                </a:solidFill>
              </a:rPr>
              <a:t>Konflik antar kelompok.</a:t>
            </a:r>
          </a:p>
          <a:p>
            <a:pPr lvl="1"/>
            <a:r>
              <a:rPr lang="id-ID" sz="2800" dirty="0">
                <a:solidFill>
                  <a:schemeClr val="bg2"/>
                </a:solidFill>
              </a:rPr>
              <a:t>Konflik antar kelas sosial.</a:t>
            </a:r>
          </a:p>
        </p:txBody>
      </p:sp>
      <p:pic>
        <p:nvPicPr>
          <p:cNvPr id="8194" name="Picture 2" descr="https://i.pinimg.com/originals/e7/a5/53/e7a5532bb5721fcd7062382188221de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90986"/>
            <a:ext cx="2777208" cy="27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sz="3600" dirty="0"/>
              <a:t>Konflik dan Integrasi Sosial</a:t>
            </a:r>
            <a:endParaRPr lang="uk-UA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23528" y="980728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2"/>
                </a:solidFill>
              </a:rPr>
              <a:t>Penyelesaian konflik:</a:t>
            </a:r>
          </a:p>
          <a:p>
            <a:endParaRPr lang="id-ID" sz="1100" dirty="0">
              <a:solidFill>
                <a:schemeClr val="bg2"/>
              </a:solidFill>
            </a:endParaRPr>
          </a:p>
          <a:p>
            <a:r>
              <a:rPr lang="id-ID" sz="2400" b="1" dirty="0">
                <a:solidFill>
                  <a:schemeClr val="bg2"/>
                </a:solidFill>
              </a:rPr>
              <a:t>Mediasi:</a:t>
            </a:r>
            <a:r>
              <a:rPr lang="id-ID" sz="2400" dirty="0">
                <a:solidFill>
                  <a:schemeClr val="bg2"/>
                </a:solidFill>
              </a:rPr>
              <a:t> Menggunakan pihak ketiga sebagai perantara.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Kompromi:</a:t>
            </a:r>
            <a:r>
              <a:rPr lang="id-ID" sz="2400" dirty="0">
                <a:solidFill>
                  <a:schemeClr val="bg2"/>
                </a:solidFill>
              </a:rPr>
              <a:t> Kedua pihak mengalah sebagian untuk mencapai kesepakatan.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Koersi:</a:t>
            </a:r>
            <a:r>
              <a:rPr lang="id-ID" sz="2400" dirty="0">
                <a:solidFill>
                  <a:schemeClr val="bg2"/>
                </a:solidFill>
              </a:rPr>
              <a:t> Penyelesaian dengan paksaan, sering kali oleh pihak yang lebih kuat.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Integrasi sosial</a:t>
            </a:r>
            <a:r>
              <a:rPr lang="id-ID" sz="2400" dirty="0">
                <a:solidFill>
                  <a:schemeClr val="bg2"/>
                </a:solidFill>
              </a:rPr>
              <a:t> adalah proses penyatuan perbedaan dalam masyarakat untuk mencapai harmoni.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r>
              <a:rPr lang="id-ID" sz="2400" b="1" dirty="0">
                <a:solidFill>
                  <a:schemeClr val="bg2"/>
                </a:solidFill>
              </a:rPr>
              <a:t>Faktor pendorong integrasi:</a:t>
            </a:r>
            <a:endParaRPr lang="id-ID" sz="2400" dirty="0">
              <a:solidFill>
                <a:schemeClr val="bg2"/>
              </a:solidFill>
            </a:endParaRP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Toleransi terhadap perbedaan.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Kesadaran akan pentingnya persatuan.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Adanya tujuan bersama yang lebih besar.</a:t>
            </a:r>
          </a:p>
        </p:txBody>
      </p:sp>
    </p:spTree>
    <p:extLst>
      <p:ext uri="{BB962C8B-B14F-4D97-AF65-F5344CB8AC3E}">
        <p14:creationId xmlns:p14="http://schemas.microsoft.com/office/powerpoint/2010/main" val="164638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dirty="0"/>
              <a:t>Kajian tentang Interaksi Sosial</a:t>
            </a:r>
            <a:endParaRPr lang="uk-UA" b="1" dirty="0"/>
          </a:p>
        </p:txBody>
      </p:sp>
      <p:sp>
        <p:nvSpPr>
          <p:cNvPr id="2" name="Rectangle 1"/>
          <p:cNvSpPr/>
          <p:nvPr/>
        </p:nvSpPr>
        <p:spPr>
          <a:xfrm>
            <a:off x="395536" y="881361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chemeClr val="bg2"/>
                </a:solidFill>
              </a:rPr>
              <a:t>Faktor-faktor yang memengaruhi interaksi sosial:</a:t>
            </a:r>
            <a:endParaRPr lang="id-ID" sz="2000" dirty="0">
              <a:solidFill>
                <a:schemeClr val="bg2"/>
              </a:solidFill>
            </a:endParaRP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Motivasi individu:</a:t>
            </a:r>
            <a:r>
              <a:rPr lang="id-ID" sz="2000" dirty="0">
                <a:solidFill>
                  <a:schemeClr val="bg2"/>
                </a:solidFill>
              </a:rPr>
              <a:t> Keinginan untuk memenuhi kebutuhan atau tujuan tertentu.</a:t>
            </a: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Norma sosial:</a:t>
            </a:r>
            <a:r>
              <a:rPr lang="id-ID" sz="2000" dirty="0">
                <a:solidFill>
                  <a:schemeClr val="bg2"/>
                </a:solidFill>
              </a:rPr>
              <a:t> Aturan yang membimbing perilaku individu dalam masyarakat.</a:t>
            </a: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Media interaksi:</a:t>
            </a:r>
            <a:r>
              <a:rPr lang="id-ID" sz="2000" dirty="0">
                <a:solidFill>
                  <a:schemeClr val="bg2"/>
                </a:solidFill>
              </a:rPr>
              <a:t> Bisa berupa komunikasi langsung (tatap muka) atau tidak langsung (media digital).</a:t>
            </a:r>
          </a:p>
          <a:p>
            <a:pPr lvl="1"/>
            <a:endParaRPr lang="id-ID" sz="2000" dirty="0">
              <a:solidFill>
                <a:schemeClr val="bg2"/>
              </a:solidFill>
            </a:endParaRPr>
          </a:p>
          <a:p>
            <a:r>
              <a:rPr lang="id-ID" sz="2000" b="1" dirty="0">
                <a:solidFill>
                  <a:schemeClr val="bg2"/>
                </a:solidFill>
              </a:rPr>
              <a:t>Bentuk interaksi sosial:</a:t>
            </a:r>
            <a:endParaRPr lang="id-ID" sz="2000" dirty="0">
              <a:solidFill>
                <a:schemeClr val="bg2"/>
              </a:solidFill>
            </a:endParaRP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Asosiatif:</a:t>
            </a:r>
            <a:r>
              <a:rPr lang="id-ID" sz="2000" dirty="0">
                <a:solidFill>
                  <a:schemeClr val="bg2"/>
                </a:solidFill>
              </a:rPr>
              <a:t> Mengarah pada kerja sama (kooperasi, akomodasi, asimilasi).</a:t>
            </a: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Disosiatif:</a:t>
            </a:r>
            <a:r>
              <a:rPr lang="id-ID" sz="2000" dirty="0">
                <a:solidFill>
                  <a:schemeClr val="bg2"/>
                </a:solidFill>
              </a:rPr>
              <a:t> Mengarah pada konflik, persaingan, atau kontravensi.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Manfaat interaksi sosial:</a:t>
            </a:r>
            <a:endParaRPr lang="id-ID" sz="2000" dirty="0">
              <a:solidFill>
                <a:schemeClr val="bg2"/>
              </a:solidFill>
            </a:endParaRPr>
          </a:p>
          <a:p>
            <a:pPr lvl="1"/>
            <a:r>
              <a:rPr lang="id-ID" sz="2000" dirty="0">
                <a:solidFill>
                  <a:schemeClr val="bg2"/>
                </a:solidFill>
              </a:rPr>
              <a:t>Membentuk hubungan sosial.</a:t>
            </a:r>
          </a:p>
          <a:p>
            <a:pPr lvl="1"/>
            <a:r>
              <a:rPr lang="id-ID" sz="2000" dirty="0">
                <a:solidFill>
                  <a:schemeClr val="bg2"/>
                </a:solidFill>
              </a:rPr>
              <a:t>Meningkatkan solidaritas.</a:t>
            </a:r>
          </a:p>
          <a:p>
            <a:pPr lvl="1"/>
            <a:r>
              <a:rPr lang="id-ID" sz="2000" dirty="0">
                <a:solidFill>
                  <a:schemeClr val="bg2"/>
                </a:solidFill>
              </a:rPr>
              <a:t>Membantu individu memahami peran mereka dalam masyarakat.</a:t>
            </a:r>
          </a:p>
        </p:txBody>
      </p:sp>
    </p:spTree>
    <p:extLst>
      <p:ext uri="{BB962C8B-B14F-4D97-AF65-F5344CB8AC3E}">
        <p14:creationId xmlns:p14="http://schemas.microsoft.com/office/powerpoint/2010/main" val="322444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60648"/>
            <a:ext cx="9145016" cy="1224136"/>
          </a:xfrm>
        </p:spPr>
        <p:txBody>
          <a:bodyPr/>
          <a:lstStyle/>
          <a:p>
            <a:r>
              <a:rPr lang="id-ID" dirty="0"/>
              <a:t>Pengaruh masyarakat terhadap perkembangan sosial dapat diamati melalui:</a:t>
            </a:r>
            <a:endParaRPr lang="uk-UA" b="1" dirty="0"/>
          </a:p>
        </p:txBody>
      </p:sp>
      <p:sp>
        <p:nvSpPr>
          <p:cNvPr id="2" name="Rectangle 1"/>
          <p:cNvSpPr/>
          <p:nvPr/>
        </p:nvSpPr>
        <p:spPr>
          <a:xfrm>
            <a:off x="395536" y="184482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Sosialisasi primer: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Peran keluarga sebagai agen pertama dalam membentuk kepribadian anak.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Sosialisasi sekunder: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Peran teman sebaya, sekolah, tempat kerja, dan media dalam membangun hubungan sosial yang lebih kompleks.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Konteks budaya: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Tradisi, adat istiadat, dan norma yang membentuk pola perilaku individu.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Perkembangan teknologi: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Pengaruh media sosial dalam mempercepat komunikasi, namun dapat menyebabkan alienasi sosial jika tidak digunakan dengan bijak.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Ketimpangan sosial: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Kesenjangan ekonomi dan pendidikan menciptakan perbedaan akses terhadap pengembangan diri. </a:t>
            </a:r>
          </a:p>
        </p:txBody>
      </p:sp>
    </p:spTree>
    <p:extLst>
      <p:ext uri="{BB962C8B-B14F-4D97-AF65-F5344CB8AC3E}">
        <p14:creationId xmlns:p14="http://schemas.microsoft.com/office/powerpoint/2010/main" val="196775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/>
          <a:lstStyle/>
          <a:p>
            <a:r>
              <a:rPr lang="id-ID" sz="3600" dirty="0"/>
              <a:t>Sebab-sebab Munculnya Prasangka Sosial</a:t>
            </a:r>
            <a:endParaRPr lang="uk-UA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79512" y="1700808"/>
            <a:ext cx="8532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Stereotip: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Penilaian terhadap kelompok tertentu yang sering kali tidak akurat atau berlebihan.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Kompetisi sumber daya: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Ketegangan akibat perebutan sumber daya yang terbatas (pekerjaan, kekayaan, atau status).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Ketidaktahuan: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Kurangnya pemahaman atau interaksi dengan kelompok lain, sehingga muncul persepsi yang salah.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Indoktrinasi budaya: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Nilai atau doktrin yang diwariskan dari generasi ke generasi yang mendorong pandangan negatif terhadap kelompok tertentu.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Pengalaman pribadi: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Pengalaman negatif terhadap individu dari suatu kelompok yang digeneralisasi menjadi sikap terhadap keseluruhan kelompok. </a:t>
            </a:r>
          </a:p>
        </p:txBody>
      </p:sp>
    </p:spTree>
    <p:extLst>
      <p:ext uri="{BB962C8B-B14F-4D97-AF65-F5344CB8AC3E}">
        <p14:creationId xmlns:p14="http://schemas.microsoft.com/office/powerpoint/2010/main" val="189191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513</TotalTime>
  <Words>909</Words>
  <Application>Microsoft Office PowerPoint</Application>
  <PresentationFormat>On-screen Show (4:3)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template</vt:lpstr>
      <vt:lpstr>Office Theme</vt:lpstr>
      <vt:lpstr>PowerPoint Presentation</vt:lpstr>
      <vt:lpstr>Konsep Dasar Interaksi Sosial</vt:lpstr>
      <vt:lpstr>Pengaruh Masyarakat terhadap Perkembangan Sosial</vt:lpstr>
      <vt:lpstr>Prasangka Sosial</vt:lpstr>
      <vt:lpstr>Konflik dan Integrasi Sosial</vt:lpstr>
      <vt:lpstr>Konflik dan Integrasi Sosial</vt:lpstr>
      <vt:lpstr>Kajian tentang Interaksi Sosial</vt:lpstr>
      <vt:lpstr>Pengaruh masyarakat terhadap perkembangan sosial dapat diamati melalui:</vt:lpstr>
      <vt:lpstr>Sebab-sebab Munculnya Prasangka Sosial</vt:lpstr>
      <vt:lpstr>Konflik Sosial dan Penyelesaiannya</vt:lpstr>
      <vt:lpstr>Konsep dan Bentuk-bentuk dari Integrasi Sosial</vt:lpstr>
      <vt:lpstr>Konsep dan Bentuk-bentuk dari Integrasi Sosial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INTERAKSI SOSIAL</dc:title>
  <dc:creator>Windows User</dc:creator>
  <cp:lastModifiedBy>USER</cp:lastModifiedBy>
  <cp:revision>7</cp:revision>
  <dcterms:created xsi:type="dcterms:W3CDTF">2024-12-17T02:10:27Z</dcterms:created>
  <dcterms:modified xsi:type="dcterms:W3CDTF">2025-12-17T01:19:05Z</dcterms:modified>
</cp:coreProperties>
</file>