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8" r:id="rId2"/>
    <p:sldId id="303" r:id="rId3"/>
    <p:sldId id="307" r:id="rId4"/>
    <p:sldId id="309" r:id="rId5"/>
    <p:sldId id="304" r:id="rId6"/>
    <p:sldId id="306" r:id="rId7"/>
    <p:sldId id="3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B79A5-FBF5-4EB0-8019-60441CE46E41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88733-D4C8-49D5-806E-93EDBD04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2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DC7B-E8E6-47C1-8E83-F54CA1D953A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BE94-7F45-4150-A242-A5682B3A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2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DC7B-E8E6-47C1-8E83-F54CA1D953A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BE94-7F45-4150-A242-A5682B3A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9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DC7B-E8E6-47C1-8E83-F54CA1D953A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BE94-7F45-4150-A242-A5682B3A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DC7B-E8E6-47C1-8E83-F54CA1D953A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BE94-7F45-4150-A242-A5682B3A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DC7B-E8E6-47C1-8E83-F54CA1D953A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BE94-7F45-4150-A242-A5682B3A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DC7B-E8E6-47C1-8E83-F54CA1D953A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BE94-7F45-4150-A242-A5682B3A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8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DC7B-E8E6-47C1-8E83-F54CA1D953A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BE94-7F45-4150-A242-A5682B3A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DC7B-E8E6-47C1-8E83-F54CA1D953A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BE94-7F45-4150-A242-A5682B3A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4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DC7B-E8E6-47C1-8E83-F54CA1D953A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BE94-7F45-4150-A242-A5682B3A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9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DC7B-E8E6-47C1-8E83-F54CA1D953A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BE94-7F45-4150-A242-A5682B3A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3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DC7B-E8E6-47C1-8E83-F54CA1D953A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BE94-7F45-4150-A242-A5682B3A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DC7B-E8E6-47C1-8E83-F54CA1D953A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BBE94-7F45-4150-A242-A5682B3A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1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ixindojogja.co.id/training/itil-v4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tgid.org/pengertian-iti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Information Technology Infrastructure Library 4 (ITIL V4)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46104" r="38934" b="15537"/>
          <a:stretch/>
        </p:blipFill>
        <p:spPr bwMode="auto">
          <a:xfrm>
            <a:off x="769257" y="1640114"/>
            <a:ext cx="10447763" cy="458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86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t="14975" r="9824" b="5567"/>
          <a:stretch/>
        </p:blipFill>
        <p:spPr bwMode="auto">
          <a:xfrm>
            <a:off x="1857829" y="788413"/>
            <a:ext cx="9376228" cy="507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1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8971"/>
            <a:ext cx="10515600" cy="5697992"/>
          </a:xfrm>
        </p:spPr>
        <p:txBody>
          <a:bodyPr/>
          <a:lstStyle/>
          <a:p>
            <a:pPr algn="just"/>
            <a:r>
              <a:rPr lang="en-US" sz="4800" dirty="0" err="1"/>
              <a:t>Komponen</a:t>
            </a:r>
            <a:r>
              <a:rPr lang="en-US" sz="4800" dirty="0"/>
              <a:t> </a:t>
            </a:r>
            <a:r>
              <a:rPr lang="en-US" sz="4800" dirty="0" err="1"/>
              <a:t>utama</a:t>
            </a:r>
            <a:r>
              <a:rPr lang="en-US" sz="4800" dirty="0"/>
              <a:t> </a:t>
            </a:r>
            <a:r>
              <a:rPr lang="en-US" sz="4800" dirty="0" err="1"/>
              <a:t>kerangka</a:t>
            </a:r>
            <a:r>
              <a:rPr lang="en-US" sz="4800" dirty="0"/>
              <a:t> </a:t>
            </a:r>
            <a:r>
              <a:rPr lang="en-US" sz="4800" dirty="0" err="1"/>
              <a:t>kerja</a:t>
            </a:r>
            <a:r>
              <a:rPr lang="en-US" sz="4800" dirty="0"/>
              <a:t> ITIL v4 </a:t>
            </a:r>
            <a:r>
              <a:rPr lang="en-US" sz="4800" dirty="0" err="1"/>
              <a:t>adalah</a:t>
            </a:r>
            <a:r>
              <a:rPr lang="en-US" sz="4800" dirty="0"/>
              <a:t> </a:t>
            </a:r>
            <a:r>
              <a:rPr lang="en-US" sz="4800" dirty="0" err="1"/>
              <a:t>sistem</a:t>
            </a:r>
            <a:r>
              <a:rPr lang="en-US" sz="4800" dirty="0"/>
              <a:t> </a:t>
            </a:r>
            <a:r>
              <a:rPr lang="en-US" sz="4800" dirty="0" err="1"/>
              <a:t>nilai</a:t>
            </a:r>
            <a:r>
              <a:rPr lang="en-US" sz="4800" dirty="0"/>
              <a:t> </a:t>
            </a:r>
            <a:r>
              <a:rPr lang="en-US" sz="4800" dirty="0" err="1"/>
              <a:t>layanan</a:t>
            </a:r>
            <a:r>
              <a:rPr lang="en-US" sz="4800" dirty="0"/>
              <a:t> </a:t>
            </a:r>
            <a:r>
              <a:rPr lang="en-US" sz="4800" dirty="0">
                <a:hlinkClick r:id="rId2"/>
              </a:rPr>
              <a:t>ITIL</a:t>
            </a:r>
            <a:r>
              <a:rPr lang="en-US" sz="4800" dirty="0"/>
              <a:t> (SVS) </a:t>
            </a:r>
            <a:r>
              <a:rPr lang="en-US" sz="4800" dirty="0" err="1"/>
              <a:t>dan</a:t>
            </a:r>
            <a:r>
              <a:rPr lang="en-US" sz="4800" dirty="0"/>
              <a:t> model </a:t>
            </a:r>
            <a:r>
              <a:rPr lang="en-US" sz="4800" dirty="0" err="1"/>
              <a:t>empat</a:t>
            </a:r>
            <a:r>
              <a:rPr lang="en-US" sz="4800" dirty="0"/>
              <a:t> </a:t>
            </a:r>
            <a:r>
              <a:rPr lang="en-US" sz="4800" dirty="0" err="1"/>
              <a:t>dimensi</a:t>
            </a:r>
            <a:r>
              <a:rPr lang="en-US" sz="4800" dirty="0"/>
              <a:t>. </a:t>
            </a:r>
            <a:r>
              <a:rPr lang="en-US" sz="4800" dirty="0" err="1"/>
              <a:t>Rantai</a:t>
            </a:r>
            <a:r>
              <a:rPr lang="en-US" sz="4800" dirty="0"/>
              <a:t> </a:t>
            </a:r>
            <a:r>
              <a:rPr lang="en-US" sz="4800" dirty="0" err="1"/>
              <a:t>nilai</a:t>
            </a:r>
            <a:r>
              <a:rPr lang="en-US" sz="4800" dirty="0"/>
              <a:t> </a:t>
            </a:r>
            <a:r>
              <a:rPr lang="en-US" sz="4800" dirty="0" err="1"/>
              <a:t>layanan</a:t>
            </a:r>
            <a:r>
              <a:rPr lang="en-US" sz="4800" dirty="0"/>
              <a:t> ITIL </a:t>
            </a:r>
            <a:r>
              <a:rPr lang="en-US" sz="4800" dirty="0" err="1"/>
              <a:t>menyediakan</a:t>
            </a:r>
            <a:r>
              <a:rPr lang="en-US" sz="4800" dirty="0"/>
              <a:t> model </a:t>
            </a:r>
            <a:r>
              <a:rPr lang="en-US" sz="4800" dirty="0" err="1"/>
              <a:t>operasi</a:t>
            </a:r>
            <a:r>
              <a:rPr lang="en-US" sz="4800" dirty="0"/>
              <a:t> yang </a:t>
            </a:r>
            <a:r>
              <a:rPr lang="en-US" sz="4800" dirty="0" err="1"/>
              <a:t>fleksibel</a:t>
            </a:r>
            <a:r>
              <a:rPr lang="en-US" sz="4800" dirty="0"/>
              <a:t> </a:t>
            </a:r>
            <a:r>
              <a:rPr lang="en-US" sz="4800" dirty="0" err="1"/>
              <a:t>untuk</a:t>
            </a:r>
            <a:r>
              <a:rPr lang="en-US" sz="4800" dirty="0"/>
              <a:t> </a:t>
            </a:r>
            <a:r>
              <a:rPr lang="en-US" sz="4800" dirty="0" err="1"/>
              <a:t>penciptaan</a:t>
            </a:r>
            <a:r>
              <a:rPr lang="en-US" sz="4800" dirty="0"/>
              <a:t>, </a:t>
            </a:r>
            <a:r>
              <a:rPr lang="en-US" sz="4800" dirty="0" err="1"/>
              <a:t>pengiriman</a:t>
            </a:r>
            <a:r>
              <a:rPr lang="en-US" sz="4800" dirty="0"/>
              <a:t>,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peningkatan</a:t>
            </a:r>
            <a:r>
              <a:rPr lang="en-US" sz="4800" dirty="0"/>
              <a:t> </a:t>
            </a:r>
            <a:r>
              <a:rPr lang="en-US" sz="4800" dirty="0" err="1"/>
              <a:t>layanan</a:t>
            </a:r>
            <a:r>
              <a:rPr lang="en-US" sz="4800" dirty="0"/>
              <a:t> yang </a:t>
            </a:r>
            <a:r>
              <a:rPr lang="en-US" sz="4800" dirty="0" err="1"/>
              <a:t>berkelanjutan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64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332657"/>
            <a:ext cx="10515600" cy="473075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The Four Dimension of Service Management</a:t>
            </a:r>
            <a:endParaRPr lang="en-US" dirty="0"/>
          </a:p>
        </p:txBody>
      </p:sp>
      <p:pic>
        <p:nvPicPr>
          <p:cNvPr id="778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26759" r="20547" b="10791"/>
          <a:stretch>
            <a:fillRect/>
          </a:stretch>
        </p:blipFill>
        <p:spPr bwMode="auto">
          <a:xfrm>
            <a:off x="42677" y="1052737"/>
            <a:ext cx="11952651" cy="5616623"/>
          </a:xfrm>
        </p:spPr>
      </p:pic>
    </p:spTree>
    <p:extLst>
      <p:ext uri="{BB962C8B-B14F-4D97-AF65-F5344CB8AC3E}">
        <p14:creationId xmlns:p14="http://schemas.microsoft.com/office/powerpoint/2010/main" val="363407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607"/>
            <a:ext cx="11525249" cy="498475"/>
          </a:xfrm>
          <a:solidFill>
            <a:schemeClr val="accent2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ITIL Service Value </a:t>
            </a:r>
            <a:r>
              <a:rPr lang="en-US" dirty="0" smtClean="0"/>
              <a:t>System</a:t>
            </a:r>
            <a:r>
              <a:rPr lang="id-ID" dirty="0" smtClean="0"/>
              <a:t> (SVS)</a:t>
            </a:r>
            <a:endParaRPr lang="en-US" dirty="0"/>
          </a:p>
        </p:txBody>
      </p:sp>
      <p:pic>
        <p:nvPicPr>
          <p:cNvPr id="768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0" t="39914" r="9921" b="18428"/>
          <a:stretch>
            <a:fillRect/>
          </a:stretch>
        </p:blipFill>
        <p:spPr bwMode="auto">
          <a:xfrm>
            <a:off x="424377" y="899887"/>
            <a:ext cx="10070496" cy="3965118"/>
          </a:xfrm>
        </p:spPr>
      </p:pic>
      <p:sp>
        <p:nvSpPr>
          <p:cNvPr id="5" name="Rectangle 4"/>
          <p:cNvSpPr/>
          <p:nvPr/>
        </p:nvSpPr>
        <p:spPr>
          <a:xfrm>
            <a:off x="135135" y="4376283"/>
            <a:ext cx="11897207" cy="25160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black"/>
              </a:solidFill>
              <a:latin typeface="Calibri" panose="020F0502020204030204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Tujuan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dari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SVS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adalah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untuk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memastikan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bahwa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organisasi</a:t>
            </a:r>
            <a:r>
              <a:rPr lang="id-ID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terus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bersama-sama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menciptakan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nilai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dengan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semua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pemangku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kepentingan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melalui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penggunaan</a:t>
            </a:r>
            <a:r>
              <a:rPr lang="id-ID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manajemen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produk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layanan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84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35" y="158070"/>
            <a:ext cx="10515600" cy="668337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Service Value Chain</a:t>
            </a:r>
            <a:endParaRPr lang="en-US" dirty="0"/>
          </a:p>
        </p:txBody>
      </p:sp>
      <p:pic>
        <p:nvPicPr>
          <p:cNvPr id="788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3" t="36960" r="26958" b="8940"/>
          <a:stretch>
            <a:fillRect/>
          </a:stretch>
        </p:blipFill>
        <p:spPr bwMode="auto">
          <a:xfrm>
            <a:off x="1001487" y="1058869"/>
            <a:ext cx="7484232" cy="3465508"/>
          </a:xfrm>
        </p:spPr>
      </p:pic>
      <p:sp>
        <p:nvSpPr>
          <p:cNvPr id="5" name="Rectangle 4"/>
          <p:cNvSpPr/>
          <p:nvPr/>
        </p:nvSpPr>
        <p:spPr>
          <a:xfrm>
            <a:off x="340784" y="4524376"/>
            <a:ext cx="11343216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Elemen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sentral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dari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SVS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adalah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d-ID" sz="2800" dirty="0">
                <a:solidFill>
                  <a:prstClr val="black"/>
                </a:solidFill>
                <a:latin typeface="Calibri" panose="020F0502020204030204"/>
              </a:rPr>
              <a:t>Service Value Chain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model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operasi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yang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menguraikan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aktivitas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utama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yang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diperlukan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untuk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menanggapi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permintaan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memfasilitasi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penciptaan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nilai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melalui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penciptaan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pengelolaan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produk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layanan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80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609600" y="981075"/>
            <a:ext cx="10972800" cy="50688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sv-SE" altLang="en-US" b="1" dirty="0" smtClean="0"/>
              <a:t>   </a:t>
            </a:r>
          </a:p>
          <a:p>
            <a:pPr algn="ctr" eaLnBrk="1" hangingPunct="1">
              <a:buFont typeface="Arial" charset="0"/>
              <a:buNone/>
            </a:pPr>
            <a:endParaRPr lang="sv-SE" altLang="en-US" sz="4800" b="1" dirty="0" smtClean="0"/>
          </a:p>
        </p:txBody>
      </p:sp>
      <p:sp>
        <p:nvSpPr>
          <p:cNvPr id="21507" name="Date Placeholder 12"/>
          <p:cNvSpPr txBox="1">
            <a:spLocks noGrp="1"/>
          </p:cNvSpPr>
          <p:nvPr/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18/8/2010</a:t>
            </a:r>
          </a:p>
        </p:txBody>
      </p:sp>
      <p:sp>
        <p:nvSpPr>
          <p:cNvPr id="21508" name="Slide Number Placeholder 13"/>
          <p:cNvSpPr txBox="1">
            <a:spLocks noGrp="1"/>
          </p:cNvSpPr>
          <p:nvPr/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FF0CEB7-B8E2-4553-857D-3AFCE00544DC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09" name="Footer Placeholder 14"/>
          <p:cNvSpPr txBox="1">
            <a:spLocks noGrp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Revisi 04 Pemodelan Proses Bisnis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4" t="29687" b="38170"/>
          <a:stretch/>
        </p:blipFill>
        <p:spPr bwMode="auto">
          <a:xfrm>
            <a:off x="2639616" y="1700808"/>
            <a:ext cx="5765800" cy="235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3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99</Words>
  <Application>Microsoft Office PowerPoint</Application>
  <PresentationFormat>Custom</PresentationFormat>
  <Paragraphs>12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Information Technology Infrastructure Library 4 (ITIL V4) </vt:lpstr>
      <vt:lpstr>PowerPoint Presentation</vt:lpstr>
      <vt:lpstr>PowerPoint Presentation</vt:lpstr>
      <vt:lpstr>The Four Dimension of Service Management</vt:lpstr>
      <vt:lpstr>The ITIL Service Value System (SVS)</vt:lpstr>
      <vt:lpstr>Service Value Chain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Wasilah</cp:lastModifiedBy>
  <cp:revision>13</cp:revision>
  <dcterms:created xsi:type="dcterms:W3CDTF">2022-02-20T04:04:37Z</dcterms:created>
  <dcterms:modified xsi:type="dcterms:W3CDTF">2023-06-16T17:49:23Z</dcterms:modified>
</cp:coreProperties>
</file>