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comments/comment1.xml" ContentType="application/vnd.openxmlformats-officedocument.presentationml.comment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2"/>
  </p:handoutMasterIdLst>
  <p:sldIdLst>
    <p:sldId id="256" r:id="rId3"/>
    <p:sldId id="363" r:id="rId5"/>
    <p:sldId id="364" r:id="rId6"/>
    <p:sldId id="365" r:id="rId7"/>
    <p:sldId id="366" r:id="rId8"/>
    <p:sldId id="367" r:id="rId9"/>
    <p:sldId id="368" r:id="rId10"/>
    <p:sldId id="390" r:id="rId11"/>
    <p:sldId id="369" r:id="rId12"/>
    <p:sldId id="370" r:id="rId13"/>
    <p:sldId id="352" r:id="rId14"/>
    <p:sldId id="371" r:id="rId15"/>
    <p:sldId id="372" r:id="rId16"/>
    <p:sldId id="391" r:id="rId17"/>
    <p:sldId id="392" r:id="rId18"/>
    <p:sldId id="393" r:id="rId19"/>
    <p:sldId id="394" r:id="rId20"/>
    <p:sldId id="337" r:id="rId21"/>
  </p:sldIdLst>
  <p:sldSz cx="9144000" cy="6858000" type="screen4x3"/>
  <p:notesSz cx="7045325" cy="9345295"/>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5" userDrawn="1">
          <p15:clr>
            <a:srgbClr val="A4A3A4"/>
          </p15:clr>
        </p15:guide>
        <p15:guide id="2" pos="290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y" initials="R" lastIdx="4" clrIdx="0"/>
  <p:cmAuthor id="2" name="user" initials="u"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75" autoAdjust="0"/>
    <p:restoredTop sz="94291" autoAdjust="0"/>
  </p:normalViewPr>
  <p:slideViewPr>
    <p:cSldViewPr showGuides="1">
      <p:cViewPr varScale="1">
        <p:scale>
          <a:sx n="56" d="100"/>
          <a:sy n="56" d="100"/>
        </p:scale>
        <p:origin x="1488" y="44"/>
      </p:cViewPr>
      <p:guideLst>
        <p:guide orient="horz" pos="2165"/>
        <p:guide pos="290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4" d="100"/>
          <a:sy n="54" d="100"/>
        </p:scale>
        <p:origin x="2868" y="84"/>
      </p:cViewPr>
      <p:guideLst>
        <p:guide orient="horz" pos="2950"/>
        <p:guide pos="2234"/>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7" Type="http://schemas.openxmlformats.org/officeDocument/2006/relationships/tags" Target="tags/tag2.xml"/><Relationship Id="rId26" Type="http://schemas.openxmlformats.org/officeDocument/2006/relationships/commentAuthors" Target="commentAuthors.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handoutMaster" Target="handoutMasters/handoutMaster1.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1-04-30T14:37:44.232" idx="1">
    <p:pos x="10" y="10"/>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2974" cy="467281"/>
          </a:xfrm>
          <a:prstGeom prst="rect">
            <a:avLst/>
          </a:prstGeom>
        </p:spPr>
        <p:txBody>
          <a:bodyPr vert="horz" lIns="92556" tIns="46278" rIns="92556" bIns="46278" rtlCol="0"/>
          <a:lstStyle>
            <a:lvl1pPr algn="l">
              <a:defRPr sz="1200"/>
            </a:lvl1pPr>
          </a:lstStyle>
          <a:p>
            <a:endParaRPr lang="en-US"/>
          </a:p>
        </p:txBody>
      </p:sp>
      <p:sp>
        <p:nvSpPr>
          <p:cNvPr id="3" name="Date Placeholder 2"/>
          <p:cNvSpPr>
            <a:spLocks noGrp="1"/>
          </p:cNvSpPr>
          <p:nvPr>
            <p:ph type="dt" sz="quarter" idx="1"/>
          </p:nvPr>
        </p:nvSpPr>
        <p:spPr>
          <a:xfrm>
            <a:off x="3990721" y="0"/>
            <a:ext cx="3052974" cy="467281"/>
          </a:xfrm>
          <a:prstGeom prst="rect">
            <a:avLst/>
          </a:prstGeom>
        </p:spPr>
        <p:txBody>
          <a:bodyPr vert="horz" lIns="92556" tIns="46278" rIns="92556" bIns="46278" rtlCol="0"/>
          <a:lstStyle>
            <a:lvl1pPr algn="r">
              <a:defRPr sz="1200"/>
            </a:lvl1pPr>
          </a:lstStyle>
          <a:p>
            <a:endParaRPr lang="en-US"/>
          </a:p>
        </p:txBody>
      </p:sp>
      <p:sp>
        <p:nvSpPr>
          <p:cNvPr id="4" name="Footer Placeholder 3"/>
          <p:cNvSpPr>
            <a:spLocks noGrp="1"/>
          </p:cNvSpPr>
          <p:nvPr>
            <p:ph type="ftr" sz="quarter" idx="2"/>
          </p:nvPr>
        </p:nvSpPr>
        <p:spPr>
          <a:xfrm>
            <a:off x="1" y="8876711"/>
            <a:ext cx="3052974" cy="467281"/>
          </a:xfrm>
          <a:prstGeom prst="rect">
            <a:avLst/>
          </a:prstGeom>
        </p:spPr>
        <p:txBody>
          <a:bodyPr vert="horz" lIns="92556" tIns="46278" rIns="92556" bIns="46278" rtlCol="0" anchor="b"/>
          <a:lstStyle>
            <a:lvl1pPr algn="l">
              <a:defRPr sz="1200"/>
            </a:lvl1pPr>
          </a:lstStyle>
          <a:p>
            <a:endParaRPr lang="en-US"/>
          </a:p>
        </p:txBody>
      </p:sp>
      <p:sp>
        <p:nvSpPr>
          <p:cNvPr id="5" name="Slide Number Placeholder 4"/>
          <p:cNvSpPr>
            <a:spLocks noGrp="1"/>
          </p:cNvSpPr>
          <p:nvPr>
            <p:ph type="sldNum" sz="quarter" idx="3"/>
          </p:nvPr>
        </p:nvSpPr>
        <p:spPr>
          <a:xfrm>
            <a:off x="3990721" y="8876711"/>
            <a:ext cx="3052974" cy="467281"/>
          </a:xfrm>
          <a:prstGeom prst="rect">
            <a:avLst/>
          </a:prstGeom>
        </p:spPr>
        <p:txBody>
          <a:bodyPr vert="horz" lIns="92556" tIns="46278" rIns="92556" bIns="46278" rtlCol="0" anchor="b"/>
          <a:lstStyle>
            <a:lvl1pPr algn="r">
              <a:defRPr sz="1200"/>
            </a:lvl1pPr>
          </a:lstStyle>
          <a:p>
            <a:fld id="{8BA5DDAD-591B-4217-B96A-323B84A14E26}" type="slidenum">
              <a:rPr lang="en-US" smtClean="0"/>
            </a:fld>
            <a:endParaRPr lang="en-US"/>
          </a:p>
        </p:txBody>
      </p:sp>
    </p:spTree>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2974" cy="467281"/>
          </a:xfrm>
          <a:prstGeom prst="rect">
            <a:avLst/>
          </a:prstGeom>
        </p:spPr>
        <p:txBody>
          <a:bodyPr vert="horz" lIns="92556" tIns="46278" rIns="92556" bIns="46278" rtlCol="0"/>
          <a:lstStyle>
            <a:lvl1pPr algn="l">
              <a:defRPr sz="1200"/>
            </a:lvl1pPr>
          </a:lstStyle>
          <a:p>
            <a:endParaRPr lang="en-US"/>
          </a:p>
        </p:txBody>
      </p:sp>
      <p:sp>
        <p:nvSpPr>
          <p:cNvPr id="3" name="Date Placeholder 2"/>
          <p:cNvSpPr>
            <a:spLocks noGrp="1"/>
          </p:cNvSpPr>
          <p:nvPr>
            <p:ph type="dt" idx="1"/>
          </p:nvPr>
        </p:nvSpPr>
        <p:spPr>
          <a:xfrm>
            <a:off x="3990721" y="0"/>
            <a:ext cx="3052974" cy="467281"/>
          </a:xfrm>
          <a:prstGeom prst="rect">
            <a:avLst/>
          </a:prstGeom>
        </p:spPr>
        <p:txBody>
          <a:bodyPr vert="horz" lIns="92556" tIns="46278" rIns="92556" bIns="46278" rtlCol="0"/>
          <a:lstStyle>
            <a:lvl1pPr algn="r">
              <a:defRPr sz="1200"/>
            </a:lvl1pPr>
          </a:lstStyle>
          <a:p>
            <a:endParaRPr lang="en-US"/>
          </a:p>
        </p:txBody>
      </p:sp>
      <p:sp>
        <p:nvSpPr>
          <p:cNvPr id="4" name="Slide Image Placeholder 3"/>
          <p:cNvSpPr>
            <a:spLocks noGrp="1" noRot="1" noChangeAspect="1"/>
          </p:cNvSpPr>
          <p:nvPr>
            <p:ph type="sldImg" idx="2"/>
          </p:nvPr>
        </p:nvSpPr>
        <p:spPr>
          <a:xfrm>
            <a:off x="1187450" y="701675"/>
            <a:ext cx="4670425" cy="3503613"/>
          </a:xfrm>
          <a:prstGeom prst="rect">
            <a:avLst/>
          </a:prstGeom>
          <a:noFill/>
          <a:ln w="12700">
            <a:solidFill>
              <a:prstClr val="black"/>
            </a:solidFill>
          </a:ln>
        </p:spPr>
        <p:txBody>
          <a:bodyPr vert="horz" lIns="92556" tIns="46278" rIns="92556" bIns="46278" rtlCol="0" anchor="ctr"/>
          <a:lstStyle/>
          <a:p>
            <a:endParaRPr lang="en-US"/>
          </a:p>
        </p:txBody>
      </p:sp>
      <p:sp>
        <p:nvSpPr>
          <p:cNvPr id="5" name="Notes Placeholder 4"/>
          <p:cNvSpPr>
            <a:spLocks noGrp="1"/>
          </p:cNvSpPr>
          <p:nvPr>
            <p:ph type="body" sz="quarter" idx="3"/>
          </p:nvPr>
        </p:nvSpPr>
        <p:spPr>
          <a:xfrm>
            <a:off x="704533" y="4439167"/>
            <a:ext cx="5636260" cy="4205526"/>
          </a:xfrm>
          <a:prstGeom prst="rect">
            <a:avLst/>
          </a:prstGeom>
        </p:spPr>
        <p:txBody>
          <a:bodyPr vert="horz" lIns="92556" tIns="46278" rIns="92556" bIns="46278"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1" y="8876711"/>
            <a:ext cx="3052974" cy="467281"/>
          </a:xfrm>
          <a:prstGeom prst="rect">
            <a:avLst/>
          </a:prstGeom>
        </p:spPr>
        <p:txBody>
          <a:bodyPr vert="horz" lIns="92556" tIns="46278" rIns="92556" bIns="46278" rtlCol="0" anchor="b"/>
          <a:lstStyle>
            <a:lvl1pPr algn="l">
              <a:defRPr sz="1200"/>
            </a:lvl1pPr>
          </a:lstStyle>
          <a:p>
            <a:endParaRPr lang="en-US"/>
          </a:p>
        </p:txBody>
      </p:sp>
      <p:sp>
        <p:nvSpPr>
          <p:cNvPr id="7" name="Slide Number Placeholder 6"/>
          <p:cNvSpPr>
            <a:spLocks noGrp="1"/>
          </p:cNvSpPr>
          <p:nvPr>
            <p:ph type="sldNum" sz="quarter" idx="5"/>
          </p:nvPr>
        </p:nvSpPr>
        <p:spPr>
          <a:xfrm>
            <a:off x="3990721" y="8876711"/>
            <a:ext cx="3052974" cy="467281"/>
          </a:xfrm>
          <a:prstGeom prst="rect">
            <a:avLst/>
          </a:prstGeom>
        </p:spPr>
        <p:txBody>
          <a:bodyPr vert="horz" lIns="92556" tIns="46278" rIns="92556" bIns="46278" rtlCol="0" anchor="b"/>
          <a:lstStyle>
            <a:lvl1pPr algn="r">
              <a:defRPr sz="1200"/>
            </a:lvl1pPr>
          </a:lstStyle>
          <a:p>
            <a:fld id="{C1A58231-9198-4C99-9FBD-A70F6638DE2B}" type="slidenum">
              <a:rPr lang="en-US" smtClean="0"/>
            </a:fld>
            <a:endParaRPr lang="en-US"/>
          </a:p>
        </p:txBody>
      </p:sp>
    </p:spTree>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0"/>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en-US" sz="1200" dirty="0">
                <a:solidFill>
                  <a:schemeClr val="tx1"/>
                </a:solidFill>
              </a:rPr>
              <a:t>Materi </a:t>
            </a:r>
            <a:r>
              <a:rPr lang="en-US" altLang="en-US" sz="1200" dirty="0" err="1">
                <a:solidFill>
                  <a:schemeClr val="tx1"/>
                </a:solidFill>
              </a:rPr>
              <a:t>ini</a:t>
            </a:r>
            <a:r>
              <a:rPr lang="en-US" altLang="en-US" sz="1200" dirty="0">
                <a:solidFill>
                  <a:schemeClr val="tx1"/>
                </a:solidFill>
              </a:rPr>
              <a:t> </a:t>
            </a:r>
            <a:r>
              <a:rPr lang="en-US" altLang="en-US" sz="1200" dirty="0" err="1">
                <a:solidFill>
                  <a:schemeClr val="tx1"/>
                </a:solidFill>
              </a:rPr>
              <a:t>membahas</a:t>
            </a:r>
            <a:r>
              <a:rPr lang="en-US" altLang="en-US" sz="1200" dirty="0">
                <a:solidFill>
                  <a:schemeClr val="tx1"/>
                </a:solidFill>
              </a:rPr>
              <a:t> dua </a:t>
            </a:r>
            <a:r>
              <a:rPr lang="en-US" altLang="en-US" sz="1200" dirty="0" err="1">
                <a:solidFill>
                  <a:schemeClr val="tx1"/>
                </a:solidFill>
              </a:rPr>
              <a:t>instrumen</a:t>
            </a:r>
            <a:r>
              <a:rPr lang="en-US" altLang="en-US" sz="1200" dirty="0">
                <a:solidFill>
                  <a:schemeClr val="tx1"/>
                </a:solidFill>
              </a:rPr>
              <a:t> </a:t>
            </a:r>
            <a:r>
              <a:rPr lang="en-US" altLang="en-US" sz="1200" dirty="0" err="1">
                <a:solidFill>
                  <a:schemeClr val="tx1"/>
                </a:solidFill>
              </a:rPr>
              <a:t>hukum</a:t>
            </a:r>
            <a:r>
              <a:rPr lang="en-US" altLang="en-US" sz="1200" dirty="0">
                <a:solidFill>
                  <a:schemeClr val="tx1"/>
                </a:solidFill>
              </a:rPr>
              <a:t> </a:t>
            </a:r>
            <a:r>
              <a:rPr lang="en-US" altLang="en-US" sz="1200" dirty="0" err="1">
                <a:solidFill>
                  <a:schemeClr val="tx1"/>
                </a:solidFill>
              </a:rPr>
              <a:t>penting</a:t>
            </a:r>
            <a:r>
              <a:rPr lang="en-US" altLang="en-US" sz="1200" dirty="0">
                <a:solidFill>
                  <a:schemeClr val="tx1"/>
                </a:solidFill>
              </a:rPr>
              <a:t> </a:t>
            </a:r>
            <a:r>
              <a:rPr lang="en-US" altLang="en-US" sz="1200" dirty="0" err="1">
                <a:solidFill>
                  <a:schemeClr val="tx1"/>
                </a:solidFill>
              </a:rPr>
              <a:t>dalam</a:t>
            </a:r>
            <a:r>
              <a:rPr lang="en-US" altLang="en-US" sz="1200" dirty="0">
                <a:solidFill>
                  <a:schemeClr val="tx1"/>
                </a:solidFill>
              </a:rPr>
              <a:t> </a:t>
            </a:r>
            <a:r>
              <a:rPr lang="en-US" altLang="en-US" sz="1200" dirty="0" err="1">
                <a:solidFill>
                  <a:schemeClr val="tx1"/>
                </a:solidFill>
              </a:rPr>
              <a:t>hukum</a:t>
            </a:r>
            <a:r>
              <a:rPr lang="en-US" altLang="en-US" sz="1200" dirty="0">
                <a:solidFill>
                  <a:schemeClr val="tx1"/>
                </a:solidFill>
              </a:rPr>
              <a:t> </a:t>
            </a:r>
            <a:r>
              <a:rPr lang="en-US" altLang="en-US" sz="1200" dirty="0" err="1">
                <a:solidFill>
                  <a:schemeClr val="tx1"/>
                </a:solidFill>
              </a:rPr>
              <a:t>perusahaan</a:t>
            </a:r>
            <a:r>
              <a:rPr lang="en-US" altLang="en-US" sz="1200" dirty="0">
                <a:solidFill>
                  <a:schemeClr val="tx1"/>
                </a:solidFill>
              </a:rPr>
              <a:t> dan </a:t>
            </a:r>
            <a:r>
              <a:rPr lang="en-US" altLang="en-US" sz="1200" dirty="0" err="1">
                <a:solidFill>
                  <a:schemeClr val="tx1"/>
                </a:solidFill>
              </a:rPr>
              <a:t>kepailitan</a:t>
            </a:r>
            <a:r>
              <a:rPr lang="en-US" altLang="en-US" sz="1200" dirty="0">
                <a:solidFill>
                  <a:schemeClr val="tx1"/>
                </a:solidFill>
              </a:rPr>
              <a:t>, </a:t>
            </a:r>
            <a:r>
              <a:rPr lang="en-US" altLang="en-US" sz="1200" dirty="0" err="1">
                <a:solidFill>
                  <a:schemeClr val="tx1"/>
                </a:solidFill>
              </a:rPr>
              <a:t>yaitu</a:t>
            </a:r>
            <a:r>
              <a:rPr lang="en-US" altLang="en-US" sz="1200" dirty="0">
                <a:solidFill>
                  <a:schemeClr val="tx1"/>
                </a:solidFill>
              </a:rPr>
              <a:t> </a:t>
            </a:r>
            <a:r>
              <a:rPr lang="en-US" altLang="en-US" sz="1200" dirty="0" err="1">
                <a:solidFill>
                  <a:schemeClr val="tx1"/>
                </a:solidFill>
              </a:rPr>
              <a:t>pencocokan</a:t>
            </a:r>
            <a:r>
              <a:rPr lang="en-US" altLang="en-US" sz="1200" dirty="0">
                <a:solidFill>
                  <a:schemeClr val="tx1"/>
                </a:solidFill>
              </a:rPr>
              <a:t> </a:t>
            </a:r>
            <a:r>
              <a:rPr lang="en-US" altLang="en-US" sz="1200" dirty="0" err="1">
                <a:solidFill>
                  <a:schemeClr val="tx1"/>
                </a:solidFill>
              </a:rPr>
              <a:t>piutang</a:t>
            </a:r>
            <a:r>
              <a:rPr lang="en-US" altLang="en-US" sz="1200" dirty="0">
                <a:solidFill>
                  <a:schemeClr val="tx1"/>
                </a:solidFill>
              </a:rPr>
              <a:t> </a:t>
            </a:r>
            <a:r>
              <a:rPr lang="en-US" altLang="en-US" sz="1200" dirty="0" err="1">
                <a:solidFill>
                  <a:schemeClr val="tx1"/>
                </a:solidFill>
              </a:rPr>
              <a:t>sebagai</a:t>
            </a:r>
            <a:r>
              <a:rPr lang="en-US" altLang="en-US" sz="1200" dirty="0">
                <a:solidFill>
                  <a:schemeClr val="tx1"/>
                </a:solidFill>
              </a:rPr>
              <a:t> </a:t>
            </a:r>
            <a:r>
              <a:rPr lang="en-US" altLang="en-US" sz="1200" dirty="0" err="1">
                <a:solidFill>
                  <a:schemeClr val="tx1"/>
                </a:solidFill>
              </a:rPr>
              <a:t>mekanisme</a:t>
            </a:r>
            <a:r>
              <a:rPr lang="en-US" altLang="en-US" sz="1200" dirty="0">
                <a:solidFill>
                  <a:schemeClr val="tx1"/>
                </a:solidFill>
              </a:rPr>
              <a:t> </a:t>
            </a:r>
            <a:r>
              <a:rPr lang="en-US" altLang="en-US" sz="1200" dirty="0" err="1">
                <a:solidFill>
                  <a:schemeClr val="tx1"/>
                </a:solidFill>
              </a:rPr>
              <a:t>verifikasi</a:t>
            </a:r>
            <a:r>
              <a:rPr lang="en-US" altLang="en-US" sz="1200" dirty="0">
                <a:solidFill>
                  <a:schemeClr val="tx1"/>
                </a:solidFill>
              </a:rPr>
              <a:t> dan </a:t>
            </a:r>
            <a:r>
              <a:rPr lang="en-US" altLang="en-US" sz="1200" dirty="0" err="1">
                <a:solidFill>
                  <a:schemeClr val="tx1"/>
                </a:solidFill>
              </a:rPr>
              <a:t>penetapan</a:t>
            </a:r>
            <a:r>
              <a:rPr lang="en-US" altLang="en-US" sz="1200" dirty="0">
                <a:solidFill>
                  <a:schemeClr val="tx1"/>
                </a:solidFill>
              </a:rPr>
              <a:t> </a:t>
            </a:r>
            <a:r>
              <a:rPr lang="en-US" altLang="en-US" sz="1200" dirty="0" err="1">
                <a:solidFill>
                  <a:schemeClr val="tx1"/>
                </a:solidFill>
              </a:rPr>
              <a:t>hak</a:t>
            </a:r>
            <a:r>
              <a:rPr lang="en-US" altLang="en-US" sz="1200" dirty="0">
                <a:solidFill>
                  <a:schemeClr val="tx1"/>
                </a:solidFill>
              </a:rPr>
              <a:t> </a:t>
            </a:r>
            <a:r>
              <a:rPr lang="en-US" altLang="en-US" sz="1200" dirty="0" err="1">
                <a:solidFill>
                  <a:schemeClr val="tx1"/>
                </a:solidFill>
              </a:rPr>
              <a:t>tagih</a:t>
            </a:r>
            <a:r>
              <a:rPr lang="en-US" altLang="en-US" sz="1200" dirty="0">
                <a:solidFill>
                  <a:schemeClr val="tx1"/>
                </a:solidFill>
              </a:rPr>
              <a:t> </a:t>
            </a:r>
            <a:r>
              <a:rPr lang="en-US" altLang="en-US" sz="1200" dirty="0" err="1">
                <a:solidFill>
                  <a:schemeClr val="tx1"/>
                </a:solidFill>
              </a:rPr>
              <a:t>kreditor</a:t>
            </a:r>
            <a:r>
              <a:rPr lang="en-US" altLang="en-US" sz="1200" dirty="0">
                <a:solidFill>
                  <a:schemeClr val="tx1"/>
                </a:solidFill>
              </a:rPr>
              <a:t>, </a:t>
            </a:r>
            <a:r>
              <a:rPr lang="en-US" altLang="en-US" sz="1200" dirty="0" err="1">
                <a:solidFill>
                  <a:schemeClr val="tx1"/>
                </a:solidFill>
              </a:rPr>
              <a:t>serta</a:t>
            </a:r>
            <a:r>
              <a:rPr lang="en-US" altLang="en-US" sz="1200" dirty="0">
                <a:solidFill>
                  <a:schemeClr val="tx1"/>
                </a:solidFill>
              </a:rPr>
              <a:t> </a:t>
            </a:r>
            <a:r>
              <a:rPr lang="en-US" altLang="en-US" sz="1200" dirty="0" err="1">
                <a:solidFill>
                  <a:schemeClr val="tx1"/>
                </a:solidFill>
              </a:rPr>
              <a:t>Actio</a:t>
            </a:r>
            <a:r>
              <a:rPr lang="en-US" altLang="en-US" sz="1200" dirty="0">
                <a:solidFill>
                  <a:schemeClr val="tx1"/>
                </a:solidFill>
              </a:rPr>
              <a:t> </a:t>
            </a:r>
            <a:r>
              <a:rPr lang="en-US" altLang="en-US" sz="1200" dirty="0" err="1">
                <a:solidFill>
                  <a:schemeClr val="tx1"/>
                </a:solidFill>
              </a:rPr>
              <a:t>Pauliana</a:t>
            </a:r>
            <a:r>
              <a:rPr lang="en-US" altLang="en-US" sz="1200" dirty="0">
                <a:solidFill>
                  <a:schemeClr val="tx1"/>
                </a:solidFill>
              </a:rPr>
              <a:t> </a:t>
            </a:r>
            <a:r>
              <a:rPr lang="en-US" altLang="en-US" sz="1200" dirty="0" err="1">
                <a:solidFill>
                  <a:schemeClr val="tx1"/>
                </a:solidFill>
              </a:rPr>
              <a:t>sebagai</a:t>
            </a:r>
            <a:r>
              <a:rPr lang="en-US" altLang="en-US" sz="1200" dirty="0">
                <a:solidFill>
                  <a:schemeClr val="tx1"/>
                </a:solidFill>
              </a:rPr>
              <a:t> </a:t>
            </a:r>
            <a:r>
              <a:rPr lang="en-US" altLang="en-US" sz="1200" dirty="0" err="1">
                <a:solidFill>
                  <a:schemeClr val="tx1"/>
                </a:solidFill>
              </a:rPr>
              <a:t>upaya</a:t>
            </a:r>
            <a:r>
              <a:rPr lang="en-US" altLang="en-US" sz="1200" dirty="0">
                <a:solidFill>
                  <a:schemeClr val="tx1"/>
                </a:solidFill>
              </a:rPr>
              <a:t> </a:t>
            </a:r>
            <a:r>
              <a:rPr lang="en-US" altLang="en-US" sz="1200" dirty="0" err="1">
                <a:solidFill>
                  <a:schemeClr val="tx1"/>
                </a:solidFill>
              </a:rPr>
              <a:t>hukum</a:t>
            </a:r>
            <a:r>
              <a:rPr lang="en-US" altLang="en-US" sz="1200" dirty="0">
                <a:solidFill>
                  <a:schemeClr val="tx1"/>
                </a:solidFill>
              </a:rPr>
              <a:t> </a:t>
            </a:r>
            <a:r>
              <a:rPr lang="en-US" altLang="en-US" sz="1200" dirty="0" err="1">
                <a:solidFill>
                  <a:schemeClr val="tx1"/>
                </a:solidFill>
              </a:rPr>
              <a:t>untuk</a:t>
            </a:r>
            <a:r>
              <a:rPr lang="en-US" altLang="en-US" sz="1200" dirty="0">
                <a:solidFill>
                  <a:schemeClr val="tx1"/>
                </a:solidFill>
              </a:rPr>
              <a:t> </a:t>
            </a:r>
            <a:r>
              <a:rPr lang="en-US" altLang="en-US" sz="1200" dirty="0" err="1">
                <a:solidFill>
                  <a:schemeClr val="tx1"/>
                </a:solidFill>
              </a:rPr>
              <a:t>membatalkan</a:t>
            </a:r>
            <a:r>
              <a:rPr lang="en-US" altLang="en-US" sz="1200" dirty="0">
                <a:solidFill>
                  <a:schemeClr val="tx1"/>
                </a:solidFill>
              </a:rPr>
              <a:t> </a:t>
            </a:r>
            <a:r>
              <a:rPr lang="en-US" altLang="en-US" sz="1200" dirty="0" err="1">
                <a:solidFill>
                  <a:schemeClr val="tx1"/>
                </a:solidFill>
              </a:rPr>
              <a:t>perbuatan</a:t>
            </a:r>
            <a:r>
              <a:rPr lang="en-US" altLang="en-US" sz="1200" dirty="0">
                <a:solidFill>
                  <a:schemeClr val="tx1"/>
                </a:solidFill>
              </a:rPr>
              <a:t> </a:t>
            </a:r>
            <a:r>
              <a:rPr lang="en-US" altLang="en-US" sz="1200" dirty="0" err="1">
                <a:solidFill>
                  <a:schemeClr val="tx1"/>
                </a:solidFill>
              </a:rPr>
              <a:t>debitor</a:t>
            </a:r>
            <a:r>
              <a:rPr lang="en-US" altLang="en-US" sz="1200" dirty="0">
                <a:solidFill>
                  <a:schemeClr val="tx1"/>
                </a:solidFill>
              </a:rPr>
              <a:t> yang </a:t>
            </a:r>
            <a:r>
              <a:rPr lang="en-US" altLang="en-US" sz="1200" dirty="0" err="1">
                <a:solidFill>
                  <a:schemeClr val="tx1"/>
                </a:solidFill>
              </a:rPr>
              <a:t>merugikan</a:t>
            </a:r>
            <a:r>
              <a:rPr lang="en-US" altLang="en-US" sz="1200" dirty="0">
                <a:solidFill>
                  <a:schemeClr val="tx1"/>
                </a:solidFill>
              </a:rPr>
              <a:t> </a:t>
            </a:r>
            <a:r>
              <a:rPr lang="en-US" altLang="en-US" sz="1200" dirty="0" err="1">
                <a:solidFill>
                  <a:schemeClr val="tx1"/>
                </a:solidFill>
              </a:rPr>
              <a:t>kreditur</a:t>
            </a:r>
            <a:r>
              <a:rPr lang="en-US" altLang="en-US" sz="1200" dirty="0">
                <a:solidFill>
                  <a:schemeClr val="tx1"/>
                </a:solidFill>
              </a:rPr>
              <a:t> </a:t>
            </a:r>
            <a:r>
              <a:rPr lang="en-US" altLang="en-US" sz="1200" dirty="0" err="1">
                <a:solidFill>
                  <a:schemeClr val="tx1"/>
                </a:solidFill>
              </a:rPr>
              <a:t>sebelum</a:t>
            </a:r>
            <a:r>
              <a:rPr lang="en-US" altLang="en-US" sz="1200" dirty="0">
                <a:solidFill>
                  <a:schemeClr val="tx1"/>
                </a:solidFill>
              </a:rPr>
              <a:t> </a:t>
            </a:r>
            <a:r>
              <a:rPr lang="en-US" altLang="en-US" sz="1200" dirty="0" err="1">
                <a:solidFill>
                  <a:schemeClr val="tx1"/>
                </a:solidFill>
              </a:rPr>
              <a:t>pailit</a:t>
            </a:r>
            <a:r>
              <a:rPr lang="en-US" altLang="en-US" sz="1200" dirty="0">
                <a:solidFill>
                  <a:schemeClr val="tx1"/>
                </a:solidFill>
              </a:rPr>
              <a:t>.</a:t>
            </a:r>
            <a:endParaRPr lang="en-US" altLang="en-US" sz="1200" dirty="0">
              <a:solidFill>
                <a:schemeClr val="tx1"/>
              </a:solidFill>
            </a:endParaRPr>
          </a:p>
          <a:p>
            <a:endParaRPr lang="en-ID" dirty="0"/>
          </a:p>
        </p:txBody>
      </p:sp>
      <p:sp>
        <p:nvSpPr>
          <p:cNvPr id="4" name="Date Placeholder 3"/>
          <p:cNvSpPr>
            <a:spLocks noGrp="1"/>
          </p:cNvSpPr>
          <p:nvPr>
            <p:ph type="dt"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r>
              <a:rPr lang="en-US" altLang="en-US">
                <a:sym typeface="+mn-ea"/>
              </a:rPr>
              <a:t>Dasar hukum: UUPT + Anggaran Dasar + Shareholders Agreement (jika ada).</a:t>
            </a:r>
            <a:endParaRPr lang="en-US"/>
          </a:p>
        </p:txBody>
      </p:sp>
      <p:sp>
        <p:nvSpPr>
          <p:cNvPr id="4" name="Date Placeholder 3"/>
          <p:cNvSpPr>
            <a:spLocks noGrp="1"/>
          </p:cNvSpPr>
          <p:nvPr>
            <p:ph type="dt" idx="1"/>
          </p:nvPr>
        </p:nvSpPr>
        <p:spPr/>
        <p:txBody>
          <a:bodyPr/>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pPr algn="just"/>
            <a:r>
              <a:rPr lang="en-US" altLang="en-US" dirty="0">
                <a:sym typeface="+mn-ea"/>
              </a:rPr>
              <a:t>Dasar hukum: UU No. 30 Tahun 1999.</a:t>
            </a:r>
            <a:endParaRPr lang="en-US" altLang="en-US"/>
          </a:p>
        </p:txBody>
      </p:sp>
      <p:sp>
        <p:nvSpPr>
          <p:cNvPr id="4" name="Date Placeholder 3"/>
          <p:cNvSpPr>
            <a:spLocks noGrp="1"/>
          </p:cNvSpPr>
          <p:nvPr>
            <p:ph type="dt"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ltLang="en-US" dirty="0"/>
              <a:t>Actio Pauliana adalah alat hukum untuk “menarik kembali” perbuatan debitor yang curang atau tidak wajar agar harta perusahaan tetap utuh dan dapat dibagi secara adil kepada para kreditor.</a:t>
            </a:r>
            <a:endParaRPr lang="en-US" altLang="en-US" dirty="0"/>
          </a:p>
        </p:txBody>
      </p:sp>
      <p:sp>
        <p:nvSpPr>
          <p:cNvPr id="4" name="Date Placeholder 3"/>
          <p:cNvSpPr>
            <a:spLocks noGrp="1"/>
          </p:cNvSpPr>
          <p:nvPr>
            <p:ph type="dt"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pPr algn="just"/>
            <a:endParaRPr lang="en-US" altLang="en-US" dirty="0">
              <a:solidFill>
                <a:schemeClr val="tx1"/>
              </a:solidFill>
            </a:endParaRPr>
          </a:p>
          <a:p>
            <a:pPr algn="just"/>
            <a:r>
              <a:rPr lang="en-US" altLang="en-US" dirty="0">
                <a:sym typeface="+mn-ea"/>
              </a:rPr>
              <a:t>Dasar hukum: Pasal 1338 KUH Perdata + UU 30/1999 (jika arbitrase).</a:t>
            </a:r>
            <a:endParaRPr lang="en-US" altLang="en-US"/>
          </a:p>
        </p:txBody>
      </p:sp>
      <p:sp>
        <p:nvSpPr>
          <p:cNvPr id="4" name="Date Placeholder 3"/>
          <p:cNvSpPr>
            <a:spLocks noGrp="1"/>
          </p:cNvSpPr>
          <p:nvPr>
            <p:ph type="dt"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r>
              <a:rPr lang="en-US" altLang="en-US" dirty="0">
                <a:sym typeface="+mn-ea"/>
              </a:rPr>
              <a:t>Ini mengurangi peluang konflik dan mempermudah penyelesaian.</a:t>
            </a:r>
            <a:endParaRPr lang="en-US"/>
          </a:p>
        </p:txBody>
      </p:sp>
      <p:sp>
        <p:nvSpPr>
          <p:cNvPr id="4" name="Date Placeholder 3"/>
          <p:cNvSpPr>
            <a:spLocks noGrp="1"/>
          </p:cNvSpPr>
          <p:nvPr>
            <p:ph type="dt" idx="1"/>
          </p:nvPr>
        </p:nvSpPr>
        <p:spPr/>
        <p:txBody>
          <a:bodyPr/>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ltLang="en-US"/>
              <a:t>Eksekusi: pelaksanaan kesepakatan damai atau putusan arbitrase/pengadilan secara nyata</a:t>
            </a:r>
            <a:endParaRPr lang="en-US" altLang="en-US"/>
          </a:p>
          <a:p>
            <a:r>
              <a:rPr lang="en-US" altLang="en-US"/>
              <a:t>Tindak lanjut: perbaikan kontrak, SOP, dan tata kelola perusahaan untuk mencegah sengketa berulang.</a:t>
            </a:r>
            <a:endParaRPr lang="en-US" altLang="en-US"/>
          </a:p>
        </p:txBody>
      </p:sp>
      <p:sp>
        <p:nvSpPr>
          <p:cNvPr id="4" name="Date Placeholder 3"/>
          <p:cNvSpPr>
            <a:spLocks noGrp="1"/>
          </p:cNvSpPr>
          <p:nvPr>
            <p:ph type="dt"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pPr algn="just"/>
            <a:r>
              <a:rPr lang="en-US" altLang="en-US" dirty="0"/>
              <a:t>“Eksekusi berarti menjalankan isi kesepakatan atau putusan, misalnya pembayaran ganti rugi atau pelaksanaan kewajiban tertentu. Sedangkan tindak lanjut adalah langkah perbaikan setelah sengketa selesai, seperti memperbaiki kontrak dan tata kelola perusahaan agar konflik serupa tidak terjadi lagi.</a:t>
            </a:r>
            <a:endParaRPr lang="en-US" altLang="en-US" dirty="0"/>
          </a:p>
        </p:txBody>
      </p:sp>
      <p:sp>
        <p:nvSpPr>
          <p:cNvPr id="4" name="Date Placeholder 3"/>
          <p:cNvSpPr>
            <a:spLocks noGrp="1"/>
          </p:cNvSpPr>
          <p:nvPr>
            <p:ph type="dt"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Rectangle 1"/>
          <p:cNvSpPr>
            <a:spLocks noChangeArrowheads="1"/>
          </p:cNvSpPr>
          <p:nvPr userDrawn="1"/>
        </p:nvSpPr>
        <p:spPr bwMode="auto">
          <a:xfrm>
            <a:off x="899592" y="287070"/>
            <a:ext cx="7632848" cy="26161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865120" algn="ctr"/>
                <a:tab pos="5730875" algn="r"/>
              </a:tabLst>
            </a:pPr>
            <a:r>
              <a:rPr kumimoji="0" 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HKB24413</a:t>
            </a:r>
            <a:r>
              <a:rPr kumimoji="0" lang="id-ID"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 </a:t>
            </a:r>
            <a:r>
              <a:rPr kumimoji="0" 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HUKUM PERUSAHAAN – KOPERASI</a:t>
            </a:r>
            <a:endParaRPr kumimoji="0" lang="id-ID"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5" name="Rectangle 1"/>
          <p:cNvSpPr>
            <a:spLocks noChangeArrowheads="1"/>
          </p:cNvSpPr>
          <p:nvPr userDrawn="1"/>
        </p:nvSpPr>
        <p:spPr bwMode="auto">
          <a:xfrm>
            <a:off x="179512" y="6327411"/>
            <a:ext cx="8640960" cy="276999"/>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120" algn="ctr"/>
                <a:tab pos="5730875" algn="r"/>
              </a:tabLst>
            </a:pP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No.</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Dokumen</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4FM-DP40101                             </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Rev</a:t>
            </a:r>
            <a:r>
              <a:rPr kumimoji="0" 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isi</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 00                                     Tanggal Berlaku : </a:t>
            </a:r>
            <a:r>
              <a:rPr lang="en-US" sz="1200" dirty="0">
                <a:latin typeface="Arial" panose="020B0604020202020204" pitchFamily="34" charset="0"/>
                <a:ea typeface="Calibri" panose="020F0502020204030204" pitchFamily="34" charset="0"/>
                <a:cs typeface="Times New Roman" panose="02020603050405020304" pitchFamily="18" charset="0"/>
              </a:rPr>
              <a:t>07 April 2021</a:t>
            </a:r>
            <a:endParaRPr kumimoji="0" lang="id-ID"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showMasterSp="0"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Rectangle 1"/>
          <p:cNvSpPr>
            <a:spLocks noChangeArrowheads="1"/>
          </p:cNvSpPr>
          <p:nvPr userDrawn="1"/>
        </p:nvSpPr>
        <p:spPr bwMode="auto">
          <a:xfrm>
            <a:off x="899592" y="287070"/>
            <a:ext cx="7632848" cy="26161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865120" algn="ctr"/>
                <a:tab pos="5730875" algn="r"/>
              </a:tabLst>
            </a:pPr>
            <a:r>
              <a:rPr kumimoji="0" 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HKB24413</a:t>
            </a:r>
            <a:r>
              <a:rPr kumimoji="0" lang="id-ID"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 </a:t>
            </a:r>
            <a:r>
              <a:rPr kumimoji="0" 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HUKUM PERUSAHAAN – KOPERASI</a:t>
            </a:r>
            <a:endParaRPr kumimoji="0" 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5" name="Rectangle 1"/>
          <p:cNvSpPr>
            <a:spLocks noChangeArrowheads="1"/>
          </p:cNvSpPr>
          <p:nvPr userDrawn="1"/>
        </p:nvSpPr>
        <p:spPr bwMode="auto">
          <a:xfrm>
            <a:off x="179512" y="6327411"/>
            <a:ext cx="8640960" cy="276999"/>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120" algn="ctr"/>
                <a:tab pos="5730875" algn="r"/>
              </a:tabLst>
            </a:pP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No.</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Dokumen</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4FM-DP40101                             </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Rev</a:t>
            </a:r>
            <a:r>
              <a:rPr kumimoji="0" 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isi</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 00                                     Tanggal Berlaku : </a:t>
            </a:r>
            <a:r>
              <a:rPr lang="en-US" sz="1200" dirty="0">
                <a:latin typeface="Arial" panose="020B0604020202020204" pitchFamily="34" charset="0"/>
                <a:ea typeface="Calibri" panose="020F0502020204030204" pitchFamily="34" charset="0"/>
                <a:cs typeface="Times New Roman" panose="02020603050405020304" pitchFamily="18" charset="0"/>
              </a:rPr>
              <a:t>07 April 2021</a:t>
            </a:r>
            <a:endParaRPr kumimoji="0" lang="id-ID"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Sp="0"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Rectangle 1"/>
          <p:cNvSpPr>
            <a:spLocks noChangeArrowheads="1"/>
          </p:cNvSpPr>
          <p:nvPr userDrawn="1"/>
        </p:nvSpPr>
        <p:spPr bwMode="auto">
          <a:xfrm>
            <a:off x="899592" y="287070"/>
            <a:ext cx="7704856" cy="26161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120" algn="ctr"/>
                <a:tab pos="5730875" algn="r"/>
              </a:tabLst>
            </a:pPr>
            <a:r>
              <a:rPr kumimoji="0" lang="id-ID"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6" name="Rectangle 1"/>
          <p:cNvSpPr>
            <a:spLocks noChangeArrowheads="1"/>
          </p:cNvSpPr>
          <p:nvPr userDrawn="1"/>
        </p:nvSpPr>
        <p:spPr bwMode="auto">
          <a:xfrm>
            <a:off x="179512" y="6327411"/>
            <a:ext cx="8640960" cy="276999"/>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120" algn="ctr"/>
                <a:tab pos="5730875" algn="r"/>
              </a:tabLst>
            </a:pP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No.</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Dokumen</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4FM-DP40101                             </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Rev</a:t>
            </a:r>
            <a:r>
              <a:rPr kumimoji="0" 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isi</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 00                                     Tanggal Berlaku : </a:t>
            </a:r>
            <a:r>
              <a:rPr lang="en-US" sz="1200" dirty="0">
                <a:latin typeface="Arial" panose="020B0604020202020204" pitchFamily="34" charset="0"/>
                <a:ea typeface="Calibri" panose="020F0502020204030204" pitchFamily="34" charset="0"/>
                <a:cs typeface="Times New Roman" panose="02020603050405020304" pitchFamily="18" charset="0"/>
              </a:rPr>
              <a:t>07 April 2021</a:t>
            </a:r>
            <a:endParaRPr kumimoji="0" lang="id-ID"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cSld>
  <p:clrMapOvr>
    <a:masterClrMapping/>
  </p:clrMapOvr>
  <p:transition spd="slow">
    <p:fade thruBlk="1"/>
  </p:transition>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image" Target="../media/image1.jpeg"/><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6" name="Rectangle 1"/>
          <p:cNvSpPr>
            <a:spLocks noChangeArrowheads="1"/>
          </p:cNvSpPr>
          <p:nvPr userDrawn="1"/>
        </p:nvSpPr>
        <p:spPr bwMode="auto">
          <a:xfrm>
            <a:off x="899592" y="287070"/>
            <a:ext cx="7704856" cy="26161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120" algn="ctr"/>
                <a:tab pos="5730875" algn="r"/>
              </a:tabLst>
            </a:pPr>
            <a:r>
              <a:rPr kumimoji="0" lang="id-ID"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8" name="Rectangle 1"/>
          <p:cNvSpPr>
            <a:spLocks noChangeArrowheads="1"/>
          </p:cNvSpPr>
          <p:nvPr userDrawn="1"/>
        </p:nvSpPr>
        <p:spPr bwMode="auto">
          <a:xfrm>
            <a:off x="179512" y="6327411"/>
            <a:ext cx="8640960" cy="276999"/>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120" algn="ctr"/>
                <a:tab pos="5730875" algn="r"/>
              </a:tabLst>
            </a:pP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No.</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Dokumen</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4FM-DP40101                             </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Rev</a:t>
            </a:r>
            <a:r>
              <a:rPr kumimoji="0" 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isi</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 00                                     Tanggal Berlaku : </a:t>
            </a:r>
            <a:r>
              <a:rPr lang="en-US" sz="1200" dirty="0">
                <a:latin typeface="Arial" panose="020B0604020202020204" pitchFamily="34" charset="0"/>
                <a:ea typeface="Calibri" panose="020F0502020204030204" pitchFamily="34" charset="0"/>
                <a:cs typeface="Times New Roman" panose="02020603050405020304" pitchFamily="18" charset="0"/>
              </a:rPr>
              <a:t>07 April 2021</a:t>
            </a:r>
            <a:endParaRPr kumimoji="0" lang="id-ID"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spd="slow">
    <p:fade thruBlk="1"/>
  </p:transition>
  <p:hf sldNum="0" hdr="0"/>
  <p:txStyles>
    <p:title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comments" Target="../comments/comment1.xml"/><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tags" Target="../tags/tag1.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custDataLst>
              <p:tags r:id="rId2"/>
            </p:custDataLst>
          </p:nvPr>
        </p:nvSpPr>
        <p:spPr>
          <a:xfrm>
            <a:off x="0" y="2204864"/>
            <a:ext cx="9144000" cy="1938020"/>
          </a:xfrm>
          <a:prstGeom prst="rect">
            <a:avLst/>
          </a:prstGeom>
          <a:noFill/>
        </p:spPr>
        <p:txBody>
          <a:bodyPr wrap="square" lIns="91440" tIns="45720" rIns="91440" bIns="45720">
            <a:spAutoFit/>
          </a:bodyPr>
          <a:lstStyle/>
          <a:p>
            <a:pPr algn="ctr"/>
            <a:r>
              <a:rPr lang="en-US" altLang="en-US" sz="4000" b="1" dirty="0">
                <a:ln w="19050">
                  <a:solidFill>
                    <a:schemeClr val="tx2">
                      <a:tint val="1000"/>
                    </a:schemeClr>
                  </a:solidFill>
                  <a:prstDash val="solid"/>
                </a:ln>
                <a:solidFill>
                  <a:srgbClr val="002060"/>
                </a:solidFill>
                <a:effectLst>
                  <a:outerShdw blurRad="50800" dist="38100" algn="l" rotWithShape="0">
                    <a:prstClr val="black">
                      <a:alpha val="40000"/>
                    </a:prstClr>
                  </a:outerShdw>
                  <a:reflection blurRad="6350" stA="55000" endA="300" endPos="45500" dir="5400000" sy="-100000" algn="bl" rotWithShape="0"/>
                </a:effectLst>
                <a:latin typeface="Cambria" panose="02040503050406030204" pitchFamily="18" charset="0"/>
                <a:cs typeface="Arial" panose="020B0604020202020204" pitchFamily="34" charset="0"/>
              </a:rPr>
              <a:t>Penyelesaian Sengketa dalam</a:t>
            </a:r>
            <a:endParaRPr lang="en-US" altLang="en-US" sz="4000" b="1" dirty="0">
              <a:ln w="19050">
                <a:solidFill>
                  <a:schemeClr val="tx2">
                    <a:tint val="1000"/>
                  </a:schemeClr>
                </a:solidFill>
                <a:prstDash val="solid"/>
              </a:ln>
              <a:solidFill>
                <a:srgbClr val="002060"/>
              </a:solidFill>
              <a:effectLst>
                <a:outerShdw blurRad="50800" dist="38100" algn="l" rotWithShape="0">
                  <a:prstClr val="black">
                    <a:alpha val="40000"/>
                  </a:prstClr>
                </a:outerShdw>
                <a:reflection blurRad="6350" stA="55000" endA="300" endPos="45500" dir="5400000" sy="-100000" algn="bl" rotWithShape="0"/>
              </a:effectLst>
              <a:latin typeface="Cambria" panose="02040503050406030204" pitchFamily="18" charset="0"/>
              <a:cs typeface="Arial" panose="020B0604020202020204" pitchFamily="34" charset="0"/>
            </a:endParaRPr>
          </a:p>
          <a:p>
            <a:pPr algn="ctr"/>
            <a:r>
              <a:rPr lang="en-US" altLang="en-US" sz="4000" b="1" dirty="0">
                <a:ln w="19050">
                  <a:solidFill>
                    <a:schemeClr val="tx2">
                      <a:tint val="1000"/>
                    </a:schemeClr>
                  </a:solidFill>
                  <a:prstDash val="solid"/>
                </a:ln>
                <a:solidFill>
                  <a:srgbClr val="002060"/>
                </a:solidFill>
                <a:effectLst>
                  <a:outerShdw blurRad="50800" dist="38100" algn="l" rotWithShape="0">
                    <a:prstClr val="black">
                      <a:alpha val="40000"/>
                    </a:prstClr>
                  </a:outerShdw>
                  <a:reflection blurRad="6350" stA="55000" endA="300" endPos="45500" dir="5400000" sy="-100000" algn="bl" rotWithShape="0"/>
                </a:effectLst>
                <a:latin typeface="Cambria" panose="02040503050406030204" pitchFamily="18" charset="0"/>
                <a:cs typeface="Arial" panose="020B0604020202020204" pitchFamily="34" charset="0"/>
              </a:rPr>
              <a:t>Perusahaan </a:t>
            </a:r>
            <a:endParaRPr lang="en-US" altLang="en-US" sz="4000" b="1" dirty="0">
              <a:ln w="19050">
                <a:solidFill>
                  <a:schemeClr val="tx2">
                    <a:tint val="1000"/>
                  </a:schemeClr>
                </a:solidFill>
                <a:prstDash val="solid"/>
              </a:ln>
              <a:solidFill>
                <a:srgbClr val="002060"/>
              </a:solidFill>
              <a:effectLst>
                <a:outerShdw blurRad="50800" dist="38100" algn="l" rotWithShape="0">
                  <a:prstClr val="black">
                    <a:alpha val="40000"/>
                  </a:prstClr>
                </a:outerShdw>
                <a:reflection blurRad="6350" stA="55000" endA="300" endPos="45500" dir="5400000" sy="-100000" algn="bl" rotWithShape="0"/>
              </a:effectLst>
              <a:latin typeface="Cambria" panose="02040503050406030204" pitchFamily="18" charset="0"/>
              <a:cs typeface="Arial" panose="020B0604020202020204" pitchFamily="34" charset="0"/>
            </a:endParaRPr>
          </a:p>
          <a:p>
            <a:pPr algn="ctr"/>
            <a:r>
              <a:rPr lang="id-ID" sz="4000" b="1" dirty="0">
                <a:ln w="19050">
                  <a:solidFill>
                    <a:schemeClr val="tx2">
                      <a:tint val="1000"/>
                    </a:schemeClr>
                  </a:solidFill>
                  <a:prstDash val="solid"/>
                </a:ln>
                <a:solidFill>
                  <a:srgbClr val="002060"/>
                </a:solidFill>
                <a:effectLst>
                  <a:outerShdw blurRad="50800" dist="38100" algn="l" rotWithShape="0">
                    <a:prstClr val="black">
                      <a:alpha val="40000"/>
                    </a:prstClr>
                  </a:outerShdw>
                  <a:reflection blurRad="6350" stA="55000" endA="300" endPos="45500" dir="5400000" sy="-100000" algn="bl" rotWithShape="0"/>
                </a:effectLst>
                <a:latin typeface="Cambria" panose="02040503050406030204" pitchFamily="18" charset="0"/>
                <a:cs typeface="Arial" panose="020B0604020202020204" pitchFamily="34" charset="0"/>
              </a:rPr>
              <a:t>PERTEMUAN KE </a:t>
            </a:r>
            <a:r>
              <a:rPr lang="en-US" sz="4000" b="1" dirty="0">
                <a:ln w="19050">
                  <a:solidFill>
                    <a:schemeClr val="tx2">
                      <a:tint val="1000"/>
                    </a:schemeClr>
                  </a:solidFill>
                  <a:prstDash val="solid"/>
                </a:ln>
                <a:solidFill>
                  <a:srgbClr val="002060"/>
                </a:solidFill>
                <a:effectLst>
                  <a:outerShdw blurRad="50800" dist="38100" algn="l" rotWithShape="0">
                    <a:prstClr val="black">
                      <a:alpha val="40000"/>
                    </a:prstClr>
                  </a:outerShdw>
                  <a:reflection blurRad="6350" stA="55000" endA="300" endPos="45500" dir="5400000" sy="-100000" algn="bl" rotWithShape="0"/>
                </a:effectLst>
                <a:latin typeface="Cambria" panose="02040503050406030204" pitchFamily="18" charset="0"/>
                <a:cs typeface="Arial" panose="020B0604020202020204" pitchFamily="34" charset="0"/>
              </a:rPr>
              <a:t>15</a:t>
            </a:r>
            <a:endParaRPr lang="en-US" sz="4000" b="1" dirty="0">
              <a:ln w="19050">
                <a:solidFill>
                  <a:schemeClr val="tx2">
                    <a:tint val="1000"/>
                  </a:schemeClr>
                </a:solidFill>
                <a:prstDash val="solid"/>
              </a:ln>
              <a:solidFill>
                <a:srgbClr val="002060"/>
              </a:solidFill>
              <a:effectLst>
                <a:outerShdw blurRad="50800" dist="38100" algn="l" rotWithShape="0">
                  <a:prstClr val="black">
                    <a:alpha val="40000"/>
                  </a:prstClr>
                </a:outerShdw>
                <a:reflection blurRad="6350" stA="55000" endA="300" endPos="45500" dir="5400000" sy="-100000" algn="bl" rotWithShape="0"/>
              </a:effectLst>
              <a:latin typeface="Cambria" panose="02040503050406030204" pitchFamily="18" charset="0"/>
              <a:cs typeface="Arial" panose="020B0604020202020204" pitchFamily="34" charset="0"/>
            </a:endParaRPr>
          </a:p>
        </p:txBody>
      </p:sp>
      <p:pic>
        <p:nvPicPr>
          <p:cNvPr id="5" name="Picture 4" descr="D:\!!!DATA RETNO_QAC\ARSIP Internal Memo\LOGO IM.png"/>
          <p:cNvPicPr/>
          <p:nvPr/>
        </p:nvPicPr>
        <p:blipFill>
          <a:blip r:embed="rId3">
            <a:extLst>
              <a:ext uri="{28A0092B-C50C-407E-A947-70E740481C1C}">
                <a14:useLocalDpi xmlns:a14="http://schemas.microsoft.com/office/drawing/2010/main" val="0"/>
              </a:ext>
            </a:extLst>
          </a:blip>
          <a:srcRect l="4669" t="15303" r="72530" b="16026"/>
          <a:stretch>
            <a:fillRect/>
          </a:stretch>
        </p:blipFill>
        <p:spPr bwMode="auto">
          <a:xfrm>
            <a:off x="7812360" y="60608"/>
            <a:ext cx="1276350" cy="1280160"/>
          </a:xfrm>
          <a:prstGeom prst="rect">
            <a:avLst/>
          </a:prstGeom>
          <a:noFill/>
          <a:ln>
            <a:noFill/>
          </a:ln>
        </p:spPr>
      </p:pic>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23215" y="541655"/>
            <a:ext cx="8425180" cy="5620385"/>
          </a:xfrm>
        </p:spPr>
        <p:txBody>
          <a:bodyPr>
            <a:noAutofit/>
          </a:bodyPr>
          <a:lstStyle/>
          <a:p>
            <a:pPr algn="ctr"/>
            <a:r>
              <a:rPr lang="en-US" altLang="en-US" sz="2400" dirty="0">
                <a:solidFill>
                  <a:schemeClr val="tx1"/>
                </a:solidFill>
              </a:rPr>
              <a:t>Non-Litigasi: Negosiasi, Mediasi, Konsiliasi</a:t>
            </a:r>
            <a:endParaRPr lang="en-US" altLang="en-US" sz="2400" dirty="0">
              <a:solidFill>
                <a:schemeClr val="tx1"/>
              </a:solidFill>
            </a:endParaRPr>
          </a:p>
          <a:p>
            <a:pPr algn="just"/>
            <a:endParaRPr lang="en-US" altLang="en-US" sz="2400" dirty="0">
              <a:solidFill>
                <a:schemeClr val="tx1"/>
              </a:solidFill>
            </a:endParaRPr>
          </a:p>
          <a:p>
            <a:pPr algn="just"/>
            <a:r>
              <a:rPr lang="en-US" altLang="en-US" sz="2400" dirty="0">
                <a:solidFill>
                  <a:schemeClr val="tx1"/>
                </a:solidFill>
              </a:rPr>
              <a:t>Negosiasi = para pihak berunding langsung tanpa pihak ketiga.</a:t>
            </a:r>
            <a:endParaRPr lang="en-US" altLang="en-US" sz="2400" dirty="0">
              <a:solidFill>
                <a:schemeClr val="tx1"/>
              </a:solidFill>
            </a:endParaRPr>
          </a:p>
          <a:p>
            <a:pPr algn="just"/>
            <a:r>
              <a:rPr lang="en-US" altLang="en-US" sz="2400" dirty="0">
                <a:solidFill>
                  <a:schemeClr val="tx1"/>
                </a:solidFill>
              </a:rPr>
              <a:t>Cocok untuk sengketa ringan, misalnya revisi jadwal pembayaran.</a:t>
            </a:r>
            <a:endParaRPr lang="en-US" altLang="en-US" sz="2400" dirty="0">
              <a:solidFill>
                <a:schemeClr val="tx1"/>
              </a:solidFill>
            </a:endParaRPr>
          </a:p>
          <a:p>
            <a:pPr algn="just"/>
            <a:endParaRPr lang="en-US" altLang="en-US" sz="2400" dirty="0">
              <a:solidFill>
                <a:schemeClr val="tx1"/>
              </a:solidFill>
            </a:endParaRPr>
          </a:p>
          <a:p>
            <a:pPr algn="just"/>
            <a:r>
              <a:rPr lang="en-US" altLang="en-US" sz="2400" dirty="0">
                <a:solidFill>
                  <a:schemeClr val="tx1"/>
                </a:solidFill>
              </a:rPr>
              <a:t>Mediasi = ada mediator netral yang membantu mencari kesepakatan.</a:t>
            </a:r>
            <a:endParaRPr lang="en-US" altLang="en-US" sz="2400" dirty="0">
              <a:solidFill>
                <a:schemeClr val="tx1"/>
              </a:solidFill>
            </a:endParaRPr>
          </a:p>
          <a:p>
            <a:pPr algn="just"/>
            <a:r>
              <a:rPr lang="en-US" altLang="en-US" sz="2400" dirty="0">
                <a:solidFill>
                  <a:schemeClr val="tx1"/>
                </a:solidFill>
              </a:rPr>
              <a:t>Mediator tidak memutus, hanya memfasilitasi solusi win-win.</a:t>
            </a:r>
            <a:endParaRPr lang="en-US" altLang="en-US" sz="2400" dirty="0">
              <a:solidFill>
                <a:schemeClr val="tx1"/>
              </a:solidFill>
            </a:endParaRPr>
          </a:p>
          <a:p>
            <a:pPr algn="just"/>
            <a:endParaRPr lang="en-US" altLang="en-US" sz="2400" dirty="0">
              <a:solidFill>
                <a:schemeClr val="tx1"/>
              </a:solidFill>
            </a:endParaRPr>
          </a:p>
          <a:p>
            <a:pPr algn="just"/>
            <a:r>
              <a:rPr lang="en-US" altLang="en-US" sz="2400" dirty="0">
                <a:solidFill>
                  <a:schemeClr val="tx1"/>
                </a:solidFill>
              </a:rPr>
              <a:t>Konsiliasi = pihak ketiga memberi usulan penyelesaian.</a:t>
            </a:r>
            <a:endParaRPr lang="en-US" altLang="en-US" sz="2400" dirty="0">
              <a:solidFill>
                <a:schemeClr val="tx1"/>
              </a:solidFill>
            </a:endParaRPr>
          </a:p>
          <a:p>
            <a:pPr algn="just"/>
            <a:r>
              <a:rPr lang="en-US" altLang="en-US" sz="2400" dirty="0">
                <a:solidFill>
                  <a:schemeClr val="tx1"/>
                </a:solidFill>
              </a:rPr>
              <a:t>Lebih “aktif” dari mediator karena bisa merekomendasikan solusi.</a:t>
            </a:r>
            <a:endParaRPr lang="en-US" altLang="en-US" sz="2400" dirty="0">
              <a:solidFill>
                <a:schemeClr val="tx1"/>
              </a:solidFill>
            </a:endParaRPr>
          </a:p>
          <a:p>
            <a:pPr algn="just"/>
            <a:endParaRPr lang="en-US" altLang="en-US" sz="2400" dirty="0">
              <a:solidFill>
                <a:schemeClr val="tx1"/>
              </a:solidFill>
            </a:endParaRPr>
          </a:p>
          <a:p>
            <a:pPr algn="just"/>
            <a:r>
              <a:rPr lang="en-US" altLang="en-US" sz="2400" dirty="0">
                <a:solidFill>
                  <a:schemeClr val="tx1"/>
                </a:solidFill>
              </a:rPr>
              <a:t>Dasar hukum payung: UU No. 30 Tahun 1999 (APS).</a:t>
            </a:r>
            <a:endParaRPr lang="en-US" altLang="en-US" sz="2400" dirty="0">
              <a:solidFill>
                <a:schemeClr val="tx1"/>
              </a:solidFill>
            </a:endParaRPr>
          </a:p>
        </p:txBody>
      </p:sp>
    </p:spTree>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51460" y="549910"/>
            <a:ext cx="8569325" cy="5761990"/>
          </a:xfrm>
        </p:spPr>
        <p:txBody>
          <a:bodyPr>
            <a:noAutofit/>
          </a:bodyPr>
          <a:lstStyle/>
          <a:p>
            <a:pPr algn="ctr"/>
            <a:r>
              <a:rPr lang="en-US" altLang="en-US" sz="2300" dirty="0">
                <a:solidFill>
                  <a:schemeClr val="tx1"/>
                </a:solidFill>
              </a:rPr>
              <a:t>Arbitrase dalam Sengketa Perusahaan</a:t>
            </a:r>
            <a:endParaRPr lang="en-US" altLang="en-US" sz="2300" dirty="0">
              <a:solidFill>
                <a:schemeClr val="tx1"/>
              </a:solidFill>
            </a:endParaRPr>
          </a:p>
          <a:p>
            <a:pPr algn="just"/>
            <a:endParaRPr lang="en-US" altLang="en-US" sz="2300" dirty="0">
              <a:solidFill>
                <a:schemeClr val="tx1"/>
              </a:solidFill>
            </a:endParaRPr>
          </a:p>
          <a:p>
            <a:pPr algn="just"/>
            <a:r>
              <a:rPr lang="en-US" altLang="en-US" sz="2300" dirty="0">
                <a:solidFill>
                  <a:schemeClr val="tx1"/>
                </a:solidFill>
              </a:rPr>
              <a:t>Arbitrase = sengketa diputus arbiter berdasarkan kesepakatan para pihak.</a:t>
            </a:r>
            <a:endParaRPr lang="en-US" altLang="en-US" sz="2300" dirty="0">
              <a:solidFill>
                <a:schemeClr val="tx1"/>
              </a:solidFill>
            </a:endParaRPr>
          </a:p>
          <a:p>
            <a:pPr algn="just"/>
            <a:r>
              <a:rPr lang="en-US" altLang="en-US" sz="2300" dirty="0">
                <a:solidFill>
                  <a:schemeClr val="tx1"/>
                </a:solidFill>
              </a:rPr>
              <a:t>Biasanya digunakan pada sengketa bisnis bernilai besar dan butuh putusan final.</a:t>
            </a:r>
            <a:endParaRPr lang="en-US" altLang="en-US" sz="2300" dirty="0">
              <a:solidFill>
                <a:schemeClr val="tx1"/>
              </a:solidFill>
            </a:endParaRPr>
          </a:p>
          <a:p>
            <a:pPr algn="just"/>
            <a:endParaRPr lang="en-US" altLang="en-US" sz="2300" dirty="0">
              <a:solidFill>
                <a:schemeClr val="tx1"/>
              </a:solidFill>
            </a:endParaRPr>
          </a:p>
          <a:p>
            <a:pPr algn="just"/>
            <a:r>
              <a:rPr lang="en-US" altLang="en-US" sz="2300" dirty="0">
                <a:solidFill>
                  <a:schemeClr val="tx1"/>
                </a:solidFill>
              </a:rPr>
              <a:t>Putusan arbitrase bersifat final dan mengikat.</a:t>
            </a:r>
            <a:endParaRPr lang="en-US" altLang="en-US" sz="2300" dirty="0">
              <a:solidFill>
                <a:schemeClr val="tx1"/>
              </a:solidFill>
            </a:endParaRPr>
          </a:p>
          <a:p>
            <a:pPr algn="just"/>
            <a:r>
              <a:rPr lang="en-US" altLang="en-US" sz="2300" dirty="0">
                <a:solidFill>
                  <a:schemeClr val="tx1"/>
                </a:solidFill>
              </a:rPr>
              <a:t>Umumnya tidak ada banding seperti di pengadilan (memberi kepastian cepat).</a:t>
            </a:r>
            <a:endParaRPr lang="en-US" altLang="en-US" sz="2300" dirty="0">
              <a:solidFill>
                <a:schemeClr val="tx1"/>
              </a:solidFill>
            </a:endParaRPr>
          </a:p>
          <a:p>
            <a:pPr algn="just"/>
            <a:endParaRPr lang="en-US" altLang="en-US" sz="2300" dirty="0">
              <a:solidFill>
                <a:schemeClr val="tx1"/>
              </a:solidFill>
            </a:endParaRPr>
          </a:p>
          <a:p>
            <a:pPr algn="just"/>
            <a:r>
              <a:rPr lang="en-US" altLang="en-US" sz="2300" dirty="0">
                <a:solidFill>
                  <a:schemeClr val="tx1"/>
                </a:solidFill>
              </a:rPr>
              <a:t>Contoh penggunaan: joint venture, kontrak proyek, kontrak pengadaan besar.</a:t>
            </a:r>
            <a:endParaRPr lang="en-US" altLang="en-US" sz="2300" dirty="0">
              <a:solidFill>
                <a:schemeClr val="tx1"/>
              </a:solidFill>
            </a:endParaRPr>
          </a:p>
          <a:p>
            <a:pPr algn="just"/>
            <a:r>
              <a:rPr lang="en-US" altLang="en-US" sz="2300" dirty="0">
                <a:solidFill>
                  <a:schemeClr val="tx1"/>
                </a:solidFill>
              </a:rPr>
              <a:t>Misal kontrak menyebut forum BANI untuk sengketa pembayaran.</a:t>
            </a:r>
            <a:endParaRPr lang="en-US" altLang="en-US" sz="2300" dirty="0">
              <a:solidFill>
                <a:schemeClr val="tx1"/>
              </a:solidFill>
            </a:endParaRPr>
          </a:p>
          <a:p>
            <a:pPr algn="just"/>
            <a:endParaRPr lang="en-US" altLang="en-US" sz="2300" dirty="0">
              <a:solidFill>
                <a:schemeClr val="tx1"/>
              </a:solidFill>
            </a:endParaRPr>
          </a:p>
          <a:p>
            <a:pPr algn="just"/>
            <a:endParaRPr lang="en-US" altLang="en-US" sz="2300" dirty="0">
              <a:solidFill>
                <a:schemeClr val="tx1"/>
              </a:solidFill>
            </a:endParaRPr>
          </a:p>
        </p:txBody>
      </p:sp>
    </p:spTree>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33045" y="406400"/>
            <a:ext cx="8599170" cy="5737225"/>
          </a:xfrm>
        </p:spPr>
        <p:txBody>
          <a:bodyPr>
            <a:noAutofit/>
          </a:bodyPr>
          <a:lstStyle/>
          <a:p>
            <a:pPr algn="ctr">
              <a:lnSpc>
                <a:spcPct val="150000"/>
              </a:lnSpc>
            </a:pPr>
            <a:r>
              <a:rPr lang="en-US" altLang="en-US" sz="2400" dirty="0">
                <a:solidFill>
                  <a:schemeClr val="tx1"/>
                </a:solidFill>
              </a:rPr>
              <a:t>Litigasi (Pengadilan)</a:t>
            </a:r>
            <a:endParaRPr lang="en-US" altLang="en-US" sz="2400" dirty="0">
              <a:solidFill>
                <a:schemeClr val="tx1"/>
              </a:solidFill>
            </a:endParaRPr>
          </a:p>
          <a:p>
            <a:pPr marL="342900" indent="-342900" algn="just">
              <a:lnSpc>
                <a:spcPct val="150000"/>
              </a:lnSpc>
              <a:buFont typeface="Arial" panose="020B0604020202020204" pitchFamily="34" charset="0"/>
              <a:buChar char="•"/>
            </a:pPr>
            <a:r>
              <a:rPr lang="en-US" altLang="en-US" sz="2400" dirty="0">
                <a:solidFill>
                  <a:schemeClr val="tx1"/>
                </a:solidFill>
              </a:rPr>
              <a:t>Litigasi = penyelesaian sengketa melalui proses peradilan negara. - Cocok jika tidak ada klausul arbitrase atau butuh penetapan hakim.</a:t>
            </a:r>
            <a:endParaRPr lang="en-US" altLang="en-US" sz="2400" dirty="0">
              <a:solidFill>
                <a:schemeClr val="tx1"/>
              </a:solidFill>
            </a:endParaRPr>
          </a:p>
          <a:p>
            <a:pPr marL="342900" indent="-342900" algn="just">
              <a:lnSpc>
                <a:spcPct val="150000"/>
              </a:lnSpc>
              <a:buFont typeface="Arial" panose="020B0604020202020204" pitchFamily="34" charset="0"/>
              <a:buChar char="•"/>
            </a:pPr>
            <a:r>
              <a:rPr lang="en-US" altLang="en-US" sz="2400" dirty="0">
                <a:solidFill>
                  <a:schemeClr val="tx1"/>
                </a:solidFill>
              </a:rPr>
              <a:t>Proses lebih formal, terbuka, dan bisa memakan waktu - Ada tahapan gugatan, jawab-menjawab, pembuktian, putusan.</a:t>
            </a:r>
            <a:endParaRPr lang="en-US" altLang="en-US" sz="2400" dirty="0">
              <a:solidFill>
                <a:schemeClr val="tx1"/>
              </a:solidFill>
            </a:endParaRPr>
          </a:p>
          <a:p>
            <a:pPr marL="342900" indent="-342900" algn="just">
              <a:lnSpc>
                <a:spcPct val="150000"/>
              </a:lnSpc>
              <a:buFont typeface="Arial" panose="020B0604020202020204" pitchFamily="34" charset="0"/>
              <a:buChar char="•"/>
            </a:pPr>
            <a:r>
              <a:rPr lang="en-US" altLang="en-US" sz="2400" dirty="0">
                <a:solidFill>
                  <a:schemeClr val="tx1"/>
                </a:solidFill>
              </a:rPr>
              <a:t>Kekuatan: putusan dapat dieksekusi oleh negara. - Misal eksekusi pembayaran, penyitaan, atau perintah tertentu.</a:t>
            </a:r>
            <a:endParaRPr lang="en-US" altLang="en-US" sz="2400" dirty="0">
              <a:solidFill>
                <a:schemeClr val="tx1"/>
              </a:solidFill>
            </a:endParaRPr>
          </a:p>
          <a:p>
            <a:pPr algn="just">
              <a:lnSpc>
                <a:spcPct val="150000"/>
              </a:lnSpc>
            </a:pPr>
            <a:r>
              <a:rPr lang="en-US" altLang="en-US" sz="2400" dirty="0">
                <a:solidFill>
                  <a:schemeClr val="tx1"/>
                </a:solidFill>
              </a:rPr>
              <a:t>Dasar hukum: HIR/RBg (hukum acara perdata) dan prinsip kekuasaan kehakiman.</a:t>
            </a:r>
            <a:endParaRPr lang="en-US" altLang="en-US" sz="2400" dirty="0">
              <a:solidFill>
                <a:schemeClr val="tx1"/>
              </a:solidFill>
            </a:endParaRPr>
          </a:p>
        </p:txBody>
      </p:sp>
    </p:spTree>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51461" y="549910"/>
            <a:ext cx="8641020" cy="5680710"/>
          </a:xfrm>
        </p:spPr>
        <p:txBody>
          <a:bodyPr>
            <a:noAutofit/>
          </a:bodyPr>
          <a:lstStyle/>
          <a:p>
            <a:pPr algn="ctr"/>
            <a:r>
              <a:rPr lang="en-US" altLang="en-US" sz="2400" dirty="0">
                <a:solidFill>
                  <a:schemeClr val="tx1"/>
                </a:solidFill>
              </a:rPr>
              <a:t>Klausul Penyelesaian Sengketa dalam Kontrak/AD</a:t>
            </a:r>
            <a:endParaRPr lang="en-US" altLang="en-US" sz="2400" dirty="0">
              <a:solidFill>
                <a:schemeClr val="tx1"/>
              </a:solidFill>
            </a:endParaRPr>
          </a:p>
          <a:p>
            <a:pPr algn="just"/>
            <a:endParaRPr lang="en-US" altLang="en-US" sz="2400" dirty="0">
              <a:solidFill>
                <a:schemeClr val="tx1"/>
              </a:solidFill>
            </a:endParaRPr>
          </a:p>
          <a:p>
            <a:pPr algn="just"/>
            <a:r>
              <a:rPr lang="en-US" altLang="en-US" sz="2400" dirty="0">
                <a:solidFill>
                  <a:schemeClr val="tx1"/>
                </a:solidFill>
              </a:rPr>
              <a:t>Klausul menentukan “forum” penyelesaian (pengadilan atau arbitrase).</a:t>
            </a:r>
            <a:endParaRPr lang="en-US" altLang="en-US" sz="2400" dirty="0">
              <a:solidFill>
                <a:schemeClr val="tx1"/>
              </a:solidFill>
            </a:endParaRPr>
          </a:p>
          <a:p>
            <a:pPr algn="just"/>
            <a:r>
              <a:rPr lang="en-US" altLang="en-US" sz="2400" dirty="0">
                <a:solidFill>
                  <a:schemeClr val="tx1"/>
                </a:solidFill>
              </a:rPr>
              <a:t>Jika sudah memilih arbitrase, pengadilan umumnya tidak berwenang memeriksa pokok perkara.</a:t>
            </a:r>
            <a:endParaRPr lang="en-US" altLang="en-US" sz="2400" dirty="0">
              <a:solidFill>
                <a:schemeClr val="tx1"/>
              </a:solidFill>
            </a:endParaRPr>
          </a:p>
          <a:p>
            <a:pPr algn="just"/>
            <a:endParaRPr lang="en-US" altLang="en-US" sz="2400" dirty="0">
              <a:solidFill>
                <a:schemeClr val="tx1"/>
              </a:solidFill>
            </a:endParaRPr>
          </a:p>
          <a:p>
            <a:pPr algn="just"/>
            <a:r>
              <a:rPr lang="en-US" altLang="en-US" sz="2400" dirty="0">
                <a:solidFill>
                  <a:schemeClr val="tx1"/>
                </a:solidFill>
              </a:rPr>
              <a:t>Klausul menentukan tahapan (misal wajib negosiasi/mediasi dulu).</a:t>
            </a:r>
            <a:endParaRPr lang="en-US" altLang="en-US" sz="2400" dirty="0">
              <a:solidFill>
                <a:schemeClr val="tx1"/>
              </a:solidFill>
            </a:endParaRPr>
          </a:p>
          <a:p>
            <a:pPr algn="just"/>
            <a:r>
              <a:rPr lang="en-US" altLang="en-US" sz="2400" dirty="0">
                <a:solidFill>
                  <a:schemeClr val="tx1"/>
                </a:solidFill>
              </a:rPr>
              <a:t>Banyak kontrak mewajibkan cooling-off period sebelum menggugat.</a:t>
            </a:r>
            <a:endParaRPr lang="en-US" altLang="en-US" sz="2400" dirty="0">
              <a:solidFill>
                <a:schemeClr val="tx1"/>
              </a:solidFill>
            </a:endParaRPr>
          </a:p>
          <a:p>
            <a:pPr algn="just"/>
            <a:endParaRPr lang="en-US" altLang="en-US" sz="2400" dirty="0">
              <a:solidFill>
                <a:schemeClr val="tx1"/>
              </a:solidFill>
            </a:endParaRPr>
          </a:p>
          <a:p>
            <a:pPr algn="just"/>
            <a:r>
              <a:rPr lang="en-US" altLang="en-US" sz="2400" dirty="0">
                <a:solidFill>
                  <a:schemeClr val="tx1"/>
                </a:solidFill>
              </a:rPr>
              <a:t>Contoh klausul: “Sengketa diselesaikan melalui Arbitrase BANI di Jakarta.”</a:t>
            </a:r>
            <a:endParaRPr lang="en-US" altLang="en-US" sz="2400" dirty="0">
              <a:solidFill>
                <a:schemeClr val="tx1"/>
              </a:solidFill>
            </a:endParaRPr>
          </a:p>
          <a:p>
            <a:pPr algn="just"/>
            <a:r>
              <a:rPr lang="en-US" altLang="en-US" sz="2400" dirty="0">
                <a:solidFill>
                  <a:schemeClr val="tx1"/>
                </a:solidFill>
              </a:rPr>
              <a:t>Tujuannya menghindari perdebatan forum saat sengketa terjadi.</a:t>
            </a:r>
            <a:endParaRPr lang="en-US" altLang="en-US" sz="2400" dirty="0">
              <a:solidFill>
                <a:schemeClr val="tx1"/>
              </a:solidFill>
            </a:endParaRPr>
          </a:p>
          <a:p>
            <a:pPr algn="just"/>
            <a:endParaRPr lang="en-US" altLang="en-US" sz="2400" dirty="0">
              <a:solidFill>
                <a:schemeClr val="tx1"/>
              </a:solidFill>
            </a:endParaRPr>
          </a:p>
        </p:txBody>
      </p:sp>
    </p:spTree>
  </p:cSld>
  <p:clrMapOvr>
    <a:masterClrMapping/>
  </p:clrMapOvr>
  <p:transition spd="slow">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67544" y="692696"/>
            <a:ext cx="8136904" cy="5400600"/>
          </a:xfrm>
        </p:spPr>
        <p:txBody>
          <a:bodyPr>
            <a:normAutofit fontScale="90000" lnSpcReduction="20000"/>
          </a:bodyPr>
          <a:lstStyle/>
          <a:p>
            <a:pPr algn="ctr"/>
            <a:r>
              <a:rPr lang="en-US" altLang="en-US" dirty="0">
                <a:solidFill>
                  <a:schemeClr val="tx1"/>
                </a:solidFill>
              </a:rPr>
              <a:t>Studi Kasus Singkat</a:t>
            </a:r>
            <a:endParaRPr lang="en-US" altLang="en-US" dirty="0">
              <a:solidFill>
                <a:schemeClr val="tx1"/>
              </a:solidFill>
            </a:endParaRPr>
          </a:p>
          <a:p>
            <a:pPr algn="just"/>
            <a:endParaRPr lang="en-US" altLang="en-US" dirty="0">
              <a:solidFill>
                <a:schemeClr val="tx1"/>
              </a:solidFill>
            </a:endParaRPr>
          </a:p>
          <a:p>
            <a:pPr algn="just"/>
            <a:r>
              <a:rPr lang="en-US" altLang="en-US" dirty="0">
                <a:solidFill>
                  <a:schemeClr val="tx1"/>
                </a:solidFill>
              </a:rPr>
              <a:t>Kasus: Direksi mengambil tindakan strategis tanpa persetujuan RUPS.</a:t>
            </a:r>
            <a:endParaRPr lang="en-US" altLang="en-US" dirty="0">
              <a:solidFill>
                <a:schemeClr val="tx1"/>
              </a:solidFill>
            </a:endParaRPr>
          </a:p>
          <a:p>
            <a:pPr algn="just"/>
            <a:r>
              <a:rPr lang="en-US" altLang="en-US" dirty="0">
                <a:solidFill>
                  <a:schemeClr val="tx1"/>
                </a:solidFill>
              </a:rPr>
              <a:t>Misalnya menjual aset utama atau mengikat pinjaman besar tanpa prosedur.</a:t>
            </a:r>
            <a:endParaRPr lang="en-US" altLang="en-US" dirty="0">
              <a:solidFill>
                <a:schemeClr val="tx1"/>
              </a:solidFill>
            </a:endParaRPr>
          </a:p>
          <a:p>
            <a:pPr algn="just"/>
            <a:endParaRPr lang="en-US" altLang="en-US" dirty="0">
              <a:solidFill>
                <a:schemeClr val="tx1"/>
              </a:solidFill>
            </a:endParaRPr>
          </a:p>
          <a:p>
            <a:pPr algn="just"/>
            <a:r>
              <a:rPr lang="en-US" altLang="en-US" dirty="0">
                <a:solidFill>
                  <a:schemeClr val="tx1"/>
                </a:solidFill>
              </a:rPr>
              <a:t>Masalah: Pemegang saham minoritas merasa dirugikan.</a:t>
            </a:r>
            <a:endParaRPr lang="en-US" altLang="en-US" dirty="0">
              <a:solidFill>
                <a:schemeClr val="tx1"/>
              </a:solidFill>
            </a:endParaRPr>
          </a:p>
          <a:p>
            <a:pPr algn="just"/>
            <a:r>
              <a:rPr lang="en-US" altLang="en-US" dirty="0">
                <a:solidFill>
                  <a:schemeClr val="tx1"/>
                </a:solidFill>
              </a:rPr>
              <a:t>Kerugian bisa berupa hilangnya nilai perusahaan atau kontrol bisnis.</a:t>
            </a:r>
            <a:endParaRPr lang="en-US" altLang="en-US" dirty="0">
              <a:solidFill>
                <a:schemeClr val="tx1"/>
              </a:solidFill>
            </a:endParaRPr>
          </a:p>
          <a:p>
            <a:pPr algn="just"/>
            <a:endParaRPr lang="en-US" altLang="en-US" dirty="0">
              <a:solidFill>
                <a:schemeClr val="tx1"/>
              </a:solidFill>
            </a:endParaRPr>
          </a:p>
          <a:p>
            <a:pPr algn="just"/>
            <a:r>
              <a:rPr lang="en-US" altLang="en-US" dirty="0">
                <a:solidFill>
                  <a:schemeClr val="tx1"/>
                </a:solidFill>
              </a:rPr>
              <a:t>Penyelesaian: dimulai mediasi, jika gagal dilanjutkan gugatan/permohonan ke pengadilan sesuai dasar yang relevan.</a:t>
            </a:r>
            <a:endParaRPr lang="en-US" altLang="en-US" dirty="0">
              <a:solidFill>
                <a:schemeClr val="tx1"/>
              </a:solidFill>
            </a:endParaRPr>
          </a:p>
          <a:p>
            <a:pPr algn="just"/>
            <a:r>
              <a:rPr lang="en-US" altLang="en-US" dirty="0">
                <a:solidFill>
                  <a:schemeClr val="tx1"/>
                </a:solidFill>
              </a:rPr>
              <a:t>Output yang dicari: pembatalan tindakan, ganti rugi, atau perbaikan tata kelola.</a:t>
            </a:r>
            <a:endParaRPr lang="en-US" altLang="en-US" dirty="0">
              <a:solidFill>
                <a:schemeClr val="tx1"/>
              </a:solidFill>
            </a:endParaRPr>
          </a:p>
        </p:txBody>
      </p:sp>
    </p:spTree>
  </p:cSld>
  <p:clrMapOvr>
    <a:masterClrMapping/>
  </p:clrMapOvr>
  <p:transition spd="slow">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18770" y="463550"/>
            <a:ext cx="8571865" cy="5342890"/>
          </a:xfrm>
        </p:spPr>
        <p:txBody>
          <a:bodyPr>
            <a:noAutofit/>
          </a:bodyPr>
          <a:lstStyle/>
          <a:p>
            <a:pPr algn="ctr"/>
            <a:r>
              <a:rPr lang="en-US" altLang="en-US" sz="2200" dirty="0">
                <a:solidFill>
                  <a:schemeClr val="tx1"/>
                </a:solidFill>
              </a:rPr>
              <a:t>Kesimpulan</a:t>
            </a:r>
            <a:endParaRPr lang="en-US" altLang="en-US" sz="2200" dirty="0">
              <a:solidFill>
                <a:schemeClr val="tx1"/>
              </a:solidFill>
            </a:endParaRPr>
          </a:p>
          <a:p>
            <a:pPr algn="ctr"/>
            <a:endParaRPr lang="en-US" altLang="en-US" sz="2200" dirty="0">
              <a:solidFill>
                <a:schemeClr val="tx1"/>
              </a:solidFill>
            </a:endParaRPr>
          </a:p>
          <a:p>
            <a:pPr algn="just"/>
            <a:r>
              <a:rPr lang="en-US" altLang="en-US" sz="2200" dirty="0">
                <a:solidFill>
                  <a:schemeClr val="tx1"/>
                </a:solidFill>
              </a:rPr>
              <a:t>Sengketa perusahaan bisa berasal dari internal, kontrak, saham, hingga ketenagakerjaan.</a:t>
            </a:r>
            <a:endParaRPr lang="en-US" altLang="en-US" sz="2200" dirty="0">
              <a:solidFill>
                <a:schemeClr val="tx1"/>
              </a:solidFill>
            </a:endParaRPr>
          </a:p>
          <a:p>
            <a:pPr algn="just"/>
            <a:r>
              <a:rPr lang="en-US" altLang="en-US" sz="2200" dirty="0">
                <a:solidFill>
                  <a:schemeClr val="tx1"/>
                </a:solidFill>
              </a:rPr>
              <a:t>Karena itu perlu pemetaan jenis sengketa sejak awal.</a:t>
            </a:r>
            <a:endParaRPr lang="en-US" altLang="en-US" sz="2200" dirty="0">
              <a:solidFill>
                <a:schemeClr val="tx1"/>
              </a:solidFill>
            </a:endParaRPr>
          </a:p>
          <a:p>
            <a:pPr algn="just"/>
            <a:endParaRPr lang="en-US" altLang="en-US" sz="2200" dirty="0">
              <a:solidFill>
                <a:schemeClr val="tx1"/>
              </a:solidFill>
            </a:endParaRPr>
          </a:p>
          <a:p>
            <a:pPr algn="just"/>
            <a:r>
              <a:rPr lang="en-US" altLang="en-US" sz="2200" dirty="0">
                <a:solidFill>
                  <a:schemeClr val="tx1"/>
                </a:solidFill>
              </a:rPr>
              <a:t>Non-litigasi sering lebih ideal untuk bisnis (cepat, rahasia, hubungan terjaga).</a:t>
            </a:r>
            <a:endParaRPr lang="en-US" altLang="en-US" sz="2200" dirty="0">
              <a:solidFill>
                <a:schemeClr val="tx1"/>
              </a:solidFill>
            </a:endParaRPr>
          </a:p>
          <a:p>
            <a:pPr algn="just"/>
            <a:r>
              <a:rPr lang="en-US" altLang="en-US" sz="2200" dirty="0">
                <a:solidFill>
                  <a:schemeClr val="tx1"/>
                </a:solidFill>
              </a:rPr>
              <a:t>Namun tidak selalu efektif jika pihak menolak bekerja sama.</a:t>
            </a:r>
            <a:endParaRPr lang="en-US" altLang="en-US" sz="2200" dirty="0">
              <a:solidFill>
                <a:schemeClr val="tx1"/>
              </a:solidFill>
            </a:endParaRPr>
          </a:p>
          <a:p>
            <a:pPr algn="just"/>
            <a:endParaRPr lang="en-US" altLang="en-US" sz="2200" dirty="0">
              <a:solidFill>
                <a:schemeClr val="tx1"/>
              </a:solidFill>
            </a:endParaRPr>
          </a:p>
          <a:p>
            <a:pPr algn="just"/>
            <a:r>
              <a:rPr lang="en-US" altLang="en-US" sz="2200" dirty="0">
                <a:solidFill>
                  <a:schemeClr val="tx1"/>
                </a:solidFill>
              </a:rPr>
              <a:t>Litigasi/arbitrase memberi kepastian hukum saat negosiasi gagal.</a:t>
            </a:r>
            <a:endParaRPr lang="en-US" altLang="en-US" sz="2200" dirty="0">
              <a:solidFill>
                <a:schemeClr val="tx1"/>
              </a:solidFill>
            </a:endParaRPr>
          </a:p>
          <a:p>
            <a:pPr algn="just"/>
            <a:r>
              <a:rPr lang="en-US" altLang="en-US" sz="2200" dirty="0">
                <a:solidFill>
                  <a:schemeClr val="tx1"/>
                </a:solidFill>
              </a:rPr>
              <a:t>Karena ada putusan yang mengikat dan dapat dieksekusi.</a:t>
            </a:r>
            <a:endParaRPr lang="en-US" altLang="en-US" sz="2200" dirty="0">
              <a:solidFill>
                <a:schemeClr val="tx1"/>
              </a:solidFill>
            </a:endParaRPr>
          </a:p>
          <a:p>
            <a:pPr algn="just"/>
            <a:endParaRPr lang="en-US" altLang="en-US" sz="2200" dirty="0">
              <a:solidFill>
                <a:schemeClr val="tx1"/>
              </a:solidFill>
            </a:endParaRPr>
          </a:p>
          <a:p>
            <a:pPr algn="just"/>
            <a:r>
              <a:rPr lang="en-US" altLang="en-US" sz="2200" dirty="0">
                <a:solidFill>
                  <a:schemeClr val="tx1"/>
                </a:solidFill>
              </a:rPr>
              <a:t>Kunci pencegahan: kontrak yang jelas + klausul sengketa + tata kelola yang baik.</a:t>
            </a:r>
            <a:endParaRPr lang="en-US" altLang="en-US" sz="2200" dirty="0">
              <a:solidFill>
                <a:schemeClr val="tx1"/>
              </a:solidFill>
            </a:endParaRPr>
          </a:p>
          <a:p>
            <a:pPr algn="just"/>
            <a:endParaRPr lang="en-US" altLang="en-US" sz="2200" dirty="0">
              <a:solidFill>
                <a:schemeClr val="tx1"/>
              </a:solidFill>
            </a:endParaRPr>
          </a:p>
        </p:txBody>
      </p:sp>
    </p:spTree>
  </p:cSld>
  <p:clrMapOvr>
    <a:masterClrMapping/>
  </p:clrMapOvr>
  <p:transition spd="slow">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23528" y="548680"/>
            <a:ext cx="8208912" cy="5688632"/>
          </a:xfrm>
        </p:spPr>
        <p:txBody>
          <a:bodyPr>
            <a:normAutofit/>
          </a:bodyPr>
          <a:lstStyle/>
          <a:p>
            <a:pPr algn="just">
              <a:buFont typeface="+mj-lt"/>
            </a:pPr>
            <a:endParaRPr lang="en-US" altLang="en-US" sz="2400" dirty="0">
              <a:solidFill>
                <a:schemeClr val="tx1"/>
              </a:solidFill>
            </a:endParaRPr>
          </a:p>
        </p:txBody>
      </p:sp>
      <p:pic>
        <p:nvPicPr>
          <p:cNvPr id="4" name="Picture 3"/>
          <p:cNvPicPr>
            <a:picLocks noChangeAspect="1"/>
          </p:cNvPicPr>
          <p:nvPr/>
        </p:nvPicPr>
        <p:blipFill>
          <a:blip r:embed="rId1"/>
          <a:stretch>
            <a:fillRect/>
          </a:stretch>
        </p:blipFill>
        <p:spPr>
          <a:xfrm>
            <a:off x="633730" y="640715"/>
            <a:ext cx="7734935" cy="5440680"/>
          </a:xfrm>
          <a:prstGeom prst="rect">
            <a:avLst/>
          </a:prstGeom>
        </p:spPr>
      </p:pic>
    </p:spTree>
  </p:cSld>
  <p:clrMapOvr>
    <a:masterClrMapping/>
  </p:clrMapOvr>
  <p:transition spd="slow">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80035" y="494030"/>
            <a:ext cx="8662670" cy="5598795"/>
          </a:xfrm>
        </p:spPr>
        <p:txBody>
          <a:bodyPr>
            <a:noAutofit/>
          </a:bodyPr>
          <a:lstStyle/>
          <a:p>
            <a:pPr algn="ctr"/>
            <a:endParaRPr lang="en-US" altLang="en-US" sz="2200" dirty="0">
              <a:solidFill>
                <a:schemeClr val="tx1"/>
              </a:solidFill>
            </a:endParaRPr>
          </a:p>
        </p:txBody>
      </p:sp>
      <p:pic>
        <p:nvPicPr>
          <p:cNvPr id="3" name="Picture 2"/>
          <p:cNvPicPr>
            <a:picLocks noChangeAspect="1"/>
          </p:cNvPicPr>
          <p:nvPr/>
        </p:nvPicPr>
        <p:blipFill>
          <a:blip r:embed="rId1"/>
          <a:stretch>
            <a:fillRect/>
          </a:stretch>
        </p:blipFill>
        <p:spPr>
          <a:xfrm>
            <a:off x="395605" y="1844675"/>
            <a:ext cx="8153400" cy="2319655"/>
          </a:xfrm>
          <a:prstGeom prst="rect">
            <a:avLst/>
          </a:prstGeom>
        </p:spPr>
      </p:pic>
    </p:spTree>
  </p:cSld>
  <p:clrMapOvr>
    <a:masterClrMapping/>
  </p:clrMapOvr>
  <p:transition spd="slow">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51520" y="955948"/>
            <a:ext cx="8640960" cy="4946104"/>
          </a:xfrm>
        </p:spPr>
        <p:txBody>
          <a:bodyPr>
            <a:normAutofit/>
          </a:bodyPr>
          <a:lstStyle/>
          <a:p>
            <a:endParaRPr lang="en-US" sz="5000" dirty="0"/>
          </a:p>
          <a:p>
            <a:endParaRPr lang="en-US" sz="5000" dirty="0"/>
          </a:p>
          <a:p>
            <a:r>
              <a:rPr lang="en-US" sz="5000" dirty="0"/>
              <a:t>THANK YOU</a:t>
            </a:r>
            <a:endParaRPr lang="en-ID" sz="5000" dirty="0"/>
          </a:p>
        </p:txBody>
      </p:sp>
    </p:spTree>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31470" y="541655"/>
            <a:ext cx="8443595" cy="5730875"/>
          </a:xfrm>
        </p:spPr>
        <p:txBody>
          <a:bodyPr>
            <a:noAutofit/>
          </a:bodyPr>
          <a:lstStyle/>
          <a:p>
            <a:pPr algn="ctr">
              <a:buFont typeface="Arial" panose="020B0604020202020204" pitchFamily="34" charset="0"/>
            </a:pPr>
            <a:r>
              <a:rPr lang="en-US" altLang="en-US" sz="2300" dirty="0">
                <a:solidFill>
                  <a:schemeClr val="tx1"/>
                </a:solidFill>
              </a:rPr>
              <a:t>Pengertian Sengketa dalam Perusahaan</a:t>
            </a:r>
            <a:endParaRPr lang="en-US" altLang="en-US" sz="2300" dirty="0">
              <a:solidFill>
                <a:schemeClr val="tx1"/>
              </a:solidFill>
            </a:endParaRPr>
          </a:p>
          <a:p>
            <a:pPr algn="just">
              <a:buFont typeface="Arial" panose="020B0604020202020204" pitchFamily="34" charset="0"/>
            </a:pPr>
            <a:endParaRPr lang="en-US" altLang="en-US" sz="2300" dirty="0">
              <a:solidFill>
                <a:schemeClr val="tx1"/>
              </a:solidFill>
            </a:endParaRPr>
          </a:p>
          <a:p>
            <a:pPr marL="342900" indent="-342900" algn="just">
              <a:buFont typeface="Arial" panose="020B0604020202020204" pitchFamily="34" charset="0"/>
              <a:buChar char="•"/>
            </a:pPr>
            <a:r>
              <a:rPr lang="en-US" altLang="en-US" sz="2300" dirty="0">
                <a:solidFill>
                  <a:schemeClr val="tx1"/>
                </a:solidFill>
              </a:rPr>
              <a:t>Sengketa perusahaan = perselisihan hak atau kepentingan dalam kegiatan usaha. Artinya ada pihak yang merasa dirugikan lalu menuntut pemenuhan hak (uang, kewajiban, keputusan dibatalkan, dll). </a:t>
            </a:r>
            <a:endParaRPr lang="en-US" altLang="en-US" sz="2300" dirty="0">
              <a:solidFill>
                <a:schemeClr val="tx1"/>
              </a:solidFill>
            </a:endParaRPr>
          </a:p>
          <a:p>
            <a:pPr marL="342900" indent="-342900" algn="just">
              <a:buFont typeface="Arial" panose="020B0604020202020204" pitchFamily="34" charset="0"/>
              <a:buChar char="•"/>
            </a:pPr>
            <a:r>
              <a:rPr lang="en-US" altLang="en-US" sz="2300" dirty="0">
                <a:solidFill>
                  <a:schemeClr val="tx1"/>
                </a:solidFill>
              </a:rPr>
              <a:t>Pihak yang bersengketa bisa internal/eksternal perusahaan. Misalnya pemegang saham vs direksi (internal), atau perusahaan vs vendor (eksternal).</a:t>
            </a:r>
            <a:endParaRPr lang="en-US" altLang="en-US" sz="2300" dirty="0">
              <a:solidFill>
                <a:schemeClr val="tx1"/>
              </a:solidFill>
            </a:endParaRPr>
          </a:p>
          <a:p>
            <a:pPr marL="342900" indent="-342900" algn="just">
              <a:buFont typeface="Arial" panose="020B0604020202020204" pitchFamily="34" charset="0"/>
              <a:buChar char="•"/>
            </a:pPr>
            <a:r>
              <a:rPr lang="en-US" altLang="en-US" sz="2300" dirty="0">
                <a:solidFill>
                  <a:schemeClr val="tx1"/>
                </a:solidFill>
              </a:rPr>
              <a:t>Sengketa biasanya muncul dari perbedaan tafsir, wanprestasi, atau pelanggaran hukum. Contoh: kontrak tidak dijalankan sesuai isi atau keputusan RUPS dipersoalkan.</a:t>
            </a:r>
            <a:endParaRPr lang="en-US" altLang="en-US" sz="2300" dirty="0">
              <a:solidFill>
                <a:schemeClr val="tx1"/>
              </a:solidFill>
            </a:endParaRPr>
          </a:p>
          <a:p>
            <a:pPr algn="just">
              <a:buFont typeface="Arial" panose="020B0604020202020204" pitchFamily="34" charset="0"/>
            </a:pPr>
            <a:endParaRPr lang="en-US" altLang="en-US" sz="2300" dirty="0">
              <a:solidFill>
                <a:schemeClr val="tx1"/>
              </a:solidFill>
            </a:endParaRPr>
          </a:p>
          <a:p>
            <a:pPr algn="just">
              <a:buFont typeface="Arial" panose="020B0604020202020204" pitchFamily="34" charset="0"/>
            </a:pPr>
            <a:r>
              <a:rPr lang="en-US" altLang="en-US" sz="2300" dirty="0">
                <a:solidFill>
                  <a:schemeClr val="tx1"/>
                </a:solidFill>
              </a:rPr>
              <a:t>Dasar hukum umum: Pasal 1338 KUH Perdata (perjanjian mengikat para pihak).</a:t>
            </a:r>
            <a:endParaRPr lang="en-US" altLang="en-US" sz="2300" dirty="0">
              <a:solidFill>
                <a:schemeClr val="tx1"/>
              </a:solidFill>
            </a:endParaRPr>
          </a:p>
        </p:txBody>
      </p:sp>
    </p:spTree>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23215" y="613410"/>
            <a:ext cx="8425180" cy="5574665"/>
          </a:xfrm>
        </p:spPr>
        <p:txBody>
          <a:bodyPr>
            <a:noAutofit/>
          </a:bodyPr>
          <a:lstStyle/>
          <a:p>
            <a:pPr algn="ctr"/>
            <a:r>
              <a:rPr lang="en-US" altLang="en-US" sz="2400" dirty="0">
                <a:solidFill>
                  <a:schemeClr val="tx1"/>
                </a:solidFill>
              </a:rPr>
              <a:t>Karakteristik Sengketa Perusahaan</a:t>
            </a:r>
            <a:endParaRPr lang="en-US" altLang="en-US" sz="2400" dirty="0">
              <a:solidFill>
                <a:schemeClr val="tx1"/>
              </a:solidFill>
            </a:endParaRPr>
          </a:p>
          <a:p>
            <a:pPr algn="just"/>
            <a:endParaRPr lang="en-US" altLang="en-US" sz="2400" dirty="0">
              <a:solidFill>
                <a:schemeClr val="tx1"/>
              </a:solidFill>
            </a:endParaRPr>
          </a:p>
          <a:p>
            <a:pPr algn="just"/>
            <a:r>
              <a:rPr lang="en-US" altLang="en-US" sz="2400" dirty="0">
                <a:solidFill>
                  <a:schemeClr val="tx1"/>
                </a:solidFill>
              </a:rPr>
              <a:t>Kompleks dan berbasis dokumen.</a:t>
            </a:r>
            <a:endParaRPr lang="en-US" altLang="en-US" sz="2400" dirty="0">
              <a:solidFill>
                <a:schemeClr val="tx1"/>
              </a:solidFill>
            </a:endParaRPr>
          </a:p>
          <a:p>
            <a:pPr algn="just"/>
            <a:r>
              <a:rPr lang="en-US" altLang="en-US" sz="2400" dirty="0">
                <a:solidFill>
                  <a:schemeClr val="tx1"/>
                </a:solidFill>
              </a:rPr>
              <a:t>Banyak bukti korporasi: akta, kontrak, notulen RUPS, laporan keuangan.</a:t>
            </a:r>
            <a:endParaRPr lang="en-US" altLang="en-US" sz="2400" dirty="0">
              <a:solidFill>
                <a:schemeClr val="tx1"/>
              </a:solidFill>
            </a:endParaRPr>
          </a:p>
          <a:p>
            <a:pPr algn="just"/>
            <a:endParaRPr lang="en-US" altLang="en-US" sz="2400" dirty="0">
              <a:solidFill>
                <a:schemeClr val="tx1"/>
              </a:solidFill>
            </a:endParaRPr>
          </a:p>
          <a:p>
            <a:pPr algn="just"/>
            <a:r>
              <a:rPr lang="en-US" altLang="en-US" sz="2400" dirty="0">
                <a:solidFill>
                  <a:schemeClr val="tx1"/>
                </a:solidFill>
              </a:rPr>
              <a:t>Nilai ekonominya tinggi dan berpengaruh pada reputasi.</a:t>
            </a:r>
            <a:endParaRPr lang="en-US" altLang="en-US" sz="2400" dirty="0">
              <a:solidFill>
                <a:schemeClr val="tx1"/>
              </a:solidFill>
            </a:endParaRPr>
          </a:p>
          <a:p>
            <a:pPr algn="just"/>
            <a:r>
              <a:rPr lang="en-US" altLang="en-US" sz="2400" dirty="0">
                <a:solidFill>
                  <a:schemeClr val="tx1"/>
                </a:solidFill>
              </a:rPr>
              <a:t>Sengketa bisa mengganggu pendanaan, kepercayaan investor, dan relasi mitra.</a:t>
            </a:r>
            <a:endParaRPr lang="en-US" altLang="en-US" sz="2400" dirty="0">
              <a:solidFill>
                <a:schemeClr val="tx1"/>
              </a:solidFill>
            </a:endParaRPr>
          </a:p>
          <a:p>
            <a:pPr algn="just"/>
            <a:endParaRPr lang="en-US" altLang="en-US" sz="2400" dirty="0">
              <a:solidFill>
                <a:schemeClr val="tx1"/>
              </a:solidFill>
            </a:endParaRPr>
          </a:p>
          <a:p>
            <a:pPr algn="just"/>
            <a:r>
              <a:rPr lang="en-US" altLang="en-US" sz="2400" dirty="0">
                <a:solidFill>
                  <a:schemeClr val="tx1"/>
                </a:solidFill>
              </a:rPr>
              <a:t>Perlu solusi yang cepat dan menjaga kelangsungan bisnis.</a:t>
            </a:r>
            <a:endParaRPr lang="en-US" altLang="en-US" sz="2400" dirty="0">
              <a:solidFill>
                <a:schemeClr val="tx1"/>
              </a:solidFill>
            </a:endParaRPr>
          </a:p>
          <a:p>
            <a:pPr algn="just"/>
            <a:r>
              <a:rPr lang="en-US" altLang="en-US" sz="2400" dirty="0">
                <a:solidFill>
                  <a:schemeClr val="tx1"/>
                </a:solidFill>
              </a:rPr>
              <a:t>Karena sengketa yang lama bisa membuat proyek/operasional berhenti.</a:t>
            </a:r>
            <a:endParaRPr lang="en-US" altLang="en-US" sz="2400" dirty="0">
              <a:solidFill>
                <a:schemeClr val="tx1"/>
              </a:solidFill>
            </a:endParaRPr>
          </a:p>
        </p:txBody>
      </p:sp>
    </p:spTree>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23215" y="613410"/>
            <a:ext cx="8411845" cy="5458460"/>
          </a:xfrm>
        </p:spPr>
        <p:txBody>
          <a:bodyPr>
            <a:noAutofit/>
          </a:bodyPr>
          <a:lstStyle/>
          <a:p>
            <a:pPr algn="ctr"/>
            <a:r>
              <a:rPr lang="en-US" altLang="en-US" sz="2500" dirty="0">
                <a:solidFill>
                  <a:schemeClr val="tx1"/>
                </a:solidFill>
              </a:rPr>
              <a:t>Jenis Sengketa dalam Perusahaan</a:t>
            </a:r>
            <a:endParaRPr lang="en-US" altLang="en-US" sz="2500" dirty="0">
              <a:solidFill>
                <a:schemeClr val="tx1"/>
              </a:solidFill>
            </a:endParaRPr>
          </a:p>
          <a:p>
            <a:pPr algn="just"/>
            <a:endParaRPr lang="en-US" altLang="en-US" sz="2500" dirty="0">
              <a:solidFill>
                <a:schemeClr val="tx1"/>
              </a:solidFill>
            </a:endParaRPr>
          </a:p>
          <a:p>
            <a:pPr marL="457200" indent="-457200" algn="just">
              <a:buAutoNum type="arabicPeriod"/>
            </a:pPr>
            <a:r>
              <a:rPr lang="en-US" altLang="en-US" sz="2500" dirty="0">
                <a:solidFill>
                  <a:schemeClr val="tx1"/>
                </a:solidFill>
              </a:rPr>
              <a:t>Sengketa internal perusahaan: konflik dalam organ perseroan (RUPS, Direksi, Komisaris).</a:t>
            </a:r>
            <a:endParaRPr lang="en-US" altLang="en-US" sz="2500" dirty="0">
              <a:solidFill>
                <a:schemeClr val="tx1"/>
              </a:solidFill>
            </a:endParaRPr>
          </a:p>
          <a:p>
            <a:pPr marL="457200" indent="-457200" algn="just">
              <a:buAutoNum type="arabicPeriod"/>
            </a:pPr>
            <a:r>
              <a:rPr lang="en-US" altLang="en-US" sz="2500" dirty="0">
                <a:solidFill>
                  <a:schemeClr val="tx1"/>
                </a:solidFill>
              </a:rPr>
              <a:t>Sengketa ketenagakerjaan: konflik perusahaan–pekerja terkait hak, kepentingan, PHK.</a:t>
            </a:r>
            <a:endParaRPr lang="en-US" altLang="en-US" sz="2500" dirty="0">
              <a:solidFill>
                <a:schemeClr val="tx1"/>
              </a:solidFill>
            </a:endParaRPr>
          </a:p>
          <a:p>
            <a:pPr marL="457200" indent="-457200" algn="just">
              <a:buAutoNum type="arabicPeriod"/>
            </a:pPr>
            <a:r>
              <a:rPr lang="en-US" altLang="en-US" sz="2500" dirty="0">
                <a:solidFill>
                  <a:schemeClr val="tx1"/>
                </a:solidFill>
              </a:rPr>
              <a:t>Sengketa kontrak bisnis: konflik akibat wanprestasi/perbedaan tafsir kontrak dengan mitra/vendor.</a:t>
            </a:r>
            <a:endParaRPr lang="en-US" altLang="en-US" sz="2500" dirty="0">
              <a:solidFill>
                <a:schemeClr val="tx1"/>
              </a:solidFill>
            </a:endParaRPr>
          </a:p>
          <a:p>
            <a:pPr marL="457200" indent="-457200" algn="just">
              <a:buAutoNum type="arabicPeriod"/>
            </a:pPr>
            <a:r>
              <a:rPr lang="en-US" altLang="en-US" sz="2500" dirty="0">
                <a:solidFill>
                  <a:schemeClr val="tx1"/>
                </a:solidFill>
              </a:rPr>
              <a:t>Sengketa kepemilikan saham: konflik pengalihan saham, dilusi, hak suara, dividen.</a:t>
            </a:r>
            <a:endParaRPr lang="en-US" altLang="en-US" sz="2500" dirty="0">
              <a:solidFill>
                <a:schemeClr val="tx1"/>
              </a:solidFill>
            </a:endParaRPr>
          </a:p>
          <a:p>
            <a:pPr marL="457200" indent="-457200" algn="just">
              <a:buAutoNum type="arabicPeriod"/>
            </a:pPr>
            <a:r>
              <a:rPr lang="en-US" altLang="en-US" sz="2500" dirty="0">
                <a:solidFill>
                  <a:schemeClr val="tx1"/>
                </a:solidFill>
              </a:rPr>
              <a:t>Sengketa eksternal: konflik dengan konsumen/mitra lain (misal kualitas barang/jasa)</a:t>
            </a:r>
            <a:endParaRPr lang="en-US" altLang="en-US" sz="2500" dirty="0">
              <a:solidFill>
                <a:schemeClr val="tx1"/>
              </a:solidFill>
            </a:endParaRPr>
          </a:p>
        </p:txBody>
      </p:sp>
    </p:spTree>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23215" y="613410"/>
            <a:ext cx="8425180" cy="5647690"/>
          </a:xfrm>
        </p:spPr>
        <p:txBody>
          <a:bodyPr>
            <a:noAutofit/>
          </a:bodyPr>
          <a:lstStyle/>
          <a:p>
            <a:pPr algn="ctr"/>
            <a:r>
              <a:rPr lang="en-US" altLang="en-US" sz="2300" dirty="0">
                <a:solidFill>
                  <a:schemeClr val="tx1"/>
                </a:solidFill>
              </a:rPr>
              <a:t>Sengketa Internal Perusahaan</a:t>
            </a:r>
            <a:endParaRPr lang="en-US" altLang="en-US" sz="2300" dirty="0">
              <a:solidFill>
                <a:schemeClr val="tx1"/>
              </a:solidFill>
            </a:endParaRPr>
          </a:p>
          <a:p>
            <a:pPr algn="just"/>
            <a:endParaRPr lang="en-US" altLang="en-US" sz="2300" dirty="0">
              <a:solidFill>
                <a:schemeClr val="tx1"/>
              </a:solidFill>
            </a:endParaRPr>
          </a:p>
          <a:p>
            <a:pPr marL="457200" indent="-457200" algn="just">
              <a:buAutoNum type="arabicPeriod"/>
            </a:pPr>
            <a:r>
              <a:rPr lang="en-US" altLang="en-US" sz="2300" dirty="0">
                <a:solidFill>
                  <a:schemeClr val="tx1"/>
                </a:solidFill>
              </a:rPr>
              <a:t>Direksi vs Komisaris (pengawasan dan kewenangan) - Misal komisaris menilai direksi melampaui wewenang atau tidak transparan.</a:t>
            </a:r>
            <a:endParaRPr lang="en-US" altLang="en-US" sz="2300" dirty="0">
              <a:solidFill>
                <a:schemeClr val="tx1"/>
              </a:solidFill>
            </a:endParaRPr>
          </a:p>
          <a:p>
            <a:pPr marL="457200" indent="-457200" algn="just">
              <a:buAutoNum type="arabicPeriod"/>
            </a:pPr>
            <a:r>
              <a:rPr lang="en-US" altLang="en-US" sz="2300" dirty="0">
                <a:solidFill>
                  <a:schemeClr val="tx1"/>
                </a:solidFill>
              </a:rPr>
              <a:t>Pemegang saham mayoritas vs minoritas (perlindungan hak minoritas) - Misal minoritas merasa keputusan RUPS merugikan dan tidak adil.</a:t>
            </a:r>
            <a:endParaRPr lang="en-US" altLang="en-US" sz="2300" dirty="0">
              <a:solidFill>
                <a:schemeClr val="tx1"/>
              </a:solidFill>
            </a:endParaRPr>
          </a:p>
          <a:p>
            <a:pPr marL="457200" indent="-457200" algn="just">
              <a:buAutoNum type="arabicPeriod"/>
            </a:pPr>
            <a:r>
              <a:rPr lang="en-US" altLang="en-US" sz="2300" dirty="0">
                <a:solidFill>
                  <a:schemeClr val="tx1"/>
                </a:solidFill>
              </a:rPr>
              <a:t>Sengketa keputusan RUPS (prosedur dan keabsahan) - Misal kuorum tidak terpenuhi atau pemanggilan RUPS tidak sesuai aturan.</a:t>
            </a:r>
            <a:endParaRPr lang="en-US" altLang="en-US" sz="2300" dirty="0">
              <a:solidFill>
                <a:schemeClr val="tx1"/>
              </a:solidFill>
            </a:endParaRPr>
          </a:p>
          <a:p>
            <a:pPr algn="just"/>
            <a:endParaRPr lang="en-US" altLang="en-US" sz="2300" dirty="0">
              <a:solidFill>
                <a:schemeClr val="tx1"/>
              </a:solidFill>
            </a:endParaRPr>
          </a:p>
          <a:p>
            <a:pPr algn="just"/>
            <a:r>
              <a:rPr lang="en-US" altLang="en-US" sz="2300" dirty="0">
                <a:solidFill>
                  <a:schemeClr val="tx1"/>
                </a:solidFill>
              </a:rPr>
              <a:t>Dasar hukum: UU No. 40 Tahun 2007 tentang Perseroan Terbatas (UUPT).</a:t>
            </a:r>
            <a:endParaRPr lang="en-US" altLang="en-US" sz="2300" dirty="0">
              <a:solidFill>
                <a:schemeClr val="tx1"/>
              </a:solidFill>
            </a:endParaRPr>
          </a:p>
        </p:txBody>
      </p:sp>
    </p:spTree>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23215" y="469900"/>
            <a:ext cx="8512810" cy="5551805"/>
          </a:xfrm>
        </p:spPr>
        <p:txBody>
          <a:bodyPr>
            <a:noAutofit/>
          </a:bodyPr>
          <a:lstStyle/>
          <a:p>
            <a:pPr algn="ctr">
              <a:buFont typeface="+mj-lt"/>
            </a:pPr>
            <a:r>
              <a:rPr lang="en-US" altLang="en-US" sz="2400" dirty="0">
                <a:solidFill>
                  <a:schemeClr val="tx1"/>
                </a:solidFill>
              </a:rPr>
              <a:t>Sengketa Ketenagakerjaan</a:t>
            </a:r>
            <a:endParaRPr lang="en-US" altLang="en-US" sz="2400" dirty="0">
              <a:solidFill>
                <a:schemeClr val="tx1"/>
              </a:solidFill>
            </a:endParaRPr>
          </a:p>
          <a:p>
            <a:pPr algn="just">
              <a:buFont typeface="+mj-lt"/>
            </a:pPr>
            <a:endParaRPr lang="en-US" altLang="en-US" sz="2400" dirty="0">
              <a:solidFill>
                <a:schemeClr val="tx1"/>
              </a:solidFill>
            </a:endParaRPr>
          </a:p>
          <a:p>
            <a:pPr algn="just">
              <a:buFont typeface="+mj-lt"/>
            </a:pPr>
            <a:r>
              <a:rPr lang="en-US" altLang="en-US" sz="2400" dirty="0">
                <a:solidFill>
                  <a:schemeClr val="tx1"/>
                </a:solidFill>
              </a:rPr>
              <a:t>Perselisihan hak = hak normatif tidak dipenuhi.</a:t>
            </a:r>
            <a:endParaRPr lang="en-US" altLang="en-US" sz="2400" dirty="0">
              <a:solidFill>
                <a:schemeClr val="tx1"/>
              </a:solidFill>
            </a:endParaRPr>
          </a:p>
          <a:p>
            <a:pPr algn="just">
              <a:buFont typeface="+mj-lt"/>
            </a:pPr>
            <a:r>
              <a:rPr lang="en-US" altLang="en-US" sz="2400" dirty="0">
                <a:solidFill>
                  <a:schemeClr val="tx1"/>
                </a:solidFill>
              </a:rPr>
              <a:t>Contoh: upah lembur/THR tidak dibayar sesuai aturan/perjanjian.</a:t>
            </a:r>
            <a:endParaRPr lang="en-US" altLang="en-US" sz="2400" dirty="0">
              <a:solidFill>
                <a:schemeClr val="tx1"/>
              </a:solidFill>
            </a:endParaRPr>
          </a:p>
          <a:p>
            <a:pPr algn="just">
              <a:buFont typeface="+mj-lt"/>
            </a:pPr>
            <a:endParaRPr lang="en-US" altLang="en-US" sz="2400" dirty="0">
              <a:solidFill>
                <a:schemeClr val="tx1"/>
              </a:solidFill>
            </a:endParaRPr>
          </a:p>
          <a:p>
            <a:pPr algn="just">
              <a:buFont typeface="+mj-lt"/>
            </a:pPr>
            <a:r>
              <a:rPr lang="en-US" altLang="en-US" sz="2400" dirty="0">
                <a:solidFill>
                  <a:schemeClr val="tx1"/>
                </a:solidFill>
              </a:rPr>
              <a:t>Perselisihan kepentingan = beda tuntutan kondisi kerja baru.</a:t>
            </a:r>
            <a:endParaRPr lang="en-US" altLang="en-US" sz="2400" dirty="0">
              <a:solidFill>
                <a:schemeClr val="tx1"/>
              </a:solidFill>
            </a:endParaRPr>
          </a:p>
          <a:p>
            <a:pPr algn="just">
              <a:buFont typeface="+mj-lt"/>
            </a:pPr>
            <a:r>
              <a:rPr lang="en-US" altLang="en-US" sz="2400" dirty="0">
                <a:solidFill>
                  <a:schemeClr val="tx1"/>
                </a:solidFill>
              </a:rPr>
              <a:t>Contoh: pekerja menuntut skema insentif baru, perusahaan menolak.</a:t>
            </a:r>
            <a:endParaRPr lang="en-US" altLang="en-US" sz="2400" dirty="0">
              <a:solidFill>
                <a:schemeClr val="tx1"/>
              </a:solidFill>
            </a:endParaRPr>
          </a:p>
          <a:p>
            <a:pPr algn="just">
              <a:buFont typeface="+mj-lt"/>
            </a:pPr>
            <a:endParaRPr lang="en-US" altLang="en-US" sz="2400" dirty="0">
              <a:solidFill>
                <a:schemeClr val="tx1"/>
              </a:solidFill>
            </a:endParaRPr>
          </a:p>
          <a:p>
            <a:pPr algn="just">
              <a:buFont typeface="+mj-lt"/>
            </a:pPr>
            <a:r>
              <a:rPr lang="en-US" altLang="en-US" sz="2400" dirty="0">
                <a:solidFill>
                  <a:schemeClr val="tx1"/>
                </a:solidFill>
              </a:rPr>
              <a:t>Perselisihan PHK = perbedaan alasan dan kompensasi PHK.</a:t>
            </a:r>
            <a:endParaRPr lang="en-US" altLang="en-US" sz="2400" dirty="0">
              <a:solidFill>
                <a:schemeClr val="tx1"/>
              </a:solidFill>
            </a:endParaRPr>
          </a:p>
          <a:p>
            <a:pPr algn="just">
              <a:buFont typeface="+mj-lt"/>
            </a:pPr>
            <a:r>
              <a:rPr lang="en-US" altLang="en-US" sz="2400" dirty="0">
                <a:solidFill>
                  <a:schemeClr val="tx1"/>
                </a:solidFill>
              </a:rPr>
              <a:t>Contoh: PHK sepihak tanpa pesangon atau prosedur yang benar.</a:t>
            </a:r>
            <a:endParaRPr lang="en-US" altLang="en-US" sz="2400" dirty="0">
              <a:solidFill>
                <a:schemeClr val="tx1"/>
              </a:solidFill>
            </a:endParaRPr>
          </a:p>
          <a:p>
            <a:pPr algn="just">
              <a:buFont typeface="+mj-lt"/>
            </a:pPr>
            <a:endParaRPr lang="en-US" altLang="en-US" sz="2400" dirty="0">
              <a:solidFill>
                <a:schemeClr val="tx1"/>
              </a:solidFill>
            </a:endParaRPr>
          </a:p>
          <a:p>
            <a:pPr algn="just">
              <a:buFont typeface="+mj-lt"/>
            </a:pPr>
            <a:r>
              <a:rPr lang="en-US" altLang="en-US" sz="2400" dirty="0">
                <a:solidFill>
                  <a:schemeClr val="tx1"/>
                </a:solidFill>
              </a:rPr>
              <a:t>Dasar hukum: UU No. 2 Tahun 2004 (PPHI), serta rezim ketenagakerjaan yang berlaku.</a:t>
            </a:r>
            <a:endParaRPr lang="en-US" altLang="en-US" sz="2400" dirty="0">
              <a:solidFill>
                <a:schemeClr val="tx1"/>
              </a:solidFill>
            </a:endParaRPr>
          </a:p>
        </p:txBody>
      </p:sp>
    </p:spTree>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23215" y="613410"/>
            <a:ext cx="8425180" cy="5426075"/>
          </a:xfrm>
        </p:spPr>
        <p:txBody>
          <a:bodyPr>
            <a:normAutofit fontScale="90000" lnSpcReduction="10000"/>
          </a:bodyPr>
          <a:lstStyle/>
          <a:p>
            <a:pPr algn="ctr"/>
            <a:r>
              <a:rPr lang="en-US" altLang="en-US" sz="2555" dirty="0">
                <a:solidFill>
                  <a:schemeClr val="tx1"/>
                </a:solidFill>
              </a:rPr>
              <a:t>Sengketa Kontrak Bisnis</a:t>
            </a:r>
            <a:endParaRPr lang="en-US" altLang="en-US" sz="2555" dirty="0">
              <a:solidFill>
                <a:schemeClr val="tx1"/>
              </a:solidFill>
            </a:endParaRPr>
          </a:p>
          <a:p>
            <a:pPr algn="just"/>
            <a:endParaRPr lang="en-US" altLang="en-US" sz="2555" dirty="0">
              <a:solidFill>
                <a:schemeClr val="tx1"/>
              </a:solidFill>
            </a:endParaRPr>
          </a:p>
          <a:p>
            <a:pPr algn="just"/>
            <a:r>
              <a:rPr lang="en-US" altLang="en-US" sz="2555" dirty="0">
                <a:solidFill>
                  <a:schemeClr val="tx1"/>
                </a:solidFill>
              </a:rPr>
              <a:t>Wanprestasi = salah satu pihak tidak memenuhi isi kontrak.</a:t>
            </a:r>
            <a:endParaRPr lang="en-US" altLang="en-US" sz="2555" dirty="0">
              <a:solidFill>
                <a:schemeClr val="tx1"/>
              </a:solidFill>
            </a:endParaRPr>
          </a:p>
          <a:p>
            <a:pPr algn="just"/>
            <a:r>
              <a:rPr lang="en-US" altLang="en-US" sz="2555" dirty="0">
                <a:solidFill>
                  <a:schemeClr val="tx1"/>
                </a:solidFill>
              </a:rPr>
              <a:t>Contoh: vendor terlambat mengirim barang sehingga proyek molor.</a:t>
            </a:r>
            <a:endParaRPr lang="en-US" altLang="en-US" sz="2555" dirty="0">
              <a:solidFill>
                <a:schemeClr val="tx1"/>
              </a:solidFill>
            </a:endParaRPr>
          </a:p>
          <a:p>
            <a:pPr algn="just"/>
            <a:endParaRPr lang="en-US" altLang="en-US" sz="2555" dirty="0">
              <a:solidFill>
                <a:schemeClr val="tx1"/>
              </a:solidFill>
            </a:endParaRPr>
          </a:p>
          <a:p>
            <a:pPr algn="just"/>
            <a:r>
              <a:rPr lang="en-US" altLang="en-US" sz="2555" dirty="0">
                <a:solidFill>
                  <a:schemeClr val="tx1"/>
                </a:solidFill>
              </a:rPr>
              <a:t>Beda penafsiran klausul = isi kontrak ditafsirkan berbeda.</a:t>
            </a:r>
            <a:endParaRPr lang="en-US" altLang="en-US" sz="2555" dirty="0">
              <a:solidFill>
                <a:schemeClr val="tx1"/>
              </a:solidFill>
            </a:endParaRPr>
          </a:p>
          <a:p>
            <a:pPr algn="just"/>
            <a:r>
              <a:rPr lang="en-US" altLang="en-US" sz="2555" dirty="0">
                <a:solidFill>
                  <a:schemeClr val="tx1"/>
                </a:solidFill>
              </a:rPr>
              <a:t>Contoh: “garansi 1 tahun” diperdebatkan cakupannya (sparepart/jasa).</a:t>
            </a:r>
            <a:endParaRPr lang="en-US" altLang="en-US" sz="2555" dirty="0">
              <a:solidFill>
                <a:schemeClr val="tx1"/>
              </a:solidFill>
            </a:endParaRPr>
          </a:p>
          <a:p>
            <a:pPr algn="just"/>
            <a:endParaRPr lang="en-US" altLang="en-US" sz="2555" dirty="0">
              <a:solidFill>
                <a:schemeClr val="tx1"/>
              </a:solidFill>
            </a:endParaRPr>
          </a:p>
          <a:p>
            <a:pPr algn="just"/>
            <a:r>
              <a:rPr lang="en-US" altLang="en-US" sz="2555" dirty="0">
                <a:solidFill>
                  <a:schemeClr val="tx1"/>
                </a:solidFill>
              </a:rPr>
              <a:t>Risiko utama: kerugian, denda, putus kontrak, dan gugatan ganti rugi.</a:t>
            </a:r>
            <a:endParaRPr lang="en-US" altLang="en-US" sz="2555" dirty="0">
              <a:solidFill>
                <a:schemeClr val="tx1"/>
              </a:solidFill>
            </a:endParaRPr>
          </a:p>
          <a:p>
            <a:pPr algn="just"/>
            <a:r>
              <a:rPr lang="en-US" altLang="en-US" sz="2555" dirty="0">
                <a:solidFill>
                  <a:schemeClr val="tx1"/>
                </a:solidFill>
              </a:rPr>
              <a:t>Biasanya diselesaikan sesuai klausul dispute resolution dalam kontrak.</a:t>
            </a:r>
            <a:endParaRPr lang="en-US" altLang="en-US" sz="2555" dirty="0">
              <a:solidFill>
                <a:schemeClr val="tx1"/>
              </a:solidFill>
            </a:endParaRPr>
          </a:p>
          <a:p>
            <a:pPr algn="just"/>
            <a:endParaRPr lang="en-US" altLang="en-US" sz="2555" dirty="0">
              <a:solidFill>
                <a:schemeClr val="tx1"/>
              </a:solidFill>
            </a:endParaRPr>
          </a:p>
          <a:p>
            <a:pPr algn="just"/>
            <a:r>
              <a:rPr lang="en-US" altLang="en-US" sz="2555" dirty="0">
                <a:solidFill>
                  <a:schemeClr val="tx1"/>
                </a:solidFill>
              </a:rPr>
              <a:t>Dasar hukum: Pasal 1243 KUH Perdata (ganti rugi akibat wanprestasi).</a:t>
            </a:r>
            <a:endParaRPr lang="en-US" altLang="en-US" sz="2555" dirty="0">
              <a:solidFill>
                <a:schemeClr val="tx1"/>
              </a:solidFill>
            </a:endParaRPr>
          </a:p>
        </p:txBody>
      </p:sp>
    </p:spTree>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36855" y="492760"/>
            <a:ext cx="8526780" cy="5610860"/>
          </a:xfrm>
        </p:spPr>
        <p:txBody>
          <a:bodyPr>
            <a:noAutofit/>
          </a:bodyPr>
          <a:lstStyle/>
          <a:p>
            <a:pPr algn="ctr">
              <a:buFont typeface="+mj-lt"/>
            </a:pPr>
            <a:r>
              <a:rPr lang="en-US" altLang="en-US" sz="2400">
                <a:solidFill>
                  <a:schemeClr val="tx1"/>
                </a:solidFill>
              </a:rPr>
              <a:t>Sengketa Kepemilikan Saham</a:t>
            </a:r>
            <a:endParaRPr lang="en-US" altLang="en-US" sz="2400">
              <a:solidFill>
                <a:schemeClr val="tx1"/>
              </a:solidFill>
            </a:endParaRPr>
          </a:p>
          <a:p>
            <a:pPr algn="just">
              <a:buFont typeface="+mj-lt"/>
            </a:pPr>
            <a:endParaRPr lang="en-US" altLang="en-US" sz="2400">
              <a:solidFill>
                <a:schemeClr val="tx1"/>
              </a:solidFill>
            </a:endParaRPr>
          </a:p>
          <a:p>
            <a:pPr algn="just">
              <a:buFont typeface="+mj-lt"/>
            </a:pPr>
            <a:r>
              <a:rPr lang="en-US" altLang="en-US" sz="2400">
                <a:solidFill>
                  <a:schemeClr val="tx1"/>
                </a:solidFill>
              </a:rPr>
              <a:t>Pengalihan saham dipersoalkan (hak pre-emptive/ROFR).</a:t>
            </a:r>
            <a:endParaRPr lang="en-US" altLang="en-US" sz="2400">
              <a:solidFill>
                <a:schemeClr val="tx1"/>
              </a:solidFill>
            </a:endParaRPr>
          </a:p>
          <a:p>
            <a:pPr algn="just">
              <a:buFont typeface="+mj-lt"/>
            </a:pPr>
            <a:r>
              <a:rPr lang="en-US" altLang="en-US" sz="2400">
                <a:solidFill>
                  <a:schemeClr val="tx1"/>
                </a:solidFill>
              </a:rPr>
              <a:t>Contoh: saham dijual ke pihak luar tanpa menawarkan dulu ke pemegang saham lain.</a:t>
            </a:r>
            <a:endParaRPr lang="en-US" altLang="en-US" sz="2400">
              <a:solidFill>
                <a:schemeClr val="tx1"/>
              </a:solidFill>
            </a:endParaRPr>
          </a:p>
          <a:p>
            <a:pPr algn="just">
              <a:buFont typeface="+mj-lt"/>
            </a:pPr>
            <a:endParaRPr lang="en-US" altLang="en-US" sz="2400">
              <a:solidFill>
                <a:schemeClr val="tx1"/>
              </a:solidFill>
            </a:endParaRPr>
          </a:p>
          <a:p>
            <a:pPr algn="just">
              <a:buFont typeface="+mj-lt"/>
            </a:pPr>
            <a:r>
              <a:rPr lang="en-US" altLang="en-US" sz="2400">
                <a:solidFill>
                  <a:schemeClr val="tx1"/>
                </a:solidFill>
              </a:rPr>
              <a:t>Dilusi saham (kepemilikan terdilusi karena penerbitan saham baru).</a:t>
            </a:r>
            <a:endParaRPr lang="en-US" altLang="en-US" sz="2400">
              <a:solidFill>
                <a:schemeClr val="tx1"/>
              </a:solidFill>
            </a:endParaRPr>
          </a:p>
          <a:p>
            <a:pPr algn="just">
              <a:buFont typeface="+mj-lt"/>
            </a:pPr>
            <a:r>
              <a:rPr lang="en-US" altLang="en-US" sz="2400">
                <a:solidFill>
                  <a:schemeClr val="tx1"/>
                </a:solidFill>
              </a:rPr>
              <a:t>Contoh: investor lama kehilangan persentase karena rights issue tanpa perlindungan.</a:t>
            </a:r>
            <a:endParaRPr lang="en-US" altLang="en-US" sz="2400">
              <a:solidFill>
                <a:schemeClr val="tx1"/>
              </a:solidFill>
            </a:endParaRPr>
          </a:p>
          <a:p>
            <a:pPr algn="just">
              <a:buFont typeface="+mj-lt"/>
            </a:pPr>
            <a:endParaRPr lang="en-US" altLang="en-US" sz="2400">
              <a:solidFill>
                <a:schemeClr val="tx1"/>
              </a:solidFill>
            </a:endParaRPr>
          </a:p>
          <a:p>
            <a:pPr algn="just">
              <a:buFont typeface="+mj-lt"/>
            </a:pPr>
            <a:r>
              <a:rPr lang="en-US" altLang="en-US" sz="2400">
                <a:solidFill>
                  <a:schemeClr val="tx1"/>
                </a:solidFill>
              </a:rPr>
              <a:t>Hak suara dan kontrol perusahaan diperebutkan.</a:t>
            </a:r>
            <a:endParaRPr lang="en-US" altLang="en-US" sz="2400">
              <a:solidFill>
                <a:schemeClr val="tx1"/>
              </a:solidFill>
            </a:endParaRPr>
          </a:p>
          <a:p>
            <a:pPr algn="just">
              <a:buFont typeface="+mj-lt"/>
            </a:pPr>
            <a:r>
              <a:rPr lang="en-US" altLang="en-US" sz="2400">
                <a:solidFill>
                  <a:schemeClr val="tx1"/>
                </a:solidFill>
              </a:rPr>
              <a:t>Contoh: sengketa siapa yang berhak menentukan direksi/komisaris.</a:t>
            </a:r>
            <a:endParaRPr lang="en-US" altLang="en-US" sz="2400">
              <a:solidFill>
                <a:schemeClr val="tx1"/>
              </a:solidFill>
            </a:endParaRPr>
          </a:p>
          <a:p>
            <a:pPr algn="just">
              <a:buFont typeface="+mj-lt"/>
            </a:pPr>
            <a:endParaRPr lang="en-US" altLang="en-US" sz="2400">
              <a:solidFill>
                <a:schemeClr val="tx1"/>
              </a:solidFill>
            </a:endParaRPr>
          </a:p>
        </p:txBody>
      </p:sp>
    </p:spTree>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23215" y="613410"/>
            <a:ext cx="8425180" cy="5471160"/>
          </a:xfrm>
        </p:spPr>
        <p:txBody>
          <a:bodyPr>
            <a:noAutofit/>
          </a:bodyPr>
          <a:lstStyle/>
          <a:p>
            <a:pPr algn="ctr"/>
            <a:r>
              <a:rPr lang="en-US" altLang="en-US" sz="2400" dirty="0">
                <a:solidFill>
                  <a:schemeClr val="tx1"/>
                </a:solidFill>
              </a:rPr>
              <a:t>Mekanisme Penyelesaian Sengketa</a:t>
            </a:r>
            <a:endParaRPr lang="en-US" altLang="en-US" sz="2400" dirty="0">
              <a:solidFill>
                <a:schemeClr val="tx1"/>
              </a:solidFill>
            </a:endParaRPr>
          </a:p>
          <a:p>
            <a:pPr algn="just"/>
            <a:endParaRPr lang="en-US" altLang="en-US" sz="2400" dirty="0">
              <a:solidFill>
                <a:schemeClr val="tx1"/>
              </a:solidFill>
            </a:endParaRPr>
          </a:p>
          <a:p>
            <a:pPr algn="just"/>
            <a:r>
              <a:rPr lang="en-US" altLang="en-US" sz="2400" dirty="0">
                <a:solidFill>
                  <a:schemeClr val="tx1"/>
                </a:solidFill>
              </a:rPr>
              <a:t>Non-litigasi = diselesaikan di luar pengadilan.</a:t>
            </a:r>
            <a:endParaRPr lang="en-US" altLang="en-US" sz="2400" dirty="0">
              <a:solidFill>
                <a:schemeClr val="tx1"/>
              </a:solidFill>
            </a:endParaRPr>
          </a:p>
          <a:p>
            <a:pPr algn="just"/>
            <a:r>
              <a:rPr lang="en-US" altLang="en-US" sz="2400" dirty="0">
                <a:solidFill>
                  <a:schemeClr val="tx1"/>
                </a:solidFill>
              </a:rPr>
              <a:t>Dipilih jika ingin cepat, biaya lebih efisien, dan menjaga kerahasiaan.</a:t>
            </a:r>
            <a:endParaRPr lang="en-US" altLang="en-US" sz="2400" dirty="0">
              <a:solidFill>
                <a:schemeClr val="tx1"/>
              </a:solidFill>
            </a:endParaRPr>
          </a:p>
          <a:p>
            <a:pPr algn="just"/>
            <a:endParaRPr lang="en-US" altLang="en-US" sz="2400" dirty="0">
              <a:solidFill>
                <a:schemeClr val="tx1"/>
              </a:solidFill>
            </a:endParaRPr>
          </a:p>
          <a:p>
            <a:pPr algn="just"/>
            <a:r>
              <a:rPr lang="en-US" altLang="en-US" sz="2400" dirty="0">
                <a:solidFill>
                  <a:schemeClr val="tx1"/>
                </a:solidFill>
              </a:rPr>
              <a:t>Litigasi = diselesaikan melalui pengadilan.</a:t>
            </a:r>
            <a:endParaRPr lang="en-US" altLang="en-US" sz="2400" dirty="0">
              <a:solidFill>
                <a:schemeClr val="tx1"/>
              </a:solidFill>
            </a:endParaRPr>
          </a:p>
          <a:p>
            <a:pPr algn="just"/>
            <a:r>
              <a:rPr lang="en-US" altLang="en-US" sz="2400" dirty="0">
                <a:solidFill>
                  <a:schemeClr val="tx1"/>
                </a:solidFill>
              </a:rPr>
              <a:t>Dipilih jika perlu putusan negara/eksekusi kuat atau non-litigasi gagal.</a:t>
            </a:r>
            <a:endParaRPr lang="en-US" altLang="en-US" sz="2400" dirty="0">
              <a:solidFill>
                <a:schemeClr val="tx1"/>
              </a:solidFill>
            </a:endParaRPr>
          </a:p>
          <a:p>
            <a:pPr algn="just"/>
            <a:endParaRPr lang="en-US" altLang="en-US" sz="2400" dirty="0">
              <a:solidFill>
                <a:schemeClr val="tx1"/>
              </a:solidFill>
            </a:endParaRPr>
          </a:p>
          <a:p>
            <a:pPr algn="just"/>
            <a:r>
              <a:rPr lang="en-US" altLang="en-US" sz="2400" dirty="0">
                <a:solidFill>
                  <a:schemeClr val="tx1"/>
                </a:solidFill>
              </a:rPr>
              <a:t>Hybrid = gabungan bertahap.</a:t>
            </a:r>
            <a:endParaRPr lang="en-US" altLang="en-US" sz="2400" dirty="0">
              <a:solidFill>
                <a:schemeClr val="tx1"/>
              </a:solidFill>
            </a:endParaRPr>
          </a:p>
          <a:p>
            <a:pPr algn="just"/>
            <a:r>
              <a:rPr lang="en-US" altLang="en-US" sz="2400" dirty="0">
                <a:solidFill>
                  <a:schemeClr val="tx1"/>
                </a:solidFill>
              </a:rPr>
              <a:t>Contoh: negosiasi → mediasi → arbitrase/pengadilan bila buntu.</a:t>
            </a:r>
            <a:endParaRPr lang="en-US" altLang="en-US" sz="2400" dirty="0">
              <a:solidFill>
                <a:schemeClr val="tx1"/>
              </a:solidFill>
            </a:endParaRPr>
          </a:p>
        </p:txBody>
      </p:sp>
    </p:spTree>
  </p:cSld>
  <p:clrMapOvr>
    <a:masterClrMapping/>
  </p:clrMapOvr>
  <p:transition spd="slow">
    <p:fade thruBlk="1"/>
  </p:transition>
</p:sld>
</file>

<file path=ppt/tags/tag1.xml><?xml version="1.0" encoding="utf-8"?>
<p:tagLst xmlns:p="http://schemas.openxmlformats.org/presentationml/2006/main">
  <p:tag name="PRESENTER_SHAPEINFO" val="&lt;ThreeDShapeInfo&gt;&lt;uuid val=&quot;{5169C2A0-AF40-4581-811B-D2D32B1C8107}&quot;/&gt;&lt;filename val=&quot;D:\template ppt\template darmajaya\flash template\data\asimages\{5169C2A0-AF40-4581-811B-D2D32B1C8107}.png&quot;/&gt;&lt;hasEffects val=&quot;1&quot;/&gt;&lt;left val=&quot;-3.12&quot;/&gt;&lt;top val=&quot;65.28&quot;/&gt;&lt;width val=&quot;708.72&quot;/&gt;&lt;height val=&quot;146.64&quot;/&gt;&lt;/ThreeDShapeInfo&gt;"/>
</p:tagLst>
</file>

<file path=ppt/tags/tag2.xml><?xml version="1.0" encoding="utf-8"?>
<p:tagLst xmlns:p="http://schemas.openxmlformats.org/presentationml/2006/main">
  <p:tag name="MMPROD_NEXTUNIQUEID" val="10011"/>
  <p:tag name="MMPROD_0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0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11599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11599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Q3QTRDQiIvPg0KCQk8dWljb2xvciBuYW1lPSJnbG93IiB2YWx1ZT0iMHgzNUQzMzQiLz4NCgkJPHVpY29sb3IgbmFtZT0idGV4dCIgdmFsdWU9IjB4RkZGRkZGIi8+DQoJCTx1aWNvbG9yIG5hbWU9ImxpZ2h0IiB2YWx1ZT0iMHgxRjY2OEYiLz4NCgkJPHVpY29sb3IgbmFtZT0ic2hhZG93IiB2YWx1ZT0iMHgwMDAwMDAiLz4NCgkJPHVpY29sb3IgbmFtZT0iYmFja2dyb3VuZCIgdmFsdWU9IjB4NDY5QUE5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
  <p:tag name="MMPROD_UIDATA" val="&lt;database version=&quot;7.0&quot;&gt;&lt;object type=&quot;1&quot; unique_id=&quot;10001&quot;&gt;&lt;property id=&quot;20141&quot; value=&quot;Template dj 2010&quot;/&gt;&lt;property id=&quot;20144&quot; value=&quot;1&quot;/&gt;&lt;property id=&quot;20146&quot; value=&quot;0&quot;/&gt;&lt;property id=&quot;20147&quot; value=&quot;0&quot;/&gt;&lt;property id=&quot;20148&quot; value=&quot;5&quot;/&gt;&lt;property id=&quot;20180&quot; value=&quot;0&quot;/&gt;&lt;property id=&quot;20181&quot; value=&quot;0&quot;/&gt;&lt;property id=&quot;20182&quot; value=&quot;0&quot;/&gt;&lt;property id=&quot;20183&quot; value=&quot;1&quot;/&gt;&lt;property id=&quot;20184&quot; value=&quot;7&quot;/&gt;&lt;property id=&quot;20193&quot; value=&quot;-1&quot;/&gt;&lt;property id=&quot;20221&quot; value=&quot;G:\laptop nebeng\gambar\&quot;/&gt;&lt;property id=&quot;20224&quot; value=&quot;D:\template ppt\template darmajaya\flash template&quot;/&gt;&lt;property id=&quot;20250&quot; value=&quot;0&quot;/&gt;&lt;property id=&quot;20251&quot; value=&quot;0&quot;/&gt;&lt;property id=&quot;20259&quot; value=&quot;1&quot;/&gt;&lt;object type=&quot;2&quot; unique_id=&quot;11561&quot;&gt;&lt;object type=&quot;3&quot; unique_id=&quot;11562&quot;&gt;&lt;property id=&quot;20148&quot; value=&quot;5&quot;/&gt;&lt;property id=&quot;20300&quot; value=&quot;Slide 1 - &amp;quot;Sub title …………….&amp;quot;&quot;/&gt;&lt;property id=&quot;20307&quot; value=&quot;256&quot;/&gt;&lt;property id=&quot;20309&quot; value=&quot;-1&quot;/&gt;&lt;/object&gt;&lt;object type=&quot;3&quot; unique_id=&quot;11563&quot;&gt;&lt;property id=&quot;20148&quot; value=&quot;5&quot;/&gt;&lt;property id=&quot;20300&quot; value=&quot;Slide 2 - &amp;quot;Introducing Template dj 2010&amp;quot;&quot;/&gt;&lt;property id=&quot;20307&quot; value=&quot;258&quot;/&gt;&lt;property id=&quot;20309&quot; value=&quot;-1&quot;/&gt;&lt;/object&gt;&lt;object type=&quot;3&quot; unique_id=&quot;11564&quot;&gt;&lt;property id=&quot;20148&quot; value=&quot;5&quot;/&gt;&lt;property id=&quot;20300&quot; value=&quot;Slide 3&quot;/&gt;&lt;property id=&quot;20307&quot; value=&quot;259&quot;/&gt;&lt;property id=&quot;20309&quot; value=&quot;-1&quot;/&gt;&lt;/object&gt;&lt;object type=&quot;3&quot; unique_id=&quot;11565&quot;&gt;&lt;property id=&quot;20148&quot; value=&quot;5&quot;/&gt;&lt;property id=&quot;20300&quot; value=&quot;Slide 4&quot;/&gt;&lt;property id=&quot;20307&quot; value=&quot;260&quot;/&gt;&lt;property id=&quot;20309&quot; value=&quot;-1&quot;/&gt;&lt;/object&gt;&lt;object type=&quot;3&quot; unique_id=&quot;11566&quot;&gt;&lt;property id=&quot;20148&quot; value=&quot;5&quot;/&gt;&lt;property id=&quot;20300&quot; value=&quot;Slide 5&quot;/&gt;&lt;property id=&quot;20307&quot; value=&quot;261&quot;/&gt;&lt;property id=&quot;20309&quot; value=&quot;-1&quot;/&gt;&lt;/object&gt;&lt;object type=&quot;3&quot; unique_id=&quot;11567&quot;&gt;&lt;property id=&quot;20148&quot; value=&quot;5&quot;/&gt;&lt;property id=&quot;20300&quot; value=&quot;Slide 6 - &amp;quot;Quick Styles&amp;quot;&quot;/&gt;&lt;property id=&quot;20307&quot; value=&quot;262&quot;/&gt;&lt;property id=&quot;20309&quot; value=&quot;-1&quot;/&gt;&lt;/object&gt;&lt;object type=&quot;3&quot; unique_id=&quot;11568&quot;&gt;&lt;property id=&quot;20148&quot; value=&quot;5&quot;/&gt;&lt;property id=&quot;20300&quot; value=&quot;Slide 7 - &amp;quot;PowerPoint 2007&amp;quot;&quot;/&gt;&lt;property id=&quot;20307&quot; value=&quot;263&quot;/&gt;&lt;property id=&quot;20309&quot; value=&quot;-1&quot;/&gt;&lt;/object&gt;&lt;object type=&quot;3&quot; unique_id=&quot;11569&quot;&gt;&lt;property id=&quot;20148&quot; value=&quot;5&quot;/&gt;&lt;property id=&quot;20300&quot; value=&quot;Slide 8 - &amp;quot;Text, graphics and pictures&amp;quot;&quot;/&gt;&lt;property id=&quot;20307&quot; value=&quot;264&quot;/&gt;&lt;property id=&quot;20309&quot; value=&quot;-1&quot;/&gt;&lt;/object&gt;&lt;object type=&quot;3&quot; unique_id=&quot;11570&quot;&gt;&lt;property id=&quot;20148&quot; value=&quot;5&quot;/&gt;&lt;property id=&quot;20300&quot; value=&quot;Slide 9 - &amp;quot;Superior Text&amp;quot;&quot;/&gt;&lt;property id=&quot;20307&quot; value=&quot;265&quot;/&gt;&lt;property id=&quot;20309&quot; value=&quot;-1&quot;/&gt;&lt;/object&gt;&lt;object type=&quot;3&quot; unique_id=&quot;11571&quot;&gt;&lt;property id=&quot;20148&quot; value=&quot;5&quot;/&gt;&lt;property id=&quot;20300&quot; value=&quot;Slide 10 - &amp;quot;The Power of OfficeArt Graphics&amp;quot;&quot;/&gt;&lt;property id=&quot;20307&quot; value=&quot;266&quot;/&gt;&lt;property id=&quot;20309&quot; value=&quot;-1&quot;/&gt;&lt;/object&gt;&lt;object type=&quot;3&quot; unique_id=&quot;11572&quot;&gt;&lt;property id=&quot;20148&quot; value=&quot;5&quot;/&gt;&lt;property id=&quot;20300&quot; value=&quot;Slide 11 - &amp;quot;Picture This…&amp;quot;&quot;/&gt;&lt;property id=&quot;20307&quot; value=&quot;267&quot;/&gt;&lt;property id=&quot;20309&quot; value=&quot;-1&quot;/&gt;&lt;/object&gt;&lt;object type=&quot;3&quot; unique_id=&quot;11573&quot;&gt;&lt;property id=&quot;20148&quot; value=&quot;5&quot;/&gt;&lt;property id=&quot;20300&quot; value=&quot;Slide 12 - &amp;quot;Picture This…&amp;quot;&quot;/&gt;&lt;property id=&quot;20307&quot; value=&quot;268&quot;/&gt;&lt;property id=&quot;20309&quot; value=&quot;-1&quot;/&gt;&lt;/object&gt;&lt;object type=&quot;3&quot; unique_id=&quot;11574&quot;&gt;&lt;property id=&quot;20148&quot; value=&quot;5&quot;/&gt;&lt;property id=&quot;20300&quot; value=&quot;Slide 13 - &amp;quot;Smart art&amp;quot;&quot;/&gt;&lt;property id=&quot;20307&quot; value=&quot;270&quot;/&gt;&lt;property id=&quot;20309&quot; value=&quot;-1&quot;/&gt;&lt;/object&gt;&lt;object type=&quot;3&quot; unique_id=&quot;11575&quot;&gt;&lt;property id=&quot;20148&quot; value=&quot;5&quot;/&gt;&lt;property id=&quot;20300&quot; value=&quot;Slide 14 - &amp;quot;Visualize It!&amp;quot;&quot;/&gt;&lt;property id=&quot;20307&quot; value=&quot;271&quot;/&gt;&lt;property id=&quot;20309&quot; value=&quot;-1&quot;/&gt;&lt;/object&gt;&lt;object type=&quot;3&quot; unique_id=&quot;11576&quot;&gt;&lt;property id=&quot;20148&quot; value=&quot;5&quot;/&gt;&lt;property id=&quot;20300&quot; value=&quot;Slide 15&quot;/&gt;&lt;property id=&quot;20307&quot; value=&quot;272&quot;/&gt;&lt;property id=&quot;20309&quot; value=&quot;-1&quot;/&gt;&lt;/object&gt;&lt;object type=&quot;3&quot; unique_id=&quot;11577&quot;&gt;&lt;property id=&quot;20148&quot; value=&quot;5&quot;/&gt;&lt;property id=&quot;20300&quot; value=&quot;Slide 16&quot;/&gt;&lt;property id=&quot;20307&quot; value=&quot;273&quot;/&gt;&lt;property id=&quot;20309&quot; value=&quot;-1&quot;/&gt;&lt;/object&gt;&lt;object type=&quot;3&quot; unique_id=&quot;11578&quot;&gt;&lt;property id=&quot;20148&quot; value=&quot;5&quot;/&gt;&lt;property id=&quot;20300&quot; value=&quot;Slide 17 - &amp;quot;end&amp;quot;&quot;/&gt;&lt;property id=&quot;20307&quot; value=&quot;275&quot;/&gt;&lt;property id=&quot;20309&quot; value=&quot;-1&quot;/&gt;&lt;/object&gt;&lt;/object&gt;&lt;object type=&quot;8&quot; unique_id=&quot;11597&quot;&gt;&lt;/object&gt;&lt;object type=&quot;4&quot; unique_id=&quot;11598&quot;&gt;&lt;object type=&quot;5&quot; unique_id=&quot;11599&quot;&gt;&lt;property id=&quot;20149&quot; value=&quot;Supadi,S.Kom&quot;/&gt;&lt;property id=&quot;20150&quot; value=&quot;Dosen Teknik Informatika&quot;/&gt;&lt;property id=&quot;20151&quot; value=&quot;foto.jpg&quot;/&gt;&lt;property id=&quot;20153&quot; value=&quot;sup4di@gmail.com&quot;/&gt;&lt;property id=&quot;20155&quot; value=&quot;Salah satu dosen teknik informatika ............................&amp;#x0D;&amp;#x0A;&quot;/&gt;&lt;property id=&quot;20159&quot; value=&quot;logo ibi small.png&quot;/&gt;&lt;/object&gt;&lt;/object&gt;&lt;object type=&quot;10&quot; unique_id=&quot;11663&quot;&gt;&lt;object type=&quot;11&quot; unique_id=&quot;11664&quot;&gt;&lt;property id=&quot;20180&quot; value=&quot;0&quot;/&gt;&lt;property id=&quot;20181&quot; value=&quot;0&quot;/&gt;&lt;property id=&quot;20182&quot; value=&quot;0&quot;/&gt;&lt;property id=&quot;20183&quot; value=&quot;1&quot;/&gt;&lt;/object&gt;&lt;object type=&quot;12&quot; unique_id=&quot;11665&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6466</Words>
  <Application>WPS Presentation</Application>
  <PresentationFormat>On-screen Show (4:3)</PresentationFormat>
  <Paragraphs>160</Paragraphs>
  <Slides>18</Slides>
  <Notes>11</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18</vt:i4>
      </vt:variant>
    </vt:vector>
  </HeadingPairs>
  <TitlesOfParts>
    <vt:vector size="27" baseType="lpstr">
      <vt:lpstr>Arial</vt:lpstr>
      <vt:lpstr>SimSun</vt:lpstr>
      <vt:lpstr>Wingdings</vt:lpstr>
      <vt:lpstr>Calibri</vt:lpstr>
      <vt:lpstr>Times New Roman</vt:lpstr>
      <vt:lpstr>Cambria</vt:lpstr>
      <vt:lpstr>Microsoft YaHei</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IBI Darmajaya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 title …………….</dc:title>
  <dc:creator>CTC</dc:creator>
  <cp:lastModifiedBy>Intan Meitasari</cp:lastModifiedBy>
  <cp:revision>555</cp:revision>
  <cp:lastPrinted>2017-08-29T02:54:00Z</cp:lastPrinted>
  <dcterms:created xsi:type="dcterms:W3CDTF">2010-04-18T12:06:00Z</dcterms:created>
  <dcterms:modified xsi:type="dcterms:W3CDTF">2026-01-04T05:40:36Z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DFE93D5D953248768839D25D769E0F9B_12</vt:lpwstr>
  </property>
  <property fmtid="{D5CDD505-2E9C-101B-9397-08002B2CF9AE}" pid="3" name="KSOProductBuildVer">
    <vt:lpwstr>1033-12.2.0.23196</vt:lpwstr>
  </property>
</Properties>
</file>