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8"/>
  </p:handoutMasterIdLst>
  <p:sldIdLst>
    <p:sldId id="256" r:id="rId3"/>
    <p:sldId id="411" r:id="rId5"/>
    <p:sldId id="385" r:id="rId6"/>
    <p:sldId id="398" r:id="rId7"/>
    <p:sldId id="399" r:id="rId8"/>
    <p:sldId id="412" r:id="rId9"/>
    <p:sldId id="413" r:id="rId10"/>
    <p:sldId id="414" r:id="rId11"/>
    <p:sldId id="415" r:id="rId12"/>
    <p:sldId id="416" r:id="rId13"/>
    <p:sldId id="417" r:id="rId14"/>
    <p:sldId id="423" r:id="rId15"/>
    <p:sldId id="424" r:id="rId16"/>
    <p:sldId id="300" r:id="rId17"/>
  </p:sldIdLst>
  <p:sldSz cx="9144000" cy="6858000" type="screen4x3"/>
  <p:notesSz cx="7045325" cy="9345295"/>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 initials="R" lastIdx="4"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6" autoAdjust="0"/>
    <p:restoredTop sz="81339" autoAdjust="0"/>
  </p:normalViewPr>
  <p:slideViewPr>
    <p:cSldViewPr showGuides="1">
      <p:cViewPr varScale="1">
        <p:scale>
          <a:sx n="48" d="100"/>
          <a:sy n="48" d="100"/>
        </p:scale>
        <p:origin x="1644" y="36"/>
      </p:cViewPr>
      <p:guideLst>
        <p:guide orient="horz" pos="2194"/>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46" y="-96"/>
      </p:cViewPr>
      <p:guideLst>
        <p:guide orient="horz" pos="2990"/>
        <p:guide pos="2219"/>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gs" Target="tags/tag2.xml"/><Relationship Id="rId22" Type="http://schemas.openxmlformats.org/officeDocument/2006/relationships/commentAuthors" Target="commentAuthors.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handoutMaster" Target="handoutMasters/handoutMaster1.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4-30T14:37:44.232"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sz="quarter"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Footer Placeholder 3"/>
          <p:cNvSpPr>
            <a:spLocks noGrp="1"/>
          </p:cNvSpPr>
          <p:nvPr>
            <p:ph type="ftr" sz="quarter" idx="2"/>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5" name="Slide Number Placeholder 4"/>
          <p:cNvSpPr>
            <a:spLocks noGrp="1"/>
          </p:cNvSpPr>
          <p:nvPr>
            <p:ph type="sldNum" sz="quarter" idx="3"/>
          </p:nvPr>
        </p:nvSpPr>
        <p:spPr>
          <a:xfrm>
            <a:off x="3990721" y="8876711"/>
            <a:ext cx="3052974" cy="467281"/>
          </a:xfrm>
          <a:prstGeom prst="rect">
            <a:avLst/>
          </a:prstGeom>
        </p:spPr>
        <p:txBody>
          <a:bodyPr vert="horz" lIns="92556" tIns="46278" rIns="92556" bIns="46278" rtlCol="0" anchor="b"/>
          <a:lstStyle>
            <a:lvl1pPr algn="r">
              <a:defRPr sz="1200"/>
            </a:lvl1pPr>
          </a:lstStyle>
          <a:p>
            <a:fld id="{8BA5DDAD-591B-4217-B96A-323B84A14E26}" type="slidenum">
              <a:rPr lang="en-US" smtClean="0"/>
            </a:fld>
            <a:endParaRPr lang="en-US"/>
          </a:p>
        </p:txBody>
      </p:sp>
    </p:spTree>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2556" tIns="46278" rIns="92556" bIns="46278" rtlCol="0" anchor="ctr"/>
          <a:lstStyle/>
          <a:p>
            <a:endParaRPr lang="en-US"/>
          </a:p>
        </p:txBody>
      </p:sp>
      <p:sp>
        <p:nvSpPr>
          <p:cNvPr id="5" name="Notes Placeholder 4"/>
          <p:cNvSpPr>
            <a:spLocks noGrp="1"/>
          </p:cNvSpPr>
          <p:nvPr>
            <p:ph type="body" sz="quarter" idx="3"/>
          </p:nvPr>
        </p:nvSpPr>
        <p:spPr>
          <a:xfrm>
            <a:off x="704533" y="4439167"/>
            <a:ext cx="5636260" cy="4205526"/>
          </a:xfrm>
          <a:prstGeom prst="rect">
            <a:avLst/>
          </a:prstGeom>
        </p:spPr>
        <p:txBody>
          <a:bodyPr vert="horz" lIns="92556" tIns="46278" rIns="92556" bIns="4627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7" name="Slide Number Placeholder 6"/>
          <p:cNvSpPr>
            <a:spLocks noGrp="1"/>
          </p:cNvSpPr>
          <p:nvPr>
            <p:ph type="sldNum" sz="quarter" idx="5"/>
          </p:nvPr>
        </p:nvSpPr>
        <p:spPr>
          <a:xfrm>
            <a:off x="3990721" y="8876711"/>
            <a:ext cx="3052974" cy="467281"/>
          </a:xfrm>
          <a:prstGeom prst="rect">
            <a:avLst/>
          </a:prstGeom>
        </p:spPr>
        <p:txBody>
          <a:bodyPr vert="horz" lIns="92556" tIns="46278" rIns="92556" bIns="46278" rtlCol="0" anchor="b"/>
          <a:lstStyle>
            <a:lvl1pPr algn="r">
              <a:defRPr sz="1200"/>
            </a:lvl1pPr>
          </a:lstStyle>
          <a:p>
            <a:fld id="{C1A58231-9198-4C99-9FBD-A70F6638DE2B}" type="slidenum">
              <a:rPr lang="en-US" smtClean="0"/>
            </a:fld>
            <a:endParaRPr lang="en-US"/>
          </a:p>
        </p:txBody>
      </p:sp>
    </p:spTree>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r>
              <a:rPr lang="en-US" altLang="en-US" dirty="0">
                <a:sym typeface="+mn-ea"/>
              </a:rPr>
              <a:t>Isu hukum utama: Prinsip kewajaran dan kelaziman usaha (arm’s length principle).</a:t>
            </a:r>
            <a:endParaRPr lang="en-US"/>
          </a:p>
        </p:txBody>
      </p:sp>
      <p:sp>
        <p:nvSpPr>
          <p:cNvPr id="4" name="Date Placeholder 3"/>
          <p:cNvSpPr>
            <a:spLocks noGrp="1"/>
          </p:cNvSpPr>
          <p:nvPr>
            <p:ph type="dt" idx="1"/>
          </p:nvPr>
        </p:nvSpPr>
        <p:spPr/>
        <p:txBody>
          <a:bodyPr/>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dirty="0">
                <a:sym typeface="+mn-ea"/>
              </a:rPr>
              <a:t>Mahasiswa perlu memahami batas: apa yang diuji “legalitas administrasi”, apa yang diuji “pidana”, dan apa yang diuji “penerapan hukum” di tingkat MA.</a:t>
            </a:r>
            <a:endParaRPr lang="en-US"/>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Lex Superior Derogat Legi Inferiori: Peraturan yang hierarkinya lebih tinggi berlaku (mengalahkan) peraturan yang hierarkinya lebih rendah, contohnya Undang-Undang di atas Peraturan Daerah (Perda).</a:t>
            </a:r>
            <a:endParaRPr lang="en-US" altLang="en-US"/>
          </a:p>
          <a:p>
            <a:r>
              <a:rPr lang="en-US" altLang="en-US"/>
              <a:t>Lex Specialis Derogat Legi Generali: Peraturan yang lebih khusus mengesampingkan peraturan yang lebih umum jika keduanya sederajat dan mengatur hal yang sama.</a:t>
            </a:r>
            <a:endParaRPr lang="en-US" altLang="en-US"/>
          </a:p>
          <a:p>
            <a:r>
              <a:rPr lang="en-US" altLang="en-US"/>
              <a:t>Lex Posteriori Derogat Legi Priori: Peraturan yang berlaku belakangan mengesampingkan peraturan yang berlaku sebelumnya. </a:t>
            </a:r>
            <a:endParaRPr lang="en-US" altLang="en-US"/>
          </a:p>
          <a:p>
            <a:r>
              <a:rPr lang="en-US" altLang="en-US"/>
              <a:t>1. Hakim Karir - Hakim yang menempuh jalur profesi melalui pendidikan kedinasan, rekrutmen, dan pembinaan di bawah Mahkamah Agung. Mereka bekerja di lingkungan peradilan umum, agama, militer, atau tata usaha negara, dengan jenjang pangkat dan promosi yang mengikuti sistem karier aparatur peradilan.</a:t>
            </a:r>
            <a:endParaRPr lang="en-US" altLang="en-US"/>
          </a:p>
          <a:p>
            <a:r>
              <a:rPr lang="en-US" altLang="en-US"/>
              <a:t>2. Hakim Pajak - Hakim yang memeriksa dan mengadili sengketa perpajakan di Pengadilan Pajak. Rekrutmennya bersifat khusus karena harus memiliki kompetensi teknis di bidang perpajakan, akuntansi, atau hukum. Hakim ini bukan bagian dari karir struktural MA, tetapi berada dalam sistem peradilan pajak sesuai UU Pengadilan Pajak.</a:t>
            </a:r>
            <a:endParaRPr lang="en-US" altLang="en-US"/>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Kebijakan fiskal adalah kebijakan pemerintah untuk mengendalikan perekonomian dengan mengatur pendapatan (pajak, penerimaan negara) dan pengeluaran negara (belanja pemerintah), demi mencapai tujuan makroekonomi seperti menjaga pertumbuhan ekonomi, mengendalikan inflasi, mengurangi pengangguran, dan meningkatkan kesejahteraan rakyat, menggunakan instrumen utama seperti pajak dan belanja negara. </a:t>
            </a:r>
            <a:endParaRPr lang="en-US" altLang="en-US"/>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Prosedur pembentukan Perda (Peraturan Daerah) mencakup tahapan formal: Perencanaan (Propemperda), Penyusunan (Raperda + Naskah Akademik), Pembahasan (DPRD &amp; Pemda), Penetapan/Pengesahan (Kepala Daerah), dan Pengundangan (Lembaran Daerah), yang diatur dalam UU No. 12 Tahun 2011 &amp; UU No. 23 Tahun 2014 tentang Pemda. Tahapan ini memastikan legalitas, substansi, dan partisipasi publik terpenuhi, dengan melibatkan DPRD dan Pemerintah Daerah dari awal hingga akhir, agar Perda yang dihasilkan sah secara hukum dan mengikat masyarakat. </a:t>
            </a:r>
            <a:endParaRPr lang="en-US" altLang="en-US"/>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dirty="0">
                <a:sym typeface="+mn-ea"/>
              </a:rPr>
              <a:t>Kesimpulan: Studi kasus adalah sarana belajar hukum pajak paling efektif.</a:t>
            </a:r>
            <a:endParaRPr lang="en-US"/>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HKB24210</a:t>
            </a:r>
            <a:r>
              <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PAJAK</a:t>
            </a:r>
            <a:endParaRPr kumimoji="0" lang="en-US" alt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sym typeface="+mn-ea"/>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HKB24227:</a:t>
            </a: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KEPABEANAN DAN CUKAI</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Rectangle 1"/>
          <p:cNvSpPr>
            <a:spLocks noChangeArrowheads="1"/>
          </p:cNvSpPr>
          <p:nvPr userDrawn="1"/>
        </p:nvSpPr>
        <p:spPr bwMode="auto">
          <a:xfrm>
            <a:off x="899592" y="287700"/>
            <a:ext cx="7704856"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lang="en-US" altLang="en-US"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HKB24210</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a:t>
            </a:r>
            <a:r>
              <a:rPr lang="id-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PAJAK</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jpe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6" name="Rectangle 1"/>
          <p:cNvSpPr>
            <a:spLocks noChangeArrowheads="1"/>
          </p:cNvSpPr>
          <p:nvPr userDrawn="1"/>
        </p:nvSpPr>
        <p:spPr bwMode="auto">
          <a:xfrm>
            <a:off x="899592" y="287070"/>
            <a:ext cx="7704856" cy="26161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8"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p:fade thruBlk="1"/>
  </p:transition>
  <p:hf sldNum="0" hdr="0"/>
  <p:txStyles>
    <p:title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comments" Target="../comments/comment1.xml"/><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tags" Target="../tags/tag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custDataLst>
              <p:tags r:id="rId2"/>
            </p:custDataLst>
          </p:nvPr>
        </p:nvSpPr>
        <p:spPr>
          <a:xfrm>
            <a:off x="0" y="2276872"/>
            <a:ext cx="9144000" cy="1753235"/>
          </a:xfrm>
          <a:prstGeom prst="rect">
            <a:avLst/>
          </a:prstGeom>
          <a:noFill/>
        </p:spPr>
        <p:txBody>
          <a:bodyPr wrap="square" lIns="91440" tIns="45720" rIns="91440" bIns="45720">
            <a:spAutoFit/>
          </a:bodyPr>
          <a:lstStyle/>
          <a:p>
            <a:pPr algn="ctr"/>
            <a:r>
              <a:rPr lang="en-ID" sz="3600" b="1" dirty="0">
                <a:latin typeface="Cambria" panose="02040503050406030204" pitchFamily="18" charset="0"/>
                <a:ea typeface="Cambria" panose="02040503050406030204" pitchFamily="18" charset="0"/>
              </a:rPr>
              <a:t> </a:t>
            </a:r>
            <a:r>
              <a:rPr lang="en-US" altLang="en-US" sz="3600" b="1">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rPr>
              <a:t>Kasus-kasus Perpajakan</a:t>
            </a:r>
            <a:endParaRPr lang="en-US" altLang="en-US" sz="3600" b="1">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endParaRPr>
          </a:p>
          <a:p>
            <a:pPr algn="ctr"/>
            <a:r>
              <a:rPr lang="en-US" altLang="en-US" sz="3600" b="1">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rPr>
              <a:t>di Indonesia</a:t>
            </a:r>
            <a:endParaRPr lang="en-US" altLang="en-US" sz="3600" b="1">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endParaRPr>
          </a:p>
          <a:p>
            <a:pPr algn="ctr"/>
            <a:r>
              <a:rPr lang="en-US" sz="3600" b="1">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rPr>
              <a:t>PERTEMUAN 15</a:t>
            </a:r>
            <a:endParaRPr lang="en-US" sz="36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endParaRPr>
          </a:p>
        </p:txBody>
      </p:sp>
      <p:pic>
        <p:nvPicPr>
          <p:cNvPr id="5" name="Picture 4" descr="D:\!!!DATA RETNO_QAC\ARSIP Internal Memo\LOGO IM.png"/>
          <p:cNvPicPr/>
          <p:nvPr/>
        </p:nvPicPr>
        <p:blipFill>
          <a:blip r:embed="rId3">
            <a:extLst>
              <a:ext uri="{28A0092B-C50C-407E-A947-70E740481C1C}">
                <a14:useLocalDpi xmlns:a14="http://schemas.microsoft.com/office/drawing/2010/main" val="0"/>
              </a:ext>
            </a:extLst>
          </a:blip>
          <a:srcRect l="4669" t="15303" r="72530" b="16026"/>
          <a:stretch>
            <a:fillRect/>
          </a:stretch>
        </p:blipFill>
        <p:spPr bwMode="auto">
          <a:xfrm>
            <a:off x="7812360" y="60608"/>
            <a:ext cx="1276350" cy="128016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47980" y="588010"/>
            <a:ext cx="8413750" cy="5284470"/>
          </a:xfrm>
        </p:spPr>
        <p:txBody>
          <a:bodyPr>
            <a:noAutofit/>
          </a:bodyPr>
          <a:lstStyle/>
          <a:p>
            <a:pPr algn="ctr"/>
            <a:r>
              <a:rPr lang="en-US" altLang="en-US" sz="2400" dirty="0">
                <a:solidFill>
                  <a:schemeClr val="tx1"/>
                </a:solidFill>
              </a:rPr>
              <a:t>Pengantar Kasus Perpajakan di Indonesia</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Kasus perpajakan muncul akibat perbedaan penafsiran antara Wajib Pajak dan fiskus.</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Sengketa dapat terjadi pada tahap pemeriksaan, keberatan, banding, hingga peninjauan kembali.</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Kasus pajak mencerminkan dinamika penerapan hukum pajak di lapangan.</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Lembaga yang berwenang menangani sengketa adalah Direktorat Jenderal Pajak dan Pengadilan Pajak.</a:t>
            </a:r>
            <a:endParaRPr lang="en-US" altLang="en-US" sz="2400" dirty="0">
              <a:solidFill>
                <a:schemeClr val="tx1"/>
              </a:solidFill>
            </a:endParaRPr>
          </a:p>
          <a:p>
            <a:pPr algn="just"/>
            <a:endParaRPr lang="en-US" altLang="en-US" sz="2400" dirty="0">
              <a:solidFill>
                <a:schemeClr val="tx1"/>
              </a:solidFill>
            </a:endParaRPr>
          </a:p>
          <a:p>
            <a:pPr algn="just"/>
            <a:endParaRPr lang="en-US" altLang="en-US" sz="2400" dirty="0">
              <a:solidFill>
                <a:schemeClr val="tx1"/>
              </a:solidFill>
            </a:endParaRP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381000" y="708660"/>
            <a:ext cx="8312785" cy="5384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altLang="en-US" sz="2500" dirty="0">
                <a:solidFill>
                  <a:schemeClr val="tx1"/>
                </a:solidFill>
              </a:rPr>
              <a:t>Kasus Transfer Pricing</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Transfer pricing terjadi pada transaksi antar perusahaan yang memiliki hubungan istimewa.</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Masalah muncul ketika harga transaksi dianggap tidak wajar sehingga mengurangi pajak terutang.</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DJP sering melakukan koreksi atas laba perusahaan multinasional.</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Contoh: Perusahaan afiliasi menjual barang ke induk dengan harga di bawah pasar.</a:t>
            </a:r>
            <a:endParaRPr lang="en-US" altLang="en-US" sz="2500" dirty="0">
              <a:solidFill>
                <a:schemeClr val="tx1"/>
              </a:solidFill>
            </a:endParaRPr>
          </a:p>
          <a:p>
            <a:pPr algn="just"/>
            <a:endParaRPr lang="en-US" altLang="en-US" sz="2500" dirty="0">
              <a:solidFill>
                <a:schemeClr val="tx1"/>
              </a:solidFill>
            </a:endParaRPr>
          </a:p>
          <a:p>
            <a:pPr algn="just"/>
            <a:endParaRPr lang="en-US" altLang="en-US" sz="2500" dirty="0">
              <a:solidFill>
                <a:schemeClr val="tx1"/>
              </a:solidFill>
            </a:endParaRP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206375" y="592455"/>
            <a:ext cx="8655685" cy="566039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altLang="en-US" sz="2400" dirty="0">
                <a:solidFill>
                  <a:schemeClr val="tx1"/>
                </a:solidFill>
              </a:rPr>
              <a:t>Kasus Penghindaran Pajak (Tax Avoidance)</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Tax avoidance dilakukan dengan memanfaatkan celah hukum pajak.</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Secara formal tidak melanggar hukum, tetapi merugikan penerimaan negara.</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Pemerintah menanggapi dengan pendekatan anti-penghindaran pajak.</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Contoh: Penggunaan perusahaan cangkang di negara tarif rendah.</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Isu hukum utama: Substansi ekonomi vs formalitas hukum.</a:t>
            </a:r>
            <a:endParaRPr lang="en-US" altLang="en-US" sz="2400" dirty="0">
              <a:solidFill>
                <a:schemeClr val="tx1"/>
              </a:solidFill>
            </a:endParaRP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719455"/>
            <a:ext cx="8319135" cy="5318760"/>
          </a:xfrm>
        </p:spPr>
        <p:txBody>
          <a:bodyPr>
            <a:normAutofit lnSpcReduction="10000"/>
          </a:bodyPr>
          <a:lstStyle/>
          <a:p>
            <a:pPr algn="ctr"/>
            <a:r>
              <a:rPr lang="en-US" altLang="en-US" sz="2400" dirty="0">
                <a:solidFill>
                  <a:schemeClr val="tx1"/>
                </a:solidFill>
              </a:rPr>
              <a:t>Kasus Penggelapan Pajak (Tax Evasion)</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Tax evasion merupakan pelanggaran hukum pidana pajak.</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Dilakukan dengan sengaja menyembunyikan penghasilan atau memalsukan laporan.</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Dapat dikenakan sanksi administrasi dan pidana.</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Contoh: Tidak melaporkan omzet sebenarnya dalam SPT.</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Isu hukum utama: Unsur kesengajaan dan pembuktian pidana pajak.</a:t>
            </a:r>
            <a:endParaRPr lang="en-US" altLang="en-US" sz="2400" dirty="0">
              <a:solidFill>
                <a:schemeClr val="tx1"/>
              </a:solidFill>
            </a:endParaRP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251520" y="548680"/>
            <a:ext cx="8577138" cy="5760640"/>
          </a:xfrm>
        </p:spPr>
        <p:txBody>
          <a:bodyPr>
            <a:noAutofit/>
          </a:bodyPr>
          <a:lstStyle/>
          <a:p>
            <a:pPr algn="ctr">
              <a:lnSpc>
                <a:spcPct val="150000"/>
              </a:lnSpc>
            </a:pPr>
            <a:r>
              <a:rPr lang="en-US" altLang="en-US" sz="2400" dirty="0">
                <a:solidFill>
                  <a:schemeClr val="tx1"/>
                </a:solidFill>
              </a:rPr>
              <a:t>Kasus Faktur Pajak Fiktif</a:t>
            </a:r>
            <a:endParaRPr lang="en-US" altLang="en-US" sz="2400" dirty="0">
              <a:solidFill>
                <a:schemeClr val="tx1"/>
              </a:solidFill>
            </a:endParaRPr>
          </a:p>
          <a:p>
            <a:pPr marL="342900" indent="-342900" algn="just">
              <a:lnSpc>
                <a:spcPct val="150000"/>
              </a:lnSpc>
              <a:buFont typeface="Arial" panose="020B0604020202020204" pitchFamily="34" charset="0"/>
              <a:buChar char="•"/>
            </a:pPr>
            <a:r>
              <a:rPr lang="en-US" altLang="en-US" sz="2400" dirty="0">
                <a:solidFill>
                  <a:schemeClr val="tx1"/>
                </a:solidFill>
              </a:rPr>
              <a:t>Faktur pajak fiktif digunakan untuk mengkreditkan PPN secara tidak sah.</a:t>
            </a:r>
            <a:endParaRPr lang="en-US" altLang="en-US" sz="2400" dirty="0">
              <a:solidFill>
                <a:schemeClr val="tx1"/>
              </a:solidFill>
            </a:endParaRPr>
          </a:p>
          <a:p>
            <a:pPr marL="342900" indent="-342900" algn="just">
              <a:lnSpc>
                <a:spcPct val="150000"/>
              </a:lnSpc>
              <a:buFont typeface="Arial" panose="020B0604020202020204" pitchFamily="34" charset="0"/>
              <a:buChar char="•"/>
            </a:pPr>
            <a:r>
              <a:rPr lang="en-US" altLang="en-US" sz="2400" dirty="0">
                <a:solidFill>
                  <a:schemeClr val="tx1"/>
                </a:solidFill>
              </a:rPr>
              <a:t>Merupakan salah satu kasus pajak yang paling sering terjadi.</a:t>
            </a:r>
            <a:endParaRPr lang="en-US" altLang="en-US" sz="2400" dirty="0">
              <a:solidFill>
                <a:schemeClr val="tx1"/>
              </a:solidFill>
            </a:endParaRPr>
          </a:p>
          <a:p>
            <a:pPr marL="342900" indent="-342900" algn="just">
              <a:lnSpc>
                <a:spcPct val="150000"/>
              </a:lnSpc>
              <a:buFont typeface="Arial" panose="020B0604020202020204" pitchFamily="34" charset="0"/>
              <a:buChar char="•"/>
            </a:pPr>
            <a:r>
              <a:rPr lang="en-US" altLang="en-US" sz="2400" dirty="0">
                <a:solidFill>
                  <a:schemeClr val="tx1"/>
                </a:solidFill>
              </a:rPr>
              <a:t>DJP menindak dengan koreksi PPN dan sanksi berat.</a:t>
            </a:r>
            <a:endParaRPr lang="en-US" altLang="en-US" sz="2400" dirty="0">
              <a:solidFill>
                <a:schemeClr val="tx1"/>
              </a:solidFill>
            </a:endParaRPr>
          </a:p>
          <a:p>
            <a:pPr algn="just">
              <a:lnSpc>
                <a:spcPct val="150000"/>
              </a:lnSpc>
            </a:pPr>
            <a:endParaRPr lang="en-US" altLang="en-US" sz="2400" dirty="0">
              <a:solidFill>
                <a:schemeClr val="tx1"/>
              </a:solidFill>
            </a:endParaRPr>
          </a:p>
          <a:p>
            <a:pPr algn="just">
              <a:lnSpc>
                <a:spcPct val="150000"/>
              </a:lnSpc>
            </a:pPr>
            <a:r>
              <a:rPr lang="en-US" altLang="en-US" sz="2400" dirty="0">
                <a:solidFill>
                  <a:schemeClr val="tx1"/>
                </a:solidFill>
              </a:rPr>
              <a:t>Contoh: Perusahaan mengkreditkan PPN dari transaksi yang tidak pernah terjadi.</a:t>
            </a:r>
            <a:endParaRPr lang="en-US" altLang="en-US" sz="2400" dirty="0">
              <a:solidFill>
                <a:schemeClr val="tx1"/>
              </a:solidFill>
            </a:endParaRPr>
          </a:p>
          <a:p>
            <a:pPr algn="just">
              <a:lnSpc>
                <a:spcPct val="150000"/>
              </a:lnSpc>
            </a:pPr>
            <a:r>
              <a:rPr lang="en-US" altLang="en-US" sz="2400" dirty="0">
                <a:solidFill>
                  <a:schemeClr val="tx1"/>
                </a:solidFill>
              </a:rPr>
              <a:t>Isu hukum utama: Validitas transaksi dan itikad baik Wajib Pajak.</a:t>
            </a:r>
            <a:endParaRPr lang="en-US" altLang="en-US" sz="2400" dirty="0">
              <a:solidFill>
                <a:schemeClr val="tx1"/>
              </a:solidFill>
            </a:endParaRP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251520" y="620435"/>
            <a:ext cx="8568952" cy="5688632"/>
          </a:xfrm>
        </p:spPr>
        <p:txBody>
          <a:bodyPr>
            <a:noAutofit/>
          </a:bodyPr>
          <a:lstStyle/>
          <a:p>
            <a:pPr algn="ctr"/>
            <a:r>
              <a:rPr lang="en-US" altLang="en-US" sz="2400" dirty="0">
                <a:solidFill>
                  <a:schemeClr val="tx1"/>
                </a:solidFill>
              </a:rPr>
              <a:t>Kasus Sengketa Pajak di Pengadilan Pajak</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Sengketa pajak timbul setelah Wajib Pajak tidak puas atas keputusan keberatan.</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Pengadilan Pajak memeriksa sengketa secara independen.</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Putusan bersifat final dan mengikat.</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Contoh: Sengketa koreksi PPh Badan atas biaya operasional.</a:t>
            </a:r>
            <a:endParaRPr lang="en-US" altLang="en-US" sz="2400" dirty="0">
              <a:solidFill>
                <a:schemeClr val="tx1"/>
              </a:solidFill>
            </a:endParaRPr>
          </a:p>
          <a:p>
            <a:pPr algn="just"/>
            <a:endParaRPr lang="en-US" altLang="en-US" sz="2400" dirty="0">
              <a:solidFill>
                <a:schemeClr val="tx1"/>
              </a:solidFill>
            </a:endParaRPr>
          </a:p>
          <a:p>
            <a:pPr algn="just"/>
            <a:r>
              <a:rPr lang="en-US" altLang="en-US" sz="2400" dirty="0">
                <a:solidFill>
                  <a:schemeClr val="tx1"/>
                </a:solidFill>
              </a:rPr>
              <a:t>Isu hukum utama: Pembuktian dan penilaian hakim.</a:t>
            </a:r>
            <a:endParaRPr lang="en-US" altLang="en-US" sz="2400" dirty="0">
              <a:solidFill>
                <a:schemeClr val="tx1"/>
              </a:solidFill>
            </a:endParaRP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719455"/>
            <a:ext cx="8319135" cy="5318760"/>
          </a:xfrm>
        </p:spPr>
        <p:txBody>
          <a:bodyPr>
            <a:normAutofit fontScale="90000" lnSpcReduction="10000"/>
          </a:bodyPr>
          <a:lstStyle/>
          <a:p>
            <a:pPr algn="ctr"/>
            <a:r>
              <a:rPr lang="en-US" altLang="en-US" sz="2600" dirty="0">
                <a:solidFill>
                  <a:schemeClr val="tx1"/>
                </a:solidFill>
              </a:rPr>
              <a:t>Kasus Pajak Perusahaan Besar</a:t>
            </a:r>
            <a:endParaRPr lang="en-US" altLang="en-US" sz="2600" dirty="0">
              <a:solidFill>
                <a:schemeClr val="tx1"/>
              </a:solidFill>
            </a:endParaRPr>
          </a:p>
          <a:p>
            <a:pPr algn="just"/>
            <a:endParaRPr lang="en-US" altLang="en-US" sz="2600" dirty="0">
              <a:solidFill>
                <a:schemeClr val="tx1"/>
              </a:solidFill>
            </a:endParaRPr>
          </a:p>
          <a:p>
            <a:pPr algn="just"/>
            <a:r>
              <a:rPr lang="en-US" altLang="en-US" sz="2600" dirty="0">
                <a:solidFill>
                  <a:schemeClr val="tx1"/>
                </a:solidFill>
              </a:rPr>
              <a:t>Beberapa perusahaan besar di Indonesia pernah terlibat sengketa pajak bernilai triliunan rupiah.</a:t>
            </a:r>
            <a:endParaRPr lang="en-US" altLang="en-US" sz="2600" dirty="0">
              <a:solidFill>
                <a:schemeClr val="tx1"/>
              </a:solidFill>
            </a:endParaRPr>
          </a:p>
          <a:p>
            <a:pPr algn="just"/>
            <a:endParaRPr lang="en-US" altLang="en-US" sz="2600" dirty="0">
              <a:solidFill>
                <a:schemeClr val="tx1"/>
              </a:solidFill>
            </a:endParaRPr>
          </a:p>
          <a:p>
            <a:pPr algn="just"/>
            <a:r>
              <a:rPr lang="en-US" altLang="en-US" sz="2600" dirty="0">
                <a:solidFill>
                  <a:schemeClr val="tx1"/>
                </a:solidFill>
              </a:rPr>
              <a:t>Kasus ini menarik perhatian publik karena dampaknya pada keuangan negara.</a:t>
            </a:r>
            <a:endParaRPr lang="en-US" altLang="en-US" sz="2600" dirty="0">
              <a:solidFill>
                <a:schemeClr val="tx1"/>
              </a:solidFill>
            </a:endParaRPr>
          </a:p>
          <a:p>
            <a:pPr algn="just"/>
            <a:endParaRPr lang="en-US" altLang="en-US" sz="2600" dirty="0">
              <a:solidFill>
                <a:schemeClr val="tx1"/>
              </a:solidFill>
            </a:endParaRPr>
          </a:p>
          <a:p>
            <a:pPr algn="just"/>
            <a:r>
              <a:rPr lang="en-US" altLang="en-US" sz="2600" dirty="0">
                <a:solidFill>
                  <a:schemeClr val="tx1"/>
                </a:solidFill>
              </a:rPr>
              <a:t>Sengketa sering terkait PPh Badan dan PPN.</a:t>
            </a:r>
            <a:endParaRPr lang="en-US" altLang="en-US" sz="2600" dirty="0">
              <a:solidFill>
                <a:schemeClr val="tx1"/>
              </a:solidFill>
            </a:endParaRPr>
          </a:p>
          <a:p>
            <a:pPr algn="just"/>
            <a:endParaRPr lang="en-US" altLang="en-US" sz="2600" dirty="0">
              <a:solidFill>
                <a:schemeClr val="tx1"/>
              </a:solidFill>
            </a:endParaRPr>
          </a:p>
          <a:p>
            <a:pPr algn="just"/>
            <a:r>
              <a:rPr lang="en-US" altLang="en-US" sz="2600" dirty="0">
                <a:solidFill>
                  <a:schemeClr val="tx1"/>
                </a:solidFill>
              </a:rPr>
              <a:t>Contoh: Sengketa pajak sektor pertambangan atau telekomunikasi.</a:t>
            </a:r>
            <a:endParaRPr lang="en-US" altLang="en-US" sz="2600" dirty="0">
              <a:solidFill>
                <a:schemeClr val="tx1"/>
              </a:solidFill>
            </a:endParaRPr>
          </a:p>
          <a:p>
            <a:pPr algn="just"/>
            <a:endParaRPr lang="en-US" altLang="en-US" sz="2600" dirty="0">
              <a:solidFill>
                <a:schemeClr val="tx1"/>
              </a:solidFill>
            </a:endParaRPr>
          </a:p>
          <a:p>
            <a:pPr algn="just"/>
            <a:r>
              <a:rPr lang="en-US" altLang="en-US" sz="2600" dirty="0">
                <a:solidFill>
                  <a:schemeClr val="tx1"/>
                </a:solidFill>
              </a:rPr>
              <a:t>Isu hukum utama: Kepastian hukum dan konsistensi penegakan pajak</a:t>
            </a:r>
            <a:endParaRPr lang="en-US" altLang="en-US" sz="2600" dirty="0">
              <a:solidFill>
                <a:schemeClr val="tx1"/>
              </a:solidFill>
            </a:endParaRP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575945"/>
            <a:ext cx="8319135" cy="5318760"/>
          </a:xfrm>
        </p:spPr>
        <p:txBody>
          <a:bodyPr>
            <a:normAutofit lnSpcReduction="20000"/>
          </a:bodyPr>
          <a:lstStyle/>
          <a:p>
            <a:pPr algn="ctr"/>
            <a:r>
              <a:rPr lang="en-US" altLang="en-US" sz="2500" dirty="0">
                <a:solidFill>
                  <a:schemeClr val="tx1"/>
                </a:solidFill>
              </a:rPr>
              <a:t>Kasus Pajak Orang Pribadi</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Orang pribadi juga sering terlibat kasus pajak, terutama terkait pelaporan harta.</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Kasus meningkat sejak penerapan keterbukaan informasi keuangan.</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Banyak diselesaikan melalui pembetulan SPT dan sanksi administrasi.</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Contoh: Tidak melaporkan penghasilan dari luar negeri.</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Isu hukum utama: Kepatuhan sukarela dan transparansi.</a:t>
            </a:r>
            <a:endParaRPr lang="en-US" altLang="en-US" sz="2500" dirty="0">
              <a:solidFill>
                <a:schemeClr val="tx1"/>
              </a:solidFill>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647700"/>
            <a:ext cx="8319135" cy="5877138"/>
          </a:xfrm>
        </p:spPr>
        <p:txBody>
          <a:bodyPr>
            <a:noAutofit/>
          </a:bodyPr>
          <a:lstStyle/>
          <a:p>
            <a:pPr algn="ctr"/>
            <a:r>
              <a:rPr lang="en-US" altLang="en-US" sz="2500" dirty="0">
                <a:solidFill>
                  <a:schemeClr val="tx1"/>
                </a:solidFill>
              </a:rPr>
              <a:t>Kasus Pajak dan Peninjauan Kembali</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Putusan Pengadilan Pajak masih dapat diajukan Peninjauan Kembali (PK).</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PK diajukan ke Mahkamah Agung sebagai upaya hukum luar biasa.</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Alasan PK terbatas, seperti novum atau kekhilafan hakim.</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Contoh: WP menemukan bukti baru setelah putusan banding.</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Isu hukum utama: Finalitas putusan pajak.</a:t>
            </a:r>
            <a:endParaRPr lang="en-US" altLang="en-US" sz="2500" dirty="0">
              <a:solidFill>
                <a:schemeClr val="tx1"/>
              </a:solidFill>
            </a:endParaRP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179512" y="692190"/>
            <a:ext cx="8784976" cy="5904656"/>
          </a:xfrm>
        </p:spPr>
        <p:txBody>
          <a:bodyPr>
            <a:noAutofit/>
          </a:bodyPr>
          <a:lstStyle/>
          <a:p>
            <a:pPr algn="ctr"/>
            <a:r>
              <a:rPr lang="en-US" altLang="en-US" sz="2500" dirty="0">
                <a:solidFill>
                  <a:schemeClr val="tx1"/>
                </a:solidFill>
              </a:rPr>
              <a:t>Pembelajaran dari Kasus-kasus Perpajakan</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Kasus pajak menunjukkan pentingnya kepatuhan dan dokumentasi yang baik.</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Sengketa pajak tidak hanya soal angka, tetapi juga penafsiran hukum.</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Pemahaman kasus membantu WP menghindari risiko hukum.</a:t>
            </a:r>
            <a:endParaRPr lang="en-US" altLang="en-US" sz="2500" dirty="0">
              <a:solidFill>
                <a:schemeClr val="tx1"/>
              </a:solidFill>
            </a:endParaRPr>
          </a:p>
          <a:p>
            <a:pPr algn="just"/>
            <a:endParaRPr lang="en-US" altLang="en-US" sz="2500" dirty="0">
              <a:solidFill>
                <a:schemeClr val="tx1"/>
              </a:solidFill>
            </a:endParaRPr>
          </a:p>
          <a:p>
            <a:pPr algn="just"/>
            <a:r>
              <a:rPr lang="en-US" altLang="en-US" sz="2500" dirty="0">
                <a:solidFill>
                  <a:schemeClr val="tx1"/>
                </a:solidFill>
              </a:rPr>
              <a:t>Bagi negara, kasus pajak menjadi dasar perbaikan regulasi.</a:t>
            </a:r>
            <a:endParaRPr lang="en-US" altLang="en-US" sz="2500" dirty="0">
              <a:solidFill>
                <a:schemeClr val="tx1"/>
              </a:solidFill>
            </a:endParaRPr>
          </a:p>
          <a:p>
            <a:pPr algn="just"/>
            <a:endParaRPr lang="en-US" altLang="en-US" sz="2500" dirty="0">
              <a:solidFill>
                <a:schemeClr val="tx1"/>
              </a:solidFill>
            </a:endParaRPr>
          </a:p>
          <a:p>
            <a:pPr algn="just"/>
            <a:endParaRPr lang="en-US" altLang="en-US" sz="2500" dirty="0">
              <a:solidFill>
                <a:schemeClr val="tx1"/>
              </a:solidFill>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01650" y="904875"/>
            <a:ext cx="8201025" cy="5542280"/>
          </a:xfrm>
        </p:spPr>
        <p:txBody>
          <a:bodyPr/>
          <a:lstStyle/>
          <a:p>
            <a:endParaRPr lang="en-US"/>
          </a:p>
        </p:txBody>
      </p:sp>
      <p:pic>
        <p:nvPicPr>
          <p:cNvPr id="3" name="Picture 2"/>
          <p:cNvPicPr>
            <a:picLocks noChangeAspect="1"/>
          </p:cNvPicPr>
          <p:nvPr/>
        </p:nvPicPr>
        <p:blipFill>
          <a:blip r:embed="rId1"/>
          <a:stretch>
            <a:fillRect/>
          </a:stretch>
        </p:blipFill>
        <p:spPr>
          <a:xfrm>
            <a:off x="188595" y="548680"/>
            <a:ext cx="8514080" cy="5378450"/>
          </a:xfrm>
          <a:prstGeom prst="rect">
            <a:avLst/>
          </a:prstGeom>
        </p:spPr>
      </p:pic>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pic>
        <p:nvPicPr>
          <p:cNvPr id="3" name="Picture 2"/>
          <p:cNvPicPr>
            <a:picLocks noChangeAspect="1"/>
          </p:cNvPicPr>
          <p:nvPr/>
        </p:nvPicPr>
        <p:blipFill>
          <a:blip r:embed="rId1"/>
          <a:stretch>
            <a:fillRect/>
          </a:stretch>
        </p:blipFill>
        <p:spPr>
          <a:xfrm>
            <a:off x="283210" y="548680"/>
            <a:ext cx="8479155" cy="5574030"/>
          </a:xfrm>
          <a:prstGeom prst="rect">
            <a:avLst/>
          </a:prstGeom>
        </p:spPr>
      </p:pic>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a:t>	</a:t>
            </a:r>
            <a:endParaRPr lang="en-US" sz="4000" b="1"/>
          </a:p>
          <a:p>
            <a:endParaRPr lang="en-US" sz="4000" b="1"/>
          </a:p>
          <a:p>
            <a:endParaRPr lang="id-ID" sz="2400" b="1">
              <a:sym typeface="Wingdings" panose="05000000000000000000" pitchFamily="2" charset="2"/>
            </a:endParaRPr>
          </a:p>
          <a:p>
            <a:r>
              <a:rPr lang="id-ID" sz="4000" b="1">
                <a:sym typeface="Wingdings" panose="05000000000000000000" pitchFamily="2" charset="2"/>
              </a:rPr>
              <a:t> </a:t>
            </a:r>
            <a:r>
              <a:rPr lang="en-US" sz="4000" b="1"/>
              <a:t>END</a:t>
            </a:r>
            <a:r>
              <a:rPr lang="id-ID" sz="4000" b="1"/>
              <a:t> </a:t>
            </a:r>
            <a:r>
              <a:rPr lang="id-ID" sz="4000" b="1">
                <a:sym typeface="Wingdings" panose="05000000000000000000" pitchFamily="2" charset="2"/>
              </a:rPr>
              <a:t></a:t>
            </a:r>
            <a:endParaRPr lang="en-US" sz="4000" b="1" dirty="0"/>
          </a:p>
        </p:txBody>
      </p:sp>
    </p:spTree>
  </p:cSld>
  <p:clrMapOvr>
    <a:masterClrMapping/>
  </p:clrMapOvr>
  <p:transition spd="slow">
    <p:fade thruBlk="1"/>
  </p:transition>
</p:sld>
</file>

<file path=ppt/tags/tag1.xml><?xml version="1.0" encoding="utf-8"?>
<p:tagLst xmlns:p="http://schemas.openxmlformats.org/presentationml/2006/main">
  <p:tag name="PRESENTER_SHAPEINFO" val="&lt;ThreeDShapeInfo&gt;&lt;uuid val=&quot;{5169C2A0-AF40-4581-811B-D2D32B1C8107}&quot;/&gt;&lt;filename val=&quot;D:\template ppt\template darmajaya\flash template\data\asimages\{5169C2A0-AF40-4581-811B-D2D32B1C8107}.png&quot;/&gt;&lt;hasEffects val=&quot;1&quot;/&gt;&lt;left val=&quot;-3.12&quot;/&gt;&lt;top val=&quot;65.28&quot;/&gt;&lt;width val=&quot;708.72&quot;/&gt;&lt;height val=&quot;146.64&quot;/&gt;&lt;/ThreeDShapeInfo&gt;"/>
</p:tagLst>
</file>

<file path=ppt/tags/tag2.xml><?xml version="1.0" encoding="utf-8"?>
<p:tagLst xmlns:p="http://schemas.openxmlformats.org/presentationml/2006/main">
  <p:tag name="MMPROD_NEXTUNIQUEID" val="10011"/>
  <p:tag name="MMPROD_0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0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11599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11599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Q3QTRDQiIvPg0KCQk8dWljb2xvciBuYW1lPSJnbG93IiB2YWx1ZT0iMHgzNUQzMzQiLz4NCgkJPHVpY29sb3IgbmFtZT0idGV4dCIgdmFsdWU9IjB4RkZGRkZGIi8+DQoJCTx1aWNvbG9yIG5hbWU9ImxpZ2h0IiB2YWx1ZT0iMHgxRjY2OEYiLz4NCgkJPHVpY29sb3IgbmFtZT0ic2hhZG93IiB2YWx1ZT0iMHgwMDAwMDAiLz4NCgkJPHVpY29sb3IgbmFtZT0iYmFja2dyb3VuZCIgdmFsdWU9IjB4NDY5QUE5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Template dj 2010&quot;/&gt;&lt;property id=&quot;20144&quot; value=&quot;1&quot;/&gt;&lt;property id=&quot;20146&quot; value=&quot;0&quot;/&gt;&lt;property id=&quot;20147&quot; value=&quot;0&quot;/&gt;&lt;property id=&quot;20148&quot; value=&quot;5&quot;/&gt;&lt;property id=&quot;20180&quot; value=&quot;0&quot;/&gt;&lt;property id=&quot;20181&quot; value=&quot;0&quot;/&gt;&lt;property id=&quot;20182&quot; value=&quot;0&quot;/&gt;&lt;property id=&quot;20183&quot; value=&quot;1&quot;/&gt;&lt;property id=&quot;20184&quot; value=&quot;7&quot;/&gt;&lt;property id=&quot;20193&quot; value=&quot;-1&quot;/&gt;&lt;property id=&quot;20221&quot; value=&quot;G:\laptop nebeng\gambar\&quot;/&gt;&lt;property id=&quot;20224&quot; value=&quot;D:\template ppt\template darmajaya\flash template&quot;/&gt;&lt;property id=&quot;20250&quot; value=&quot;0&quot;/&gt;&lt;property id=&quot;20251&quot; value=&quot;0&quot;/&gt;&lt;property id=&quot;20259&quot; value=&quot;1&quot;/&gt;&lt;object type=&quot;2&quot; unique_id=&quot;11561&quot;&gt;&lt;object type=&quot;3&quot; unique_id=&quot;11562&quot;&gt;&lt;property id=&quot;20148&quot; value=&quot;5&quot;/&gt;&lt;property id=&quot;20300&quot; value=&quot;Slide 1 - &amp;quot;Sub title …………….&amp;quot;&quot;/&gt;&lt;property id=&quot;20307&quot; value=&quot;256&quot;/&gt;&lt;property id=&quot;20309&quot; value=&quot;-1&quot;/&gt;&lt;/object&gt;&lt;object type=&quot;3&quot; unique_id=&quot;11563&quot;&gt;&lt;property id=&quot;20148&quot; value=&quot;5&quot;/&gt;&lt;property id=&quot;20300&quot; value=&quot;Slide 2 - &amp;quot;Introducing Template dj 2010&amp;quot;&quot;/&gt;&lt;property id=&quot;20307&quot; value=&quot;258&quot;/&gt;&lt;property id=&quot;20309&quot; value=&quot;-1&quot;/&gt;&lt;/object&gt;&lt;object type=&quot;3&quot; unique_id=&quot;11564&quot;&gt;&lt;property id=&quot;20148&quot; value=&quot;5&quot;/&gt;&lt;property id=&quot;20300&quot; value=&quot;Slide 3&quot;/&gt;&lt;property id=&quot;20307&quot; value=&quot;259&quot;/&gt;&lt;property id=&quot;20309&quot; value=&quot;-1&quot;/&gt;&lt;/object&gt;&lt;object type=&quot;3&quot; unique_id=&quot;11565&quot;&gt;&lt;property id=&quot;20148&quot; value=&quot;5&quot;/&gt;&lt;property id=&quot;20300&quot; value=&quot;Slide 4&quot;/&gt;&lt;property id=&quot;20307&quot; value=&quot;260&quot;/&gt;&lt;property id=&quot;20309&quot; value=&quot;-1&quot;/&gt;&lt;/object&gt;&lt;object type=&quot;3&quot; unique_id=&quot;11566&quot;&gt;&lt;property id=&quot;20148&quot; value=&quot;5&quot;/&gt;&lt;property id=&quot;20300&quot; value=&quot;Slide 5&quot;/&gt;&lt;property id=&quot;20307&quot; value=&quot;261&quot;/&gt;&lt;property id=&quot;20309&quot; value=&quot;-1&quot;/&gt;&lt;/object&gt;&lt;object type=&quot;3&quot; unique_id=&quot;11567&quot;&gt;&lt;property id=&quot;20148&quot; value=&quot;5&quot;/&gt;&lt;property id=&quot;20300&quot; value=&quot;Slide 6 - &amp;quot;Quick Styles&amp;quot;&quot;/&gt;&lt;property id=&quot;20307&quot; value=&quot;262&quot;/&gt;&lt;property id=&quot;20309&quot; value=&quot;-1&quot;/&gt;&lt;/object&gt;&lt;object type=&quot;3&quot; unique_id=&quot;11568&quot;&gt;&lt;property id=&quot;20148&quot; value=&quot;5&quot;/&gt;&lt;property id=&quot;20300&quot; value=&quot;Slide 7 - &amp;quot;PowerPoint 2007&amp;quot;&quot;/&gt;&lt;property id=&quot;20307&quot; value=&quot;263&quot;/&gt;&lt;property id=&quot;20309&quot; value=&quot;-1&quot;/&gt;&lt;/object&gt;&lt;object type=&quot;3&quot; unique_id=&quot;11569&quot;&gt;&lt;property id=&quot;20148&quot; value=&quot;5&quot;/&gt;&lt;property id=&quot;20300&quot; value=&quot;Slide 8 - &amp;quot;Text, graphics and pictures&amp;quot;&quot;/&gt;&lt;property id=&quot;20307&quot; value=&quot;264&quot;/&gt;&lt;property id=&quot;20309&quot; value=&quot;-1&quot;/&gt;&lt;/object&gt;&lt;object type=&quot;3&quot; unique_id=&quot;11570&quot;&gt;&lt;property id=&quot;20148&quot; value=&quot;5&quot;/&gt;&lt;property id=&quot;20300&quot; value=&quot;Slide 9 - &amp;quot;Superior Text&amp;quot;&quot;/&gt;&lt;property id=&quot;20307&quot; value=&quot;265&quot;/&gt;&lt;property id=&quot;20309&quot; value=&quot;-1&quot;/&gt;&lt;/object&gt;&lt;object type=&quot;3&quot; unique_id=&quot;11571&quot;&gt;&lt;property id=&quot;20148&quot; value=&quot;5&quot;/&gt;&lt;property id=&quot;20300&quot; value=&quot;Slide 10 - &amp;quot;The Power of OfficeArt Graphics&amp;quot;&quot;/&gt;&lt;property id=&quot;20307&quot; value=&quot;266&quot;/&gt;&lt;property id=&quot;20309&quot; value=&quot;-1&quot;/&gt;&lt;/object&gt;&lt;object type=&quot;3&quot; unique_id=&quot;11572&quot;&gt;&lt;property id=&quot;20148&quot; value=&quot;5&quot;/&gt;&lt;property id=&quot;20300&quot; value=&quot;Slide 11 - &amp;quot;Picture This…&amp;quot;&quot;/&gt;&lt;property id=&quot;20307&quot; value=&quot;267&quot;/&gt;&lt;property id=&quot;20309&quot; value=&quot;-1&quot;/&gt;&lt;/object&gt;&lt;object type=&quot;3&quot; unique_id=&quot;11573&quot;&gt;&lt;property id=&quot;20148&quot; value=&quot;5&quot;/&gt;&lt;property id=&quot;20300&quot; value=&quot;Slide 12 - &amp;quot;Picture This…&amp;quot;&quot;/&gt;&lt;property id=&quot;20307&quot; value=&quot;268&quot;/&gt;&lt;property id=&quot;20309&quot; value=&quot;-1&quot;/&gt;&lt;/object&gt;&lt;object type=&quot;3&quot; unique_id=&quot;11574&quot;&gt;&lt;property id=&quot;20148&quot; value=&quot;5&quot;/&gt;&lt;property id=&quot;20300&quot; value=&quot;Slide 13 - &amp;quot;Smart art&amp;quot;&quot;/&gt;&lt;property id=&quot;20307&quot; value=&quot;270&quot;/&gt;&lt;property id=&quot;20309&quot; value=&quot;-1&quot;/&gt;&lt;/object&gt;&lt;object type=&quot;3&quot; unique_id=&quot;11575&quot;&gt;&lt;property id=&quot;20148&quot; value=&quot;5&quot;/&gt;&lt;property id=&quot;20300&quot; value=&quot;Slide 14 - &amp;quot;Visualize It!&amp;quot;&quot;/&gt;&lt;property id=&quot;20307&quot; value=&quot;271&quot;/&gt;&lt;property id=&quot;20309&quot; value=&quot;-1&quot;/&gt;&lt;/object&gt;&lt;object type=&quot;3&quot; unique_id=&quot;11576&quot;&gt;&lt;property id=&quot;20148&quot; value=&quot;5&quot;/&gt;&lt;property id=&quot;20300&quot; value=&quot;Slide 15&quot;/&gt;&lt;property id=&quot;20307&quot; value=&quot;272&quot;/&gt;&lt;property id=&quot;20309&quot; value=&quot;-1&quot;/&gt;&lt;/object&gt;&lt;object type=&quot;3&quot; unique_id=&quot;11577&quot;&gt;&lt;property id=&quot;20148&quot; value=&quot;5&quot;/&gt;&lt;property id=&quot;20300&quot; value=&quot;Slide 16&quot;/&gt;&lt;property id=&quot;20307&quot; value=&quot;273&quot;/&gt;&lt;property id=&quot;20309&quot; value=&quot;-1&quot;/&gt;&lt;/object&gt;&lt;object type=&quot;3&quot; unique_id=&quot;11578&quot;&gt;&lt;property id=&quot;20148&quot; value=&quot;5&quot;/&gt;&lt;property id=&quot;20300&quot; value=&quot;Slide 17 - &amp;quot;end&amp;quot;&quot;/&gt;&lt;property id=&quot;20307&quot; value=&quot;275&quot;/&gt;&lt;property id=&quot;20309&quot; value=&quot;-1&quot;/&gt;&lt;/object&gt;&lt;/object&gt;&lt;object type=&quot;8&quot; unique_id=&quot;11597&quot;&gt;&lt;/object&gt;&lt;object type=&quot;4&quot; unique_id=&quot;11598&quot;&gt;&lt;object type=&quot;5&quot; unique_id=&quot;11599&quot;&gt;&lt;property id=&quot;20149&quot; value=&quot;Supadi,S.Kom&quot;/&gt;&lt;property id=&quot;20150&quot; value=&quot;Dosen Teknik Informatika&quot;/&gt;&lt;property id=&quot;20151&quot; value=&quot;foto.jpg&quot;/&gt;&lt;property id=&quot;20153&quot; value=&quot;sup4di@gmail.com&quot;/&gt;&lt;property id=&quot;20155&quot; value=&quot;Salah satu dosen teknik informatika ............................&amp;#x0D;&amp;#x0A;&quot;/&gt;&lt;property id=&quot;20159&quot; value=&quot;logo ibi small.png&quot;/&gt;&lt;/object&gt;&lt;/object&gt;&lt;object type=&quot;10&quot; unique_id=&quot;11663&quot;&gt;&lt;object type=&quot;11&quot; unique_id=&quot;11664&quot;&gt;&lt;property id=&quot;20180&quot; value=&quot;0&quot;/&gt;&lt;property id=&quot;20181&quot; value=&quot;0&quot;/&gt;&lt;property id=&quot;20182&quot; value=&quot;0&quot;/&gt;&lt;property id=&quot;20183&quot; value=&quot;1&quot;/&gt;&lt;/object&gt;&lt;object type=&quot;12&quot; unique_id=&quot;11665&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3444</Words>
  <Application>WPS Presentation</Application>
  <PresentationFormat>On-screen Show (4:3)</PresentationFormat>
  <Paragraphs>125</Paragraphs>
  <Slides>14</Slides>
  <Notes>9</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14</vt:i4>
      </vt:variant>
    </vt:vector>
  </HeadingPairs>
  <TitlesOfParts>
    <vt:vector size="24" baseType="lpstr">
      <vt:lpstr>Arial</vt:lpstr>
      <vt:lpstr>SimSun</vt:lpstr>
      <vt:lpstr>Wingdings</vt:lpstr>
      <vt:lpstr>Calibri</vt:lpstr>
      <vt:lpstr>Times New Roman</vt:lpstr>
      <vt:lpstr>Cambria</vt:lpstr>
      <vt:lpstr>Wingdings</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IBI Darmajaya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Intan Meitasari</cp:lastModifiedBy>
  <cp:revision>541</cp:revision>
  <cp:lastPrinted>2017-08-29T02:54:00Z</cp:lastPrinted>
  <dcterms:created xsi:type="dcterms:W3CDTF">2010-04-18T12:06:00Z</dcterms:created>
  <dcterms:modified xsi:type="dcterms:W3CDTF">2026-01-04T06:16:45Z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63FF5585FBAC497AA5C1E1856302071D_12</vt:lpwstr>
  </property>
  <property fmtid="{D5CDD505-2E9C-101B-9397-08002B2CF9AE}" pid="3" name="KSOProductBuildVer">
    <vt:lpwstr>1033-12.2.0.23196</vt:lpwstr>
  </property>
</Properties>
</file>