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57" r:id="rId3"/>
    <p:sldId id="258" r:id="rId4"/>
    <p:sldId id="266" r:id="rId5"/>
    <p:sldId id="259" r:id="rId6"/>
    <p:sldId id="260" r:id="rId7"/>
    <p:sldId id="267" r:id="rId8"/>
    <p:sldId id="268" r:id="rId9"/>
    <p:sldId id="269" r:id="rId10"/>
    <p:sldId id="270" r:id="rId11"/>
    <p:sldId id="272" r:id="rId12"/>
    <p:sldId id="273" r:id="rId13"/>
    <p:sldId id="271" r:id="rId14"/>
    <p:sldId id="274" r:id="rId15"/>
    <p:sldId id="275" r:id="rId16"/>
    <p:sldId id="276" r:id="rId17"/>
    <p:sldId id="277" r:id="rId18"/>
    <p:sldId id="278" r:id="rId19"/>
    <p:sldId id="279" r:id="rId20"/>
    <p:sldId id="283" r:id="rId21"/>
    <p:sldId id="284" r:id="rId22"/>
    <p:sldId id="292" r:id="rId23"/>
    <p:sldId id="291" r:id="rId24"/>
    <p:sldId id="293" r:id="rId25"/>
    <p:sldId id="280" r:id="rId26"/>
    <p:sldId id="281" r:id="rId27"/>
    <p:sldId id="294" r:id="rId28"/>
    <p:sldId id="285" r:id="rId29"/>
    <p:sldId id="286" r:id="rId30"/>
    <p:sldId id="287" r:id="rId31"/>
    <p:sldId id="288" r:id="rId32"/>
    <p:sldId id="289" r:id="rId33"/>
    <p:sldId id="290" r:id="rId34"/>
    <p:sldId id="261" r:id="rId35"/>
    <p:sldId id="262" r:id="rId36"/>
    <p:sldId id="263" r:id="rId37"/>
  </p:sldIdLst>
  <p:sldSz cx="18288000" cy="10287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Open Sans" panose="020B0606030504020204" pitchFamily="34" charset="0"/>
      <p:regular r:id="rId42"/>
      <p:bold r:id="rId43"/>
      <p:italic r:id="rId44"/>
      <p:boldItalic r:id="rId45"/>
    </p:embeddedFont>
    <p:embeddedFont>
      <p:font typeface="Open Sans Bold Bold" panose="020B0604020202020204" charset="0"/>
      <p:regular r:id="rId46"/>
    </p:embeddedFont>
    <p:embeddedFont>
      <p:font typeface="Open Sauce" panose="020B0604020202020204" charset="0"/>
      <p:regular r:id="rId47"/>
    </p:embeddedFont>
    <p:embeddedFont>
      <p:font typeface="Tahoma" panose="020B0604030504040204" pitchFamily="34" charset="0"/>
      <p:regular r:id="rId48"/>
      <p:bold r:id="rId49"/>
    </p:embeddedFont>
    <p:embeddedFont>
      <p:font typeface="Tahoma Bold" panose="020B0804030504040204" pitchFamily="34" charset="0"/>
      <p:regular r:id="rId50"/>
      <p:bold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852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12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9.svg"/><Relationship Id="rId10" Type="http://schemas.openxmlformats.org/officeDocument/2006/relationships/image" Target="../media/image26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29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30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31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12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3.png"/><Relationship Id="rId5" Type="http://schemas.openxmlformats.org/officeDocument/2006/relationships/image" Target="../media/image9.svg"/><Relationship Id="rId10" Type="http://schemas.openxmlformats.org/officeDocument/2006/relationships/image" Target="../media/image32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605" y="-1951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567" r="-175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508869" y="3333033"/>
            <a:ext cx="8750431" cy="50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9"/>
              </a:lnSpc>
              <a:spcBef>
                <a:spcPct val="0"/>
              </a:spcBef>
            </a:pPr>
            <a:r>
              <a:rPr lang="en-US" sz="2999" spc="110" dirty="0">
                <a:solidFill>
                  <a:srgbClr val="FFFFFF"/>
                </a:solidFill>
                <a:latin typeface="Open Sans"/>
              </a:rPr>
              <a:t>PERTEMUAN KE: 13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276225" y="360178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698132" y="165752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51085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8168756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290849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508869" y="5912433"/>
            <a:ext cx="8750431" cy="1053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07"/>
              </a:lnSpc>
            </a:pPr>
            <a:r>
              <a:rPr lang="en-US" sz="4800" spc="124" dirty="0">
                <a:solidFill>
                  <a:srgbClr val="FFFFFF"/>
                </a:solidFill>
                <a:latin typeface="Open Sans Bold Bold"/>
              </a:rPr>
              <a:t>KULIAH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89239" y="4562475"/>
            <a:ext cx="11570061" cy="1438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9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Data</a:t>
            </a:r>
            <a:endParaRPr lang="en-US" sz="5400" b="1" dirty="0">
              <a:solidFill>
                <a:srgbClr val="FFC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508869" y="7406283"/>
            <a:ext cx="8750431" cy="50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9"/>
              </a:lnSpc>
              <a:spcBef>
                <a:spcPct val="0"/>
              </a:spcBef>
            </a:pPr>
            <a:r>
              <a:rPr lang="en-US" sz="2999" spc="110" dirty="0">
                <a:solidFill>
                  <a:srgbClr val="FFFFFF"/>
                </a:solidFill>
                <a:latin typeface="Open Sans"/>
              </a:rPr>
              <a:t>OLEH: NURJOKO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021065" y="603316"/>
            <a:ext cx="10238235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199" spc="204">
                <a:solidFill>
                  <a:srgbClr val="FFFFFF"/>
                </a:solidFill>
                <a:latin typeface="Open Sauce"/>
              </a:rPr>
              <a:t>DATA SCIENCE DARMAJAYA</a:t>
            </a:r>
          </a:p>
          <a:p>
            <a:pPr algn="r">
              <a:lnSpc>
                <a:spcPts val="3079"/>
              </a:lnSpc>
              <a:spcBef>
                <a:spcPct val="0"/>
              </a:spcBef>
            </a:pPr>
            <a:r>
              <a:rPr lang="en-US" sz="2199" spc="204">
                <a:solidFill>
                  <a:srgbClr val="FFFFFF"/>
                </a:solidFill>
                <a:latin typeface="Open Sauce"/>
              </a:rPr>
              <a:t> “YOUR BEST FUTURE IN DATA”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232754B-2375-E0E9-3D98-C10ACD89CB56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514600" y="2019300"/>
            <a:ext cx="716191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altLang="en-US" sz="5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3V – 5V</a:t>
            </a:r>
            <a:endParaRPr lang="en-US" sz="5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B8945ECA-0417-4320-00A7-BC053B75A706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C3968241-E33A-B8CC-C33E-A00C278B15D8}"/>
              </a:ext>
            </a:extLst>
          </p:cNvPr>
          <p:cNvSpPr txBox="1">
            <a:spLocks noChangeArrowheads="1"/>
          </p:cNvSpPr>
          <p:nvPr/>
        </p:nvSpPr>
        <p:spPr>
          <a:xfrm>
            <a:off x="2230321" y="3055527"/>
            <a:ext cx="14927340" cy="6655762"/>
          </a:xfrm>
          <a:prstGeom prst="rect">
            <a:avLst/>
          </a:prstGeom>
          <a:ln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30379" indent="-742950" algn="just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45000"/>
              <a:buFont typeface="+mj-lt"/>
              <a:buAutoNum type="arabicPeriod"/>
              <a:tabLst>
                <a:tab pos="370286" algn="l"/>
                <a:tab pos="740573" algn="l"/>
                <a:tab pos="1110859" algn="l"/>
                <a:tab pos="1481145" algn="l"/>
                <a:tab pos="1851431" algn="l"/>
                <a:tab pos="2221718" algn="l"/>
                <a:tab pos="2592004" algn="l"/>
                <a:tab pos="2962290" algn="l"/>
                <a:tab pos="3332577" algn="l"/>
                <a:tab pos="3702863" algn="l"/>
                <a:tab pos="4073149" algn="l"/>
                <a:tab pos="4443435" algn="l"/>
                <a:tab pos="4813722" algn="l"/>
                <a:tab pos="5184008" algn="l"/>
                <a:tab pos="5554294" algn="l"/>
                <a:tab pos="5924580" algn="l"/>
                <a:tab pos="6294867" algn="l"/>
                <a:tab pos="6665153" algn="l"/>
                <a:tab pos="7035439" algn="l"/>
                <a:tab pos="7405726" algn="l"/>
              </a:tabLst>
            </a:pPr>
            <a:r>
              <a:rPr lang="en-US" altLang="en-US" sz="36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Volume 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Ukuran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sangat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besar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sisi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jumlah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mencapai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Milyaran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Terra Byte =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trilyunan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GB.</a:t>
            </a:r>
          </a:p>
          <a:p>
            <a:pPr marL="830379" indent="-742950" algn="just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45000"/>
              <a:buFont typeface="+mj-lt"/>
              <a:buAutoNum type="arabicPeriod"/>
              <a:tabLst>
                <a:tab pos="370286" algn="l"/>
                <a:tab pos="740573" algn="l"/>
                <a:tab pos="1110859" algn="l"/>
                <a:tab pos="1481145" algn="l"/>
                <a:tab pos="1851431" algn="l"/>
                <a:tab pos="2221718" algn="l"/>
                <a:tab pos="2592004" algn="l"/>
                <a:tab pos="2962290" algn="l"/>
                <a:tab pos="3332577" algn="l"/>
                <a:tab pos="3702863" algn="l"/>
                <a:tab pos="4073149" algn="l"/>
                <a:tab pos="4443435" algn="l"/>
                <a:tab pos="4813722" algn="l"/>
                <a:tab pos="5184008" algn="l"/>
                <a:tab pos="5554294" algn="l"/>
                <a:tab pos="5924580" algn="l"/>
                <a:tab pos="6294867" algn="l"/>
                <a:tab pos="6665153" algn="l"/>
                <a:tab pos="7035439" algn="l"/>
                <a:tab pos="7405726" algn="l"/>
              </a:tabLst>
            </a:pPr>
            <a:r>
              <a:rPr lang="en-US" altLang="en-US" sz="36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Velocity</a:t>
            </a:r>
            <a:r>
              <a:rPr lang="en-US" altLang="en-US" sz="3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Kecepatan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sangat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besar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sisi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kemunculan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perubahan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830379" indent="-742950" algn="just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45000"/>
              <a:buFont typeface="+mj-lt"/>
              <a:buAutoNum type="arabicPeriod"/>
              <a:tabLst>
                <a:tab pos="370286" algn="l"/>
                <a:tab pos="740573" algn="l"/>
                <a:tab pos="1110859" algn="l"/>
                <a:tab pos="1481145" algn="l"/>
                <a:tab pos="1851431" algn="l"/>
                <a:tab pos="2221718" algn="l"/>
                <a:tab pos="2592004" algn="l"/>
                <a:tab pos="2962290" algn="l"/>
                <a:tab pos="3332577" algn="l"/>
                <a:tab pos="3702863" algn="l"/>
                <a:tab pos="4073149" algn="l"/>
                <a:tab pos="4443435" algn="l"/>
                <a:tab pos="4813722" algn="l"/>
                <a:tab pos="5184008" algn="l"/>
                <a:tab pos="5554294" algn="l"/>
                <a:tab pos="5924580" algn="l"/>
                <a:tab pos="6294867" algn="l"/>
                <a:tab pos="6665153" algn="l"/>
                <a:tab pos="7035439" algn="l"/>
                <a:tab pos="7405726" algn="l"/>
              </a:tabLst>
            </a:pPr>
            <a:r>
              <a:rPr lang="en-US" altLang="en-US" sz="36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Variety 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Variasi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jenis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tipe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sangat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banyak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unstructured dan multi-structured.</a:t>
            </a:r>
          </a:p>
          <a:p>
            <a:pPr marL="830379" indent="-742950" algn="just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45000"/>
              <a:buFont typeface="+mj-lt"/>
              <a:buAutoNum type="arabicPeriod"/>
              <a:tabLst>
                <a:tab pos="370286" algn="l"/>
                <a:tab pos="740573" algn="l"/>
                <a:tab pos="1110859" algn="l"/>
                <a:tab pos="1481145" algn="l"/>
                <a:tab pos="1851431" algn="l"/>
                <a:tab pos="2221718" algn="l"/>
                <a:tab pos="2592004" algn="l"/>
                <a:tab pos="2962290" algn="l"/>
                <a:tab pos="3332577" algn="l"/>
                <a:tab pos="3702863" algn="l"/>
                <a:tab pos="4073149" algn="l"/>
                <a:tab pos="4443435" algn="l"/>
                <a:tab pos="4813722" algn="l"/>
                <a:tab pos="5184008" algn="l"/>
                <a:tab pos="5554294" algn="l"/>
                <a:tab pos="5924580" algn="l"/>
                <a:tab pos="6294867" algn="l"/>
                <a:tab pos="6665153" algn="l"/>
                <a:tab pos="7035439" algn="l"/>
                <a:tab pos="7405726" algn="l"/>
              </a:tabLst>
            </a:pPr>
            <a:r>
              <a:rPr lang="en-US" altLang="en-US" sz="36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</a:t>
            </a:r>
            <a:r>
              <a:rPr lang="en-US" altLang="en-US" sz="3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Nilai yang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dihasilkan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juga sangat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besar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sisi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manfaat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bentuk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uang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maupun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 uang.</a:t>
            </a:r>
          </a:p>
          <a:p>
            <a:pPr marL="830379" indent="-742950" algn="just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45000"/>
              <a:buFont typeface="+mj-lt"/>
              <a:buAutoNum type="arabicPeriod"/>
              <a:tabLst>
                <a:tab pos="370286" algn="l"/>
                <a:tab pos="740573" algn="l"/>
                <a:tab pos="1110859" algn="l"/>
                <a:tab pos="1481145" algn="l"/>
                <a:tab pos="1851431" algn="l"/>
                <a:tab pos="2221718" algn="l"/>
                <a:tab pos="2592004" algn="l"/>
                <a:tab pos="2962290" algn="l"/>
                <a:tab pos="3332577" algn="l"/>
                <a:tab pos="3702863" algn="l"/>
                <a:tab pos="4073149" algn="l"/>
                <a:tab pos="4443435" algn="l"/>
                <a:tab pos="4813722" algn="l"/>
                <a:tab pos="5184008" algn="l"/>
                <a:tab pos="5554294" algn="l"/>
                <a:tab pos="5924580" algn="l"/>
                <a:tab pos="6294867" algn="l"/>
                <a:tab pos="6665153" algn="l"/>
                <a:tab pos="7035439" algn="l"/>
                <a:tab pos="7405726" algn="l"/>
              </a:tabLst>
            </a:pPr>
            <a:r>
              <a:rPr lang="en-US" altLang="en-US" sz="36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Veracity 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Kebenaran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keakuratan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informasi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mudah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dipastikan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misal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salah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ketik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Twitter.</a:t>
            </a:r>
          </a:p>
        </p:txBody>
      </p:sp>
    </p:spTree>
    <p:extLst>
      <p:ext uri="{BB962C8B-B14F-4D97-AF65-F5344CB8AC3E}">
        <p14:creationId xmlns:p14="http://schemas.microsoft.com/office/powerpoint/2010/main" val="1946868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61259" cy="3015590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2385006F-E1CC-3B95-238E-40C5CC8971DE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C4C1F7-7A67-9CE6-7AF3-942DC138A1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2339" y="1682950"/>
            <a:ext cx="15405061" cy="803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73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17621DB6-CAB3-0325-AE98-6AC7FD1922FA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8B952A8-A788-B1DD-7E73-F7D94FFEA6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7800" y="1748739"/>
            <a:ext cx="15709860" cy="791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49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61259" cy="3015590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2385006F-E1CC-3B95-238E-40C5CC8971DE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D354F7-FA20-AFF9-F239-C8A88D3965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0236" y="1797662"/>
            <a:ext cx="15962364" cy="803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06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B8945ECA-0417-4320-00A7-BC053B75A706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6C63485-5337-D954-F814-887E411BEE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5000" y="2171700"/>
            <a:ext cx="15163799" cy="73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69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61259" cy="3015590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2385006F-E1CC-3B95-238E-40C5CC8971DE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63DD3F-4F27-211F-83E9-378C56F14E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8800" y="1797662"/>
            <a:ext cx="15239999" cy="792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56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61259" cy="3015590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2385006F-E1CC-3B95-238E-40C5CC8971DE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8CA343-C032-2EB0-68CF-2315D56AA4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2600" y="1797662"/>
            <a:ext cx="14935200" cy="791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74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17621DB6-CAB3-0325-AE98-6AC7FD1922FA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A6060A-B998-8DEA-7503-5E40071C2D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6400" y="1626158"/>
            <a:ext cx="15581364" cy="820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70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B8945ECA-0417-4320-00A7-BC053B75A706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2111F67-6C9E-0482-226D-E558CB5B13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2318" y="1626158"/>
            <a:ext cx="15710282" cy="811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74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61259" cy="3015590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442601" y="2202508"/>
            <a:ext cx="6930000" cy="619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54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Teknologi</a:t>
            </a:r>
            <a:r>
              <a:rPr lang="en-US" sz="54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i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Data</a:t>
            </a:r>
            <a:endParaRPr lang="en-US" sz="54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438400" y="3969246"/>
            <a:ext cx="13944600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Teknologi</a:t>
            </a:r>
            <a:r>
              <a:rPr lang="en-US" sz="400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Big Data </a:t>
            </a:r>
            <a:r>
              <a:rPr lang="en-US" sz="400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mencakup</a:t>
            </a:r>
            <a:r>
              <a:rPr lang="en-US" sz="400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sejumlah</a:t>
            </a:r>
            <a:r>
              <a:rPr lang="en-US" sz="400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alat</a:t>
            </a:r>
            <a:r>
              <a:rPr lang="en-US" sz="400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teknik</a:t>
            </a:r>
            <a:r>
              <a:rPr lang="en-US" sz="400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US" sz="400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kerangka</a:t>
            </a:r>
            <a:r>
              <a:rPr lang="en-US" sz="400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US" sz="400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400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dirancang</a:t>
            </a:r>
            <a:r>
              <a:rPr lang="en-US" sz="400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400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mengelola</a:t>
            </a:r>
            <a:r>
              <a:rPr lang="en-US" sz="400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menyimpan</a:t>
            </a:r>
            <a:r>
              <a:rPr lang="en-US" sz="400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US" sz="400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menganalisis</a:t>
            </a:r>
            <a:r>
              <a:rPr lang="en-US" sz="400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400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400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skala</a:t>
            </a:r>
            <a:r>
              <a:rPr lang="en-US" sz="400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sangat </a:t>
            </a:r>
            <a:r>
              <a:rPr lang="en-US" sz="400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besar</a:t>
            </a:r>
            <a:r>
              <a:rPr lang="en-US" sz="400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385006F-E1CC-3B95-238E-40C5CC8971DE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</p:spTree>
    <p:extLst>
      <p:ext uri="{BB962C8B-B14F-4D97-AF65-F5344CB8AC3E}">
        <p14:creationId xmlns:p14="http://schemas.microsoft.com/office/powerpoint/2010/main" val="4289037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982088" y="2818292"/>
            <a:ext cx="716191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>
                <a:solidFill>
                  <a:srgbClr val="F6F3E4"/>
                </a:solidFill>
                <a:latin typeface="Tahoma Bold"/>
              </a:rPr>
              <a:t>Learning Objectives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90226" y="3887724"/>
            <a:ext cx="14667435" cy="4305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4" lvl="1" indent="-367032">
              <a:lnSpc>
                <a:spcPts val="3400"/>
              </a:lnSpc>
              <a:buFont typeface="Arial"/>
              <a:buChar char="•"/>
            </a:pPr>
            <a:r>
              <a:rPr lang="en-US" sz="3400">
                <a:solidFill>
                  <a:srgbClr val="F6F3E4"/>
                </a:solidFill>
                <a:latin typeface="Tahoma"/>
              </a:rPr>
              <a:t>Learning Objective 1</a:t>
            </a:r>
          </a:p>
          <a:p>
            <a:pPr marL="734064" lvl="1" indent="-367032">
              <a:lnSpc>
                <a:spcPts val="3400"/>
              </a:lnSpc>
              <a:buFont typeface="Arial"/>
              <a:buChar char="•"/>
            </a:pPr>
            <a:r>
              <a:rPr lang="en-US" sz="3400">
                <a:solidFill>
                  <a:srgbClr val="F6F3E4"/>
                </a:solidFill>
                <a:latin typeface="Tahoma"/>
              </a:rPr>
              <a:t>Learning Objective 2</a:t>
            </a:r>
          </a:p>
          <a:p>
            <a:pPr marL="734064" lvl="1" indent="-367032">
              <a:lnSpc>
                <a:spcPts val="3400"/>
              </a:lnSpc>
              <a:buFont typeface="Arial"/>
              <a:buChar char="•"/>
            </a:pPr>
            <a:r>
              <a:rPr lang="en-US" sz="3400">
                <a:solidFill>
                  <a:srgbClr val="F6F3E4"/>
                </a:solidFill>
                <a:latin typeface="Tahoma"/>
              </a:rPr>
              <a:t>Learning Objective 3</a:t>
            </a:r>
          </a:p>
          <a:p>
            <a:pPr marL="734064" lvl="1" indent="-367032">
              <a:lnSpc>
                <a:spcPts val="3400"/>
              </a:lnSpc>
              <a:buFont typeface="Arial"/>
              <a:buChar char="•"/>
            </a:pPr>
            <a:r>
              <a:rPr lang="en-US" sz="3400">
                <a:solidFill>
                  <a:srgbClr val="F6F3E4"/>
                </a:solidFill>
                <a:latin typeface="Tahoma"/>
              </a:rPr>
              <a:t>Learning Objective 4</a:t>
            </a:r>
          </a:p>
          <a:p>
            <a:pPr marL="734064" lvl="1" indent="-367032">
              <a:lnSpc>
                <a:spcPts val="3400"/>
              </a:lnSpc>
              <a:buFont typeface="Arial"/>
              <a:buChar char="•"/>
            </a:pPr>
            <a:r>
              <a:rPr lang="en-US" sz="3400">
                <a:solidFill>
                  <a:srgbClr val="F6F3E4"/>
                </a:solidFill>
                <a:latin typeface="Tahoma"/>
              </a:rPr>
              <a:t>Learning Objective 5</a:t>
            </a:r>
          </a:p>
          <a:p>
            <a:pPr marL="734064" lvl="1" indent="-367032">
              <a:lnSpc>
                <a:spcPts val="3400"/>
              </a:lnSpc>
              <a:buFont typeface="Arial"/>
              <a:buChar char="•"/>
            </a:pPr>
            <a:r>
              <a:rPr lang="en-US" sz="3400">
                <a:solidFill>
                  <a:srgbClr val="F6F3E4"/>
                </a:solidFill>
                <a:latin typeface="Tahoma"/>
              </a:rPr>
              <a:t>Learning Objective 6</a:t>
            </a:r>
          </a:p>
          <a:p>
            <a:pPr marL="734064" lvl="1" indent="-367032">
              <a:lnSpc>
                <a:spcPts val="3400"/>
              </a:lnSpc>
              <a:buFont typeface="Arial"/>
              <a:buChar char="•"/>
            </a:pPr>
            <a:r>
              <a:rPr lang="en-US" sz="3400">
                <a:solidFill>
                  <a:srgbClr val="F6F3E4"/>
                </a:solidFill>
                <a:latin typeface="Tahoma"/>
              </a:rPr>
              <a:t>Learning Objective 7</a:t>
            </a:r>
          </a:p>
          <a:p>
            <a:pPr marL="734064" lvl="1" indent="-367032">
              <a:lnSpc>
                <a:spcPts val="3400"/>
              </a:lnSpc>
              <a:buFont typeface="Arial"/>
              <a:buChar char="•"/>
            </a:pPr>
            <a:r>
              <a:rPr lang="en-US" sz="3400">
                <a:solidFill>
                  <a:srgbClr val="F6F3E4"/>
                </a:solidFill>
                <a:latin typeface="Tahoma"/>
              </a:rPr>
              <a:t>Learning Objective8</a:t>
            </a:r>
          </a:p>
          <a:p>
            <a:pPr marL="734064" lvl="1" indent="-367032">
              <a:lnSpc>
                <a:spcPts val="3400"/>
              </a:lnSpc>
              <a:buFont typeface="Arial"/>
              <a:buChar char="•"/>
            </a:pPr>
            <a:r>
              <a:rPr lang="en-US" sz="3400">
                <a:solidFill>
                  <a:srgbClr val="F6F3E4"/>
                </a:solidFill>
                <a:latin typeface="Tahoma"/>
              </a:rPr>
              <a:t>Learning Objective 9</a:t>
            </a:r>
          </a:p>
          <a:p>
            <a:pPr marL="734064" lvl="1" indent="-367032">
              <a:lnSpc>
                <a:spcPts val="3400"/>
              </a:lnSpc>
              <a:buFont typeface="Arial"/>
              <a:buChar char="•"/>
            </a:pPr>
            <a:r>
              <a:rPr lang="en-US" sz="3400">
                <a:solidFill>
                  <a:srgbClr val="F6F3E4"/>
                </a:solidFill>
                <a:latin typeface="Tahoma"/>
              </a:rPr>
              <a:t>Learning Objective 10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BC9425F-9CC2-D36C-863A-3E506B6A2753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61259" cy="3015590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1295400" y="2375773"/>
            <a:ext cx="15862261" cy="7263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Teknologi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data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merupakan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teknologi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khusus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diperuntukkan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menangani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masalah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data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menangani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masalah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volume,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teknologi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data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Teknik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penyimpanan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pemrosesan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terdistribusi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Masalah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velocity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ditangani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pemrosesan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stream dan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terdistribusi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Sedangkan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masalah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variety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ditangani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dan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penyimpanan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terstruktur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36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write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Penentuan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dilakukan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proses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pembacaan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tersebut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36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read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Pada Gambar 10.6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kita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lihat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berbagai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platform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teknologi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pemrosesan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data 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dikumpulkan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penelitian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Bajaber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dkk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2016).</a:t>
            </a:r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385006F-E1CC-3B95-238E-40C5CC8971DE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8931C4C0-7B17-0B68-99F9-7A9CDB7D4552}"/>
              </a:ext>
            </a:extLst>
          </p:cNvPr>
          <p:cNvSpPr txBox="1"/>
          <p:nvPr/>
        </p:nvSpPr>
        <p:spPr>
          <a:xfrm>
            <a:off x="3052200" y="1333500"/>
            <a:ext cx="6930000" cy="619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54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Teknologi</a:t>
            </a:r>
            <a:r>
              <a:rPr lang="en-US" sz="54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i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Data</a:t>
            </a:r>
            <a:endParaRPr lang="en-US" sz="54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15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61259" cy="3015590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2385006F-E1CC-3B95-238E-40C5CC8971DE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7D6430-4711-ED3F-B6E2-8C0048771E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6400" y="2380035"/>
            <a:ext cx="15316199" cy="7191527"/>
          </a:xfrm>
          <a:prstGeom prst="rect">
            <a:avLst/>
          </a:prstGeom>
        </p:spPr>
      </p:pic>
      <p:sp>
        <p:nvSpPr>
          <p:cNvPr id="17" name="TextBox 13">
            <a:extLst>
              <a:ext uri="{FF2B5EF4-FFF2-40B4-BE49-F238E27FC236}">
                <a16:creationId xmlns:a16="http://schemas.microsoft.com/office/drawing/2014/main" id="{8276749E-BD7D-FEC3-C1E4-7FE3BB65B79D}"/>
              </a:ext>
            </a:extLst>
          </p:cNvPr>
          <p:cNvSpPr txBox="1"/>
          <p:nvPr/>
        </p:nvSpPr>
        <p:spPr>
          <a:xfrm>
            <a:off x="2899800" y="1333500"/>
            <a:ext cx="6930000" cy="619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54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Teknologi</a:t>
            </a:r>
            <a:r>
              <a:rPr lang="en-US" sz="54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i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Data</a:t>
            </a:r>
            <a:endParaRPr lang="en-US" sz="54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539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61259" cy="3015590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442600" y="2202508"/>
            <a:ext cx="1028279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000" b="1" i="0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Arsitektur</a:t>
            </a:r>
            <a:r>
              <a:rPr lang="en-US" sz="40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Teknologi</a:t>
            </a:r>
            <a:r>
              <a:rPr lang="en-US" sz="40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Big Data</a:t>
            </a:r>
            <a:r>
              <a:rPr lang="en-US" sz="4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4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40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385006F-E1CC-3B95-238E-40C5CC8971DE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84B804-2B78-1EF7-C025-0906BE912A2C}"/>
              </a:ext>
            </a:extLst>
          </p:cNvPr>
          <p:cNvSpPr txBox="1"/>
          <p:nvPr/>
        </p:nvSpPr>
        <p:spPr>
          <a:xfrm>
            <a:off x="2667000" y="3938382"/>
            <a:ext cx="64825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Arsitektur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teknologi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data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menggambarkan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komponen-komponen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diperlukan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interaksi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komponen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sehingga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data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keseluruhan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berjalan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BD5556-EF0A-007D-3528-38E566109D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77400" y="3433614"/>
            <a:ext cx="6946356" cy="589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2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61259" cy="3015590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2385006F-E1CC-3B95-238E-40C5CC8971DE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BAFA30-F0B0-BAC4-46FE-8E7492AA469A}"/>
              </a:ext>
            </a:extLst>
          </p:cNvPr>
          <p:cNvSpPr txBox="1"/>
          <p:nvPr/>
        </p:nvSpPr>
        <p:spPr>
          <a:xfrm>
            <a:off x="1447800" y="4546580"/>
            <a:ext cx="351077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 Gambar 10.7, S1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sampai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Sn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sumber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data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sensor,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aplikasi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media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sosial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(Twitter stream, Facebook,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Instragram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dll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web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berita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(news),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satelit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basis data, dan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sumber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lainnya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Kita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memerlukan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teknologi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mengumpulkan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sumber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data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3A053F-6D80-3F9E-72C6-D22EFDF9E02D}"/>
              </a:ext>
            </a:extLst>
          </p:cNvPr>
          <p:cNvSpPr txBox="1"/>
          <p:nvPr/>
        </p:nvSpPr>
        <p:spPr>
          <a:xfrm>
            <a:off x="5986347" y="5190172"/>
            <a:ext cx="460545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Pemroses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(P)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terdiri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atas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jenis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atas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dasar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tingkat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interakitifitas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pemrosesan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menghasilkan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output,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yaitu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batch processing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 </a:t>
            </a:r>
            <a:r>
              <a:rPr lang="en-US" sz="20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(real time) processing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5268D6-D330-DEBA-ACFA-5D8ADB71EDB6}"/>
              </a:ext>
            </a:extLst>
          </p:cNvPr>
          <p:cNvSpPr txBox="1"/>
          <p:nvPr/>
        </p:nvSpPr>
        <p:spPr>
          <a:xfrm>
            <a:off x="5987447" y="2857500"/>
            <a:ext cx="51377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mengembangkan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aplikasi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pemroses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data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(P)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diperlukan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pustaka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teknologi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library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L1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sampai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Ln)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platform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teknologi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pemrosesan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data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(yang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telah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dibahas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bagian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2)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741A4A-5520-8893-3C12-91131ED96F73}"/>
              </a:ext>
            </a:extLst>
          </p:cNvPr>
          <p:cNvSpPr txBox="1"/>
          <p:nvPr/>
        </p:nvSpPr>
        <p:spPr>
          <a:xfrm>
            <a:off x="5979268" y="7163931"/>
            <a:ext cx="522213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Komponen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pemroses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(P)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mediator (M)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berkomunikasi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media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penyimpanan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storage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BS). Media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penyimpanan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menyimpan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mentah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 data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maupun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hasil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pengolahan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pemrosesan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5401B5-8B70-06D1-DB76-29109241D47E}"/>
              </a:ext>
            </a:extLst>
          </p:cNvPr>
          <p:cNvSpPr txBox="1"/>
          <p:nvPr/>
        </p:nvSpPr>
        <p:spPr>
          <a:xfrm>
            <a:off x="12420600" y="4816376"/>
            <a:ext cx="460545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Hasil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pengolahan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pemrosesan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tersebut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perlu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dikirim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konsumen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b="0" i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consument</a:t>
            </a:r>
            <a:r>
              <a:rPr lang="en-US" sz="20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C1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sampai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Cn)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baik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melalui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pemroses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langsung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(P)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maupun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melalui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mediator (M)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berkala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proses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propagasi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siknronisasi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D7C03F-6E93-FB23-3AF8-734888596569}"/>
              </a:ext>
            </a:extLst>
          </p:cNvPr>
          <p:cNvSpPr txBox="1"/>
          <p:nvPr/>
        </p:nvSpPr>
        <p:spPr>
          <a:xfrm>
            <a:off x="3542372" y="1562100"/>
            <a:ext cx="10326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Pengolahan</a:t>
            </a:r>
            <a:r>
              <a:rPr lang="en-US" sz="48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Data</a:t>
            </a:r>
            <a:endParaRPr lang="en-US" sz="4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54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61259" cy="3015590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814754" y="1638300"/>
            <a:ext cx="1135844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400" b="1" i="0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Penggunaan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Teknologi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Big Data</a:t>
            </a:r>
            <a:r>
              <a:rPr lang="en-US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385006F-E1CC-3B95-238E-40C5CC8971DE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0E2667-1BB8-CF39-3465-95DBA0F385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34600" y="2988112"/>
            <a:ext cx="7010400" cy="66511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0FE776-FB83-63AC-F739-1766CF39E57D}"/>
              </a:ext>
            </a:extLst>
          </p:cNvPr>
          <p:cNvSpPr txBox="1"/>
          <p:nvPr/>
        </p:nvSpPr>
        <p:spPr>
          <a:xfrm>
            <a:off x="762000" y="2552700"/>
            <a:ext cx="8763000" cy="735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 Gambar 10.17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dilihat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bahwa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Twitter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dikumpulkan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middleware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Flume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Kafka.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Hasil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pengumpulan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diproses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 time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waktu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nyata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menggunanan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aplikasi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berjalan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atas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Spark.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Aplikasi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mengakses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pustaka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library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Spark Stream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menangani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stream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yang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dipropagasi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Flume/Kafka,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kemudian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dilakukan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algoritma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 Learning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Spark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MLLib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Hasil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tersebut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dikumpulkan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dianalisis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lanjut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Spark SQL,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lalu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hasilnya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disimpan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HDFS.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Kemudian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memanfaatkan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Scoop,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hasil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HDFS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itu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setiap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waktu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diekspor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basisdata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MySQL yang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menjadi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situs www.antihoax.id.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tersedianya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hasil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berita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Twitter yang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senantiasa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to date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basisdata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itu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situs www.antihoax.id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mempublikasikan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berita-berita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Twitter mana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saja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termasuk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hoax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16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61259" cy="3015590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667888" y="1790700"/>
            <a:ext cx="716191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AU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Hadoop dan Big Data</a:t>
            </a:r>
            <a:endParaRPr lang="en-US" sz="4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385006F-E1CC-3B95-238E-40C5CC8971DE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0908B-1CB9-1DFD-8BF2-934038D3893C}"/>
              </a:ext>
            </a:extLst>
          </p:cNvPr>
          <p:cNvSpPr txBox="1">
            <a:spLocks/>
          </p:cNvSpPr>
          <p:nvPr/>
        </p:nvSpPr>
        <p:spPr>
          <a:xfrm>
            <a:off x="1828800" y="2628900"/>
            <a:ext cx="14794956" cy="36167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Open-Source Framework </a:t>
            </a:r>
            <a:r>
              <a:rPr lang="en-AU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AU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memproses</a:t>
            </a:r>
            <a:r>
              <a:rPr lang="en-AU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himpunan</a:t>
            </a:r>
            <a:r>
              <a:rPr lang="en-AU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-data </a:t>
            </a:r>
            <a:r>
              <a:rPr lang="en-AU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berskala</a:t>
            </a:r>
            <a:r>
              <a:rPr lang="en-AU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besar</a:t>
            </a:r>
            <a:r>
              <a:rPr lang="en-AU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(big data) </a:t>
            </a:r>
            <a:r>
              <a:rPr lang="en-AU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AU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beberapa</a:t>
            </a:r>
            <a:r>
              <a:rPr lang="en-AU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cluster hardware </a:t>
            </a:r>
            <a:r>
              <a:rPr lang="en-AU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komputer</a:t>
            </a:r>
            <a:r>
              <a:rPr lang="en-AU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AU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Dikembangkan</a:t>
            </a:r>
            <a:r>
              <a:rPr lang="en-AU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AU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bahasa</a:t>
            </a:r>
            <a:r>
              <a:rPr lang="en-AU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Java, </a:t>
            </a:r>
            <a:r>
              <a:rPr lang="en-AU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beberapa</a:t>
            </a:r>
            <a:r>
              <a:rPr lang="en-AU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AU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 dan </a:t>
            </a:r>
            <a:r>
              <a:rPr lang="en-AU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utilitas</a:t>
            </a:r>
            <a:r>
              <a:rPr lang="en-AU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command line </a:t>
            </a:r>
            <a:r>
              <a:rPr lang="en-AU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AU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shell-scripts </a:t>
            </a:r>
          </a:p>
          <a:p>
            <a:r>
              <a:rPr lang="en-AU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Dikembangkan</a:t>
            </a:r>
            <a:r>
              <a:rPr lang="en-AU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oleh Apache Software foundation ( apache.org ) 2007 </a:t>
            </a:r>
            <a:r>
              <a:rPr lang="en-AU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dibawah</a:t>
            </a:r>
            <a:r>
              <a:rPr lang="en-AU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lisensi</a:t>
            </a:r>
            <a:r>
              <a:rPr lang="en-AU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v2 Apache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DDC74A51-5DE0-750F-6273-64E6E81A2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8" y="6681169"/>
            <a:ext cx="14020802" cy="30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341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17621DB6-CAB3-0325-AE98-6AC7FD1922FA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835202B-9350-01DB-D596-ABD84B08C1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4173" y="3506597"/>
            <a:ext cx="4190523" cy="6142061"/>
          </a:xfrm>
          <a:prstGeom prst="rect">
            <a:avLst/>
          </a:prstGeom>
        </p:spPr>
      </p:pic>
      <p:sp>
        <p:nvSpPr>
          <p:cNvPr id="19" name="TextBox 13">
            <a:extLst>
              <a:ext uri="{FF2B5EF4-FFF2-40B4-BE49-F238E27FC236}">
                <a16:creationId xmlns:a16="http://schemas.microsoft.com/office/drawing/2014/main" id="{EFB6A1E9-0C5B-42E9-7602-F011881710EE}"/>
              </a:ext>
            </a:extLst>
          </p:cNvPr>
          <p:cNvSpPr txBox="1"/>
          <p:nvPr/>
        </p:nvSpPr>
        <p:spPr>
          <a:xfrm>
            <a:off x="2442601" y="2202508"/>
            <a:ext cx="6930000" cy="619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54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Teknologi</a:t>
            </a:r>
            <a:r>
              <a:rPr lang="en-US" sz="54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i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Data</a:t>
            </a:r>
            <a:endParaRPr lang="en-US" sz="54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FAB931C-97D7-6DEB-7C4D-51644C9A2B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25400" y="3430029"/>
            <a:ext cx="4190523" cy="61420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F2C3D8-7992-A9CE-2D01-EB72F9B683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7400" y="3532615"/>
            <a:ext cx="4878175" cy="614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11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61259" cy="3015590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442601" y="1866900"/>
            <a:ext cx="7161912" cy="61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8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Data Analytics</a:t>
            </a:r>
            <a:r>
              <a:rPr lang="en-US" sz="4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385006F-E1CC-3B95-238E-40C5CC8971DE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22B7BB-C6FA-8DEB-9F97-B6DBBCA2EF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3601" y="2768524"/>
            <a:ext cx="14604454" cy="693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56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17621DB6-CAB3-0325-AE98-6AC7FD1922FA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34A4A49-071C-B01C-429F-1E4A3C2357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7800" y="1748739"/>
            <a:ext cx="14935199" cy="78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7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B8945ECA-0417-4320-00A7-BC053B75A706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7BC11F1-E63B-ABF0-604E-DAB637306C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5001" y="1748739"/>
            <a:ext cx="15087600" cy="772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7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61259" cy="3015590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442600" y="2202508"/>
            <a:ext cx="1028279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5400" b="1" dirty="0" err="1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Pengenalan</a:t>
            </a:r>
            <a:r>
              <a:rPr lang="en-US" sz="5400" b="1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i="1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Data</a:t>
            </a:r>
            <a:endParaRPr lang="en-US" sz="5400" b="1" dirty="0">
              <a:solidFill>
                <a:srgbClr val="FFC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490226" y="3551277"/>
            <a:ext cx="14667435" cy="5478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800" indent="-6858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8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Data “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meledak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di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awal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dekade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abad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21.</a:t>
            </a:r>
          </a:p>
          <a:p>
            <a:pPr marL="685800" indent="-6858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8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Perusahaan online dan startup,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misalnya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Google,</a:t>
            </a:r>
            <a:br>
              <a:rPr lang="en-US" sz="48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Amazon, eBay, LinkedIn, Facebook,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dibangun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br>
              <a:rPr lang="en-US" sz="48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yang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besar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685800" indent="-6858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8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yang sangat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besar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memengaruhibanyak</a:t>
            </a:r>
            <a:br>
              <a:rPr lang="en-US" sz="48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di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berbagai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bidang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medis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industri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ekonomi</a:t>
            </a:r>
            <a:br>
              <a:rPr lang="en-US" sz="48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perbankan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dll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385006F-E1CC-3B95-238E-40C5CC8971DE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61259" cy="3015590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442601" y="2019300"/>
            <a:ext cx="716191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Visualisasi</a:t>
            </a:r>
            <a:r>
              <a:rPr lang="en-US" sz="44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Data</a:t>
            </a:r>
            <a:endParaRPr lang="en-US" sz="44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385006F-E1CC-3B95-238E-40C5CC8971DE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0E18C73B-BBA0-528E-1DE9-92213E8BC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112073"/>
            <a:ext cx="7775712" cy="344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C35E1C28-EE89-F8EB-F455-69B6C8CB6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3955154"/>
            <a:ext cx="6816536" cy="507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00DDC8E2-E20C-0D5F-EADE-FE5F00734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64116"/>
            <a:ext cx="7924798" cy="271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902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61259" cy="3015590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442600" y="2202508"/>
            <a:ext cx="1005419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Keamanan</a:t>
            </a:r>
            <a:r>
              <a:rPr lang="en-US" sz="44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4400" b="1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Privasi</a:t>
            </a:r>
            <a:r>
              <a:rPr lang="en-US" sz="44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Data</a:t>
            </a:r>
            <a:endParaRPr lang="en-US" sz="4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490226" y="3887724"/>
            <a:ext cx="14667435" cy="5163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00"/>
              </a:lnSpc>
            </a:pPr>
            <a:r>
              <a:rPr lang="en-US" sz="3400" dirty="0">
                <a:solidFill>
                  <a:srgbClr val="F6F3E4"/>
                </a:solidFill>
                <a:latin typeface="Tahoma"/>
              </a:rPr>
              <a:t>Fill in .....................................................................</a:t>
            </a: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385006F-E1CC-3B95-238E-40C5CC8971DE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</p:spTree>
    <p:extLst>
      <p:ext uri="{BB962C8B-B14F-4D97-AF65-F5344CB8AC3E}">
        <p14:creationId xmlns:p14="http://schemas.microsoft.com/office/powerpoint/2010/main" val="1680719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442601" y="2202508"/>
            <a:ext cx="716191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>
                <a:solidFill>
                  <a:srgbClr val="F6F3E4"/>
                </a:solidFill>
                <a:latin typeface="Tahoma Bold"/>
              </a:rPr>
              <a:t>Learning Objective 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90226" y="3887724"/>
            <a:ext cx="14667435" cy="5163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00"/>
              </a:lnSpc>
            </a:pPr>
            <a:r>
              <a:rPr lang="en-US" sz="3400">
                <a:solidFill>
                  <a:srgbClr val="F6F3E4"/>
                </a:solidFill>
                <a:latin typeface="Tahoma"/>
              </a:rPr>
              <a:t>Fill in .....................................................................</a:t>
            </a: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17621DB6-CAB3-0325-AE98-6AC7FD1922FA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</p:spTree>
    <p:extLst>
      <p:ext uri="{BB962C8B-B14F-4D97-AF65-F5344CB8AC3E}">
        <p14:creationId xmlns:p14="http://schemas.microsoft.com/office/powerpoint/2010/main" val="2248894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442601" y="2202508"/>
            <a:ext cx="716191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>
                <a:solidFill>
                  <a:srgbClr val="F6F3E4"/>
                </a:solidFill>
                <a:latin typeface="Tahoma Bold"/>
              </a:rPr>
              <a:t>Learning Objective 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90226" y="3887724"/>
            <a:ext cx="14667435" cy="5163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00"/>
              </a:lnSpc>
            </a:pPr>
            <a:r>
              <a:rPr lang="en-US" sz="3400">
                <a:solidFill>
                  <a:srgbClr val="F6F3E4"/>
                </a:solidFill>
                <a:latin typeface="Tahoma"/>
              </a:rPr>
              <a:t>Fill in .....................................................................</a:t>
            </a: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B8945ECA-0417-4320-00A7-BC053B75A706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</p:spTree>
    <p:extLst>
      <p:ext uri="{BB962C8B-B14F-4D97-AF65-F5344CB8AC3E}">
        <p14:creationId xmlns:p14="http://schemas.microsoft.com/office/powerpoint/2010/main" val="2473757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442601" y="2221558"/>
            <a:ext cx="716191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>
                <a:solidFill>
                  <a:srgbClr val="F6F3E4"/>
                </a:solidFill>
                <a:latin typeface="Tahoma Bold"/>
              </a:rPr>
              <a:t>CONCLUSION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90226" y="3887724"/>
            <a:ext cx="14667435" cy="5163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00"/>
              </a:lnSpc>
            </a:pPr>
            <a:r>
              <a:rPr lang="en-US" sz="3400">
                <a:solidFill>
                  <a:srgbClr val="F6F3E4"/>
                </a:solidFill>
                <a:latin typeface="Tahoma"/>
              </a:rPr>
              <a:t>Fill in .....................................................................</a:t>
            </a: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A6FA4493-4710-3E31-5838-3505BFF87E13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442601" y="2221558"/>
            <a:ext cx="716191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>
                <a:solidFill>
                  <a:srgbClr val="F6F3E4"/>
                </a:solidFill>
                <a:latin typeface="Tahoma Bold"/>
              </a:rPr>
              <a:t>REFERENCES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90226" y="3887724"/>
            <a:ext cx="14667435" cy="5163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00"/>
              </a:lnSpc>
            </a:pPr>
            <a:r>
              <a:rPr lang="en-US" sz="3400">
                <a:solidFill>
                  <a:srgbClr val="F6F3E4"/>
                </a:solidFill>
                <a:latin typeface="Tahoma"/>
              </a:rPr>
              <a:t>Fill in IEEE Style</a:t>
            </a: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9D3747C9-7B59-7AEF-7AC2-4103741910A1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567" r="-1756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7007043"/>
            <a:ext cx="9918127" cy="1623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389"/>
              </a:lnSpc>
            </a:pPr>
            <a:r>
              <a:rPr lang="en-US" sz="9563" spc="889">
                <a:solidFill>
                  <a:srgbClr val="FFFFFF"/>
                </a:solidFill>
                <a:latin typeface="Open Sans Bold Bold"/>
              </a:rPr>
              <a:t>THANK YOU!!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8885555"/>
            <a:ext cx="10238235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 spc="204">
                <a:solidFill>
                  <a:srgbClr val="FFFFFF"/>
                </a:solidFill>
                <a:latin typeface="Open Sauce"/>
              </a:rPr>
              <a:t>DATA SCIENCE DARMAJAYA “YOUR BEST FUTURE IN DATA”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276225" y="360178"/>
            <a:ext cx="7683351" cy="897122"/>
            <a:chOff x="0" y="0"/>
            <a:chExt cx="10244467" cy="119616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698132" y="165752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451085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8168756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290849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0009680-E06C-7A5F-CDDE-700E6EA22ED6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61259" cy="3015590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667888" y="1866900"/>
            <a:ext cx="716191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800" b="1" i="0" dirty="0" err="1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Perkembangan</a:t>
            </a:r>
            <a:r>
              <a:rPr lang="en-US" sz="4800" b="1" i="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</a:t>
            </a:r>
            <a:r>
              <a:rPr lang="en-US" sz="4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385006F-E1CC-3B95-238E-40C5CC8971DE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3111E2A-9545-1C09-4976-672E7F307C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9201" y="2933700"/>
            <a:ext cx="15938460" cy="65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39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442601" y="2202508"/>
            <a:ext cx="7161912" cy="61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800" b="1" i="0" dirty="0" err="1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</a:t>
            </a:r>
            <a:r>
              <a:rPr lang="en-US" sz="4800" b="1" i="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0" dirty="0" err="1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itu</a:t>
            </a:r>
            <a:r>
              <a:rPr lang="en-US" sz="4800" b="1" i="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Big Data?</a:t>
            </a:r>
            <a:r>
              <a:rPr lang="en-US" sz="4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90226" y="3238500"/>
            <a:ext cx="14667435" cy="6309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Data   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mirip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‘small data’,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namun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jauh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besar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ukurannya</a:t>
            </a:r>
            <a:endParaRPr lang="en-US" sz="3600" b="0" i="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33525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banyak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perdebatan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tentang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Big Data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sangat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besar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perlu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pendekatan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berbeda</a:t>
            </a:r>
            <a:endParaRPr lang="en-US" sz="3600" b="0" i="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19225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Teknik,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arsitektur</a:t>
            </a:r>
            <a:endParaRPr lang="en-US" sz="3600" b="0" i="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Tujuan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menyelesaikan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masalah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masalah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lama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baik</a:t>
            </a:r>
            <a:endParaRPr lang="en-US" sz="3600" b="0" i="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Data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memberikan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nilai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penyimpanan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pemrosesan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kuantitas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sangat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besar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dianalisis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komputasi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tradisional</a:t>
            </a:r>
            <a:endParaRPr lang="en-US" sz="3600" b="0" i="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17621DB6-CAB3-0325-AE98-6AC7FD1922FA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599E9EE-907B-D27E-E784-B33FA1288B74}"/>
              </a:ext>
            </a:extLst>
          </p:cNvPr>
          <p:cNvSpPr/>
          <p:nvPr/>
        </p:nvSpPr>
        <p:spPr>
          <a:xfrm>
            <a:off x="4953000" y="3390900"/>
            <a:ext cx="978408" cy="4846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442601" y="1943100"/>
            <a:ext cx="716191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 dirty="0">
                <a:solidFill>
                  <a:srgbClr val="F6F3E4"/>
                </a:solidFill>
                <a:latin typeface="Tahoma Bold"/>
              </a:rPr>
              <a:t>Learning Objective n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B8945ECA-0417-4320-00A7-BC053B75A706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49A608-DD39-1151-DF63-BCCDF2524E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1600" y="2719601"/>
            <a:ext cx="9260519" cy="68850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FE3F2DF-AEF1-5375-24B1-DD007CB1045D}"/>
              </a:ext>
            </a:extLst>
          </p:cNvPr>
          <p:cNvSpPr txBox="1"/>
          <p:nvPr/>
        </p:nvSpPr>
        <p:spPr>
          <a:xfrm>
            <a:off x="10941778" y="3009900"/>
            <a:ext cx="6317522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Walmart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menangani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&gt; 1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juta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transaksi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tiap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jam.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menangani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40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miliar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foto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 base.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Decoding genome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manusia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awalnya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memerlukan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pemrosesan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selama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---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sekarang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minggu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61259" cy="3015590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442600" y="2202508"/>
            <a:ext cx="11048787" cy="619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altLang="en-US" sz="5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</a:t>
            </a:r>
            <a:r>
              <a:rPr lang="en-US" altLang="en-US" sz="5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5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itu</a:t>
            </a:r>
            <a:r>
              <a:rPr lang="en-US" altLang="en-US" sz="5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Big Data?</a:t>
            </a:r>
            <a:endParaRPr lang="en-US" sz="5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385006F-E1CC-3B95-238E-40C5CC8971DE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ECF801A5-A420-7BA9-885C-D1A687182E53}"/>
              </a:ext>
            </a:extLst>
          </p:cNvPr>
          <p:cNvSpPr txBox="1">
            <a:spLocks noChangeArrowheads="1"/>
          </p:cNvSpPr>
          <p:nvPr/>
        </p:nvSpPr>
        <p:spPr>
          <a:xfrm>
            <a:off x="2211240" y="3354584"/>
            <a:ext cx="14412516" cy="5598916"/>
          </a:xfrm>
          <a:prstGeom prst="rect">
            <a:avLst/>
          </a:prstGeom>
          <a:ln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8929" indent="-571500" algn="just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45000"/>
              <a:buFont typeface="Wingdings" panose="05000000000000000000" pitchFamily="2" charset="2"/>
              <a:buChar char="§"/>
              <a:tabLst>
                <a:tab pos="370286" algn="l"/>
                <a:tab pos="740573" algn="l"/>
                <a:tab pos="1110859" algn="l"/>
                <a:tab pos="1481145" algn="l"/>
                <a:tab pos="1851431" algn="l"/>
                <a:tab pos="2221718" algn="l"/>
                <a:tab pos="2592004" algn="l"/>
                <a:tab pos="2962290" algn="l"/>
                <a:tab pos="3332577" algn="l"/>
                <a:tab pos="3702863" algn="l"/>
                <a:tab pos="4073149" algn="l"/>
                <a:tab pos="4443435" algn="l"/>
                <a:tab pos="4813722" algn="l"/>
                <a:tab pos="5184008" algn="l"/>
                <a:tab pos="5554294" algn="l"/>
                <a:tab pos="5924580" algn="l"/>
                <a:tab pos="6294867" algn="l"/>
                <a:tab pos="6665153" algn="l"/>
                <a:tab pos="7035439" algn="l"/>
              </a:tabLst>
            </a:pP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Data: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istilah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sangat </a:t>
            </a:r>
            <a:r>
              <a:rPr lang="en-US" alt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besar</a:t>
            </a:r>
            <a:r>
              <a:rPr lang="en-US" alt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kompleks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dikelola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(capture, store, manage, analyze)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software dan </a:t>
            </a:r>
            <a:r>
              <a:rPr lang="en-US" altLang="en-US" sz="3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tool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pemrograman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database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biasa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konvensional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658929" indent="-571500" algn="just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45000"/>
              <a:buFont typeface="Wingdings" panose="05000000000000000000" pitchFamily="2" charset="2"/>
              <a:buChar char="§"/>
              <a:tabLst>
                <a:tab pos="370286" algn="l"/>
                <a:tab pos="740573" algn="l"/>
                <a:tab pos="1110859" algn="l"/>
                <a:tab pos="1481145" algn="l"/>
                <a:tab pos="1851431" algn="l"/>
                <a:tab pos="2221718" algn="l"/>
                <a:tab pos="2592004" algn="l"/>
                <a:tab pos="2962290" algn="l"/>
                <a:tab pos="3332577" algn="l"/>
                <a:tab pos="3702863" algn="l"/>
                <a:tab pos="4073149" algn="l"/>
                <a:tab pos="4443435" algn="l"/>
                <a:tab pos="4813722" algn="l"/>
                <a:tab pos="5184008" algn="l"/>
                <a:tab pos="5554294" algn="l"/>
                <a:tab pos="5924580" algn="l"/>
                <a:tab pos="6294867" algn="l"/>
                <a:tab pos="6665153" algn="l"/>
                <a:tab pos="7035439" algn="l"/>
              </a:tabLst>
            </a:pP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cukup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SQL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biasa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saja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en-US" sz="3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Relational Database Management System),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sehingga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butuh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teknologi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baru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tambahan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NoSQL </a:t>
            </a:r>
            <a:r>
              <a:rPr lang="en-US" altLang="en-US" sz="3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en-US" sz="36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only SQL</a:t>
            </a:r>
            <a:r>
              <a:rPr lang="en-US" altLang="en-US" sz="3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658929" indent="-571500" algn="just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45000"/>
              <a:buFont typeface="Wingdings" panose="05000000000000000000" pitchFamily="2" charset="2"/>
              <a:buChar char="§"/>
              <a:tabLst>
                <a:tab pos="370286" algn="l"/>
                <a:tab pos="740573" algn="l"/>
                <a:tab pos="1110859" algn="l"/>
                <a:tab pos="1481145" algn="l"/>
                <a:tab pos="1851431" algn="l"/>
                <a:tab pos="2221718" algn="l"/>
                <a:tab pos="2592004" algn="l"/>
                <a:tab pos="2962290" algn="l"/>
                <a:tab pos="3332577" algn="l"/>
                <a:tab pos="3702863" algn="l"/>
                <a:tab pos="4073149" algn="l"/>
                <a:tab pos="4443435" algn="l"/>
                <a:tab pos="4813722" algn="l"/>
                <a:tab pos="5184008" algn="l"/>
                <a:tab pos="5554294" algn="l"/>
                <a:tab pos="5924580" algn="l"/>
                <a:tab pos="6294867" algn="l"/>
                <a:tab pos="6665153" algn="l"/>
                <a:tab pos="7035439" algn="l"/>
              </a:tabLst>
            </a:pP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hanya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berisi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berstruktur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/relational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tapi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juga (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mayoritas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berstruktur</a:t>
            </a:r>
            <a:r>
              <a:rPr lang="en-US" altLang="en-US" sz="3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en-US" sz="36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unstructured)</a:t>
            </a:r>
            <a:r>
              <a:rPr lang="en-US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18656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61259" cy="3015590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143888" y="3086100"/>
            <a:ext cx="716191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altLang="en-US" sz="5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</a:t>
            </a:r>
            <a:r>
              <a:rPr lang="en-US" altLang="en-US" sz="5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altLang="en-US" sz="5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besar</a:t>
            </a:r>
            <a:r>
              <a:rPr lang="en-US" altLang="en-US" sz="5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385006F-E1CC-3B95-238E-40C5CC8971DE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A014A954-33DE-5C5D-D13D-A72B7125C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730" y="1558636"/>
            <a:ext cx="8839200" cy="822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609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442600" y="1638300"/>
            <a:ext cx="13355173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Kapan 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suatu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dikatakan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“Big Data”?</a:t>
            </a:r>
            <a:r>
              <a:rPr lang="en-US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17621DB6-CAB3-0325-AE98-6AC7FD1922FA}"/>
              </a:ext>
            </a:extLst>
          </p:cNvPr>
          <p:cNvSpPr txBox="1"/>
          <p:nvPr/>
        </p:nvSpPr>
        <p:spPr>
          <a:xfrm>
            <a:off x="1030236" y="9827734"/>
            <a:ext cx="16229064" cy="3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SSD23201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PENGANTAR SAINS DATA</a:t>
            </a:r>
            <a:r>
              <a:rPr lang="en-US" sz="1600" spc="78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| SKS: 2 | VERSI: 01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8B8379-C4C7-6FA4-F0A9-53D33009BD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7000" y="2496481"/>
            <a:ext cx="14325600" cy="721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42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30687</TotalTime>
  <Words>1843</Words>
  <Application>Microsoft Office PowerPoint</Application>
  <PresentationFormat>Custom</PresentationFormat>
  <Paragraphs>168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Open Sans</vt:lpstr>
      <vt:lpstr>Tahoma</vt:lpstr>
      <vt:lpstr>Open Sauce</vt:lpstr>
      <vt:lpstr>Tahoma Bold</vt:lpstr>
      <vt:lpstr>Arial</vt:lpstr>
      <vt:lpstr>Calibri</vt:lpstr>
      <vt:lpstr>Wingdings</vt:lpstr>
      <vt:lpstr>Open Sans Bold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future technology is developing very fast</dc:title>
  <dc:creator>Hendra Kurniawan</dc:creator>
  <cp:lastModifiedBy>Nurjoko Nurjoko</cp:lastModifiedBy>
  <cp:revision>7</cp:revision>
  <dcterms:created xsi:type="dcterms:W3CDTF">2006-08-16T00:00:00Z</dcterms:created>
  <dcterms:modified xsi:type="dcterms:W3CDTF">2023-12-27T01:59:52Z</dcterms:modified>
  <dc:identifier>DAFtcN56TXg</dc:identifier>
</cp:coreProperties>
</file>