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60" r:id="rId4"/>
    <p:sldId id="258" r:id="rId5"/>
    <p:sldId id="277" r:id="rId6"/>
    <p:sldId id="261" r:id="rId7"/>
    <p:sldId id="262" r:id="rId8"/>
    <p:sldId id="263" r:id="rId9"/>
    <p:sldId id="264" r:id="rId10"/>
    <p:sldId id="265" r:id="rId11"/>
    <p:sldId id="266" r:id="rId12"/>
    <p:sldId id="278" r:id="rId13"/>
    <p:sldId id="279" r:id="rId14"/>
    <p:sldId id="280" r:id="rId15"/>
    <p:sldId id="274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3" d="100"/>
          <a:sy n="63" d="100"/>
        </p:scale>
        <p:origin x="15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30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428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152400" y="2590800"/>
            <a:ext cx="9144000" cy="3048000"/>
          </a:xfrm>
        </p:spPr>
        <p:txBody>
          <a:bodyPr>
            <a:noAutofit/>
          </a:bodyPr>
          <a:lstStyle/>
          <a:p>
            <a:r>
              <a:rPr lang="en-ID" sz="4000" b="1" i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MANAJEMEN MUTU PARIWISATA</a:t>
            </a:r>
          </a:p>
          <a:p>
            <a:r>
              <a:rPr lang="en-ID" sz="3600" b="1">
                <a:solidFill>
                  <a:srgbClr val="0F111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PERTEMUAN 15</a:t>
            </a:r>
          </a:p>
          <a:p>
            <a:endParaRPr lang="en-ID" sz="3600" b="1">
              <a:solidFill>
                <a:srgbClr val="0F111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it-IT" sz="2400" b="1" i="0">
                <a:solidFill>
                  <a:srgbClr val="0F1115"/>
                </a:solidFill>
                <a:effectLst/>
              </a:rPr>
              <a:t>REVIEW &amp; FEEDBACK STRATEGI MUTU</a:t>
            </a:r>
            <a:endParaRPr lang="en-ID" sz="2400" b="1">
              <a:solidFill>
                <a:srgbClr val="0F1115"/>
              </a:solidFill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94CA251-7751-2C22-9B5D-2C35B1196C56}"/>
              </a:ext>
            </a:extLst>
          </p:cNvPr>
          <p:cNvSpPr txBox="1"/>
          <p:nvPr/>
        </p:nvSpPr>
        <p:spPr>
          <a:xfrm>
            <a:off x="152400" y="914400"/>
            <a:ext cx="8686800" cy="35163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32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Metrik Pengukuran Efektivitas Masukan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NPS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ID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Skor Promotor Bersih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– seberapa mungkin tamu merekomendasikan?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CSAT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ID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Skor Kepuasan Pelanggan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– tingkat kepuasan.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Peringkat rata-rata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di platform online.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Volume keluhan berulang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setelah perbaikan.</a:t>
            </a: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016E21A-9D07-55F5-14A0-DF98E33435CD}"/>
              </a:ext>
            </a:extLst>
          </p:cNvPr>
          <p:cNvSpPr txBox="1"/>
          <p:nvPr/>
        </p:nvSpPr>
        <p:spPr>
          <a:xfrm>
            <a:off x="228600" y="914400"/>
            <a:ext cx="8686800" cy="3111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32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Integrasi dengan Sistem Manajemen Mutu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Masukkan </a:t>
            </a:r>
            <a:r>
              <a:rPr lang="en-ID" sz="24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ke dalam siklus </a:t>
            </a: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PDCA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ID" sz="24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Rencanakan-Lakukan-Periksa-Tindak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Gunakan standar mutu (ISO 9001, </a:t>
            </a:r>
            <a:r>
              <a:rPr lang="en-ID" sz="24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Standar Kualitas Hospitalitas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sebagai acuan perbaikan.</a:t>
            </a:r>
          </a:p>
          <a:p>
            <a:pPr>
              <a:buNone/>
            </a:pPr>
            <a:br>
              <a:rPr lang="en-ID"/>
            </a:b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DE2BC54-DBB8-8CF1-D002-14F97988D9B0}"/>
              </a:ext>
            </a:extLst>
          </p:cNvPr>
          <p:cNvSpPr txBox="1"/>
          <p:nvPr/>
        </p:nvSpPr>
        <p:spPr>
          <a:xfrm>
            <a:off x="838200" y="1089898"/>
            <a:ext cx="777240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8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Tantangan &amp; Solusi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Tantangan: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Ulasan palsu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volume data besar, penolakan staf.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Solusi:</a:t>
            </a:r>
            <a:endParaRPr lang="en-ID" sz="28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Gunakan </a:t>
            </a:r>
            <a:r>
              <a:rPr lang="en-ID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perangkat lunak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verifikasi ulasan.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Bentuk tim khusus </a:t>
            </a:r>
            <a:r>
              <a:rPr lang="en-ID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manajemen reputasi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Sertakan manajemen </a:t>
            </a:r>
            <a:r>
              <a:rPr lang="en-ID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dalam KPI.</a:t>
            </a:r>
          </a:p>
          <a:p>
            <a:pPr>
              <a:buNone/>
            </a:pPr>
            <a:b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10683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B9F627-A94C-3232-8AF8-61BBBB8A9131}"/>
              </a:ext>
            </a:extLst>
          </p:cNvPr>
          <p:cNvSpPr txBox="1"/>
          <p:nvPr/>
        </p:nvSpPr>
        <p:spPr>
          <a:xfrm>
            <a:off x="152400" y="1066800"/>
            <a:ext cx="8610600" cy="3195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4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sv-SE" sz="28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Simulasi/Permainan Peran</a:t>
            </a:r>
          </a:p>
          <a:p>
            <a:pPr algn="l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Aktivitas Kelas:</a:t>
            </a:r>
            <a:endParaRPr lang="sv-SE" sz="28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Bagian 1: Tanggapi </a:t>
            </a:r>
            <a:r>
              <a:rPr lang="sv-SE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ulasan negatif</a:t>
            </a:r>
            <a:r>
              <a:rPr lang="sv-SE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fiktif di Tripadvisor.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Bagian 2: Rancang </a:t>
            </a:r>
            <a:r>
              <a:rPr lang="sv-SE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formulir masukan</a:t>
            </a:r>
            <a:r>
              <a:rPr lang="sv-SE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untuk hotel berbasis </a:t>
            </a:r>
            <a:r>
              <a:rPr lang="sv-SE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ekowisata</a:t>
            </a:r>
            <a:r>
              <a:rPr lang="sv-SE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9608226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4D5620F-9443-37CA-3A3B-E8E7BA4D4D33}"/>
              </a:ext>
            </a:extLst>
          </p:cNvPr>
          <p:cNvSpPr txBox="1"/>
          <p:nvPr/>
        </p:nvSpPr>
        <p:spPr>
          <a:xfrm>
            <a:off x="228600" y="1310620"/>
            <a:ext cx="8686800" cy="2103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8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Kesimpulan </a:t>
            </a:r>
            <a:endParaRPr lang="en-ID" sz="28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Ulasan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dan </a:t>
            </a:r>
            <a:r>
              <a:rPr lang="en-ID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adalah "aset tak ternilai" untuk mutu pariwisata.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Kelola secara proaktif, sistematis, dan berkelanjutan.</a:t>
            </a:r>
          </a:p>
        </p:txBody>
      </p:sp>
    </p:spTree>
    <p:extLst>
      <p:ext uri="{BB962C8B-B14F-4D97-AF65-F5344CB8AC3E}">
        <p14:creationId xmlns:p14="http://schemas.microsoft.com/office/powerpoint/2010/main" val="4010236523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68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sz="5400" i="1" dirty="0">
                <a:solidFill>
                  <a:schemeClr val="tx1"/>
                </a:solidFill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4132859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E8FF504-B0CB-D76A-78A4-5D69B9A38372}"/>
              </a:ext>
            </a:extLst>
          </p:cNvPr>
          <p:cNvSpPr txBox="1"/>
          <p:nvPr/>
        </p:nvSpPr>
        <p:spPr>
          <a:xfrm>
            <a:off x="228600" y="474345"/>
            <a:ext cx="8763000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32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Mengapa Ulasan &amp; Masukan Penting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3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Fakta:</a:t>
            </a:r>
            <a:r>
              <a:rPr lang="en-ID" sz="3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93% konsumen pariwisata membaca </a:t>
            </a:r>
            <a:r>
              <a:rPr lang="en-ID" sz="32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ulasan online</a:t>
            </a:r>
            <a:r>
              <a:rPr lang="en-ID" sz="3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sebelum memutuskan (Tripadvisor).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3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Dampak:</a:t>
            </a:r>
            <a:endParaRPr lang="en-ID" sz="32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3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Mempengaruhi citra destinasi/akomodasi.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3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Memperkuat kepercayaan calon tamu.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3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Sumber data untuk perbaikan layanan.</a:t>
            </a:r>
          </a:p>
          <a:p>
            <a:pPr algn="ctr"/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0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16AC1E8-D470-8E5D-5851-94C5BC6085AF}"/>
              </a:ext>
            </a:extLst>
          </p:cNvPr>
          <p:cNvSpPr txBox="1"/>
          <p:nvPr/>
        </p:nvSpPr>
        <p:spPr>
          <a:xfrm>
            <a:off x="0" y="762000"/>
            <a:ext cx="93726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Jenis-Jenis Masukan dalam Pariwisata</a:t>
            </a:r>
          </a:p>
          <a:p>
            <a:pPr algn="ctr"/>
            <a:endParaRPr lang="en-ID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Ulasan Online (Tripadvisor, Google, Booking.com)</a:t>
            </a:r>
          </a:p>
          <a:p>
            <a:endParaRPr lang="en-ID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Masukan Langsung (kuesioner, percakapan dengan tamu)</a:t>
            </a:r>
          </a:p>
          <a:p>
            <a:endParaRPr lang="en-ID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Masukan Tidak Langsung (media sosial, keluhan terselubung)</a:t>
            </a:r>
          </a:p>
          <a:p>
            <a:endParaRPr lang="en-ID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Tamu Misteri (mystery shopper profesional)</a:t>
            </a: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7C91EC6-E2D0-7F99-E7B3-889567E705D9}"/>
              </a:ext>
            </a:extLst>
          </p:cNvPr>
          <p:cNvSpPr txBox="1"/>
          <p:nvPr/>
        </p:nvSpPr>
        <p:spPr>
          <a:xfrm>
            <a:off x="609600" y="304800"/>
            <a:ext cx="8382000" cy="4934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32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Siklus Manajemen Masukan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Lima Tahap:</a:t>
            </a:r>
            <a:endParaRPr lang="en-ID" sz="28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Kumpulkan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dari berbagai saluran.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identifikasi pola dan masalah kritis.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Tanggapi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respons cepat dan profesional.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Tindak Lanjuti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perbaikan internal.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Evaluasi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ukur dampak perubahan.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E1B8E530-C9FC-344D-AA74-90D81F5C1FDE}"/>
              </a:ext>
            </a:extLst>
          </p:cNvPr>
          <p:cNvSpPr txBox="1"/>
          <p:nvPr/>
        </p:nvSpPr>
        <p:spPr>
          <a:xfrm>
            <a:off x="0" y="228600"/>
            <a:ext cx="9144000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32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Analisis Sentimen dalam Ulasan Online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Gunakan alat analisis (misal: </a:t>
            </a:r>
            <a:r>
              <a:rPr lang="en-ID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perangkat lunak analisis sentimen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Kategorikan:</a:t>
            </a: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Positif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pertahankan dan promosikan.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Negatif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segera perbaiki.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Netral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cari peluang peningkatan</a:t>
            </a:r>
          </a:p>
        </p:txBody>
      </p:sp>
    </p:spTree>
    <p:extLst>
      <p:ext uri="{BB962C8B-B14F-4D97-AF65-F5344CB8AC3E}">
        <p14:creationId xmlns:p14="http://schemas.microsoft.com/office/powerpoint/2010/main" val="38812339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D45A3B1-7429-A468-9398-056121F624C4}"/>
              </a:ext>
            </a:extLst>
          </p:cNvPr>
          <p:cNvSpPr txBox="1"/>
          <p:nvPr/>
        </p:nvSpPr>
        <p:spPr>
          <a:xfrm>
            <a:off x="419100" y="152400"/>
            <a:ext cx="8305800" cy="435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endParaRPr lang="it-IT" sz="3600" b="1" i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805D6C-8D98-5026-F5FB-3884018E5DC6}"/>
              </a:ext>
            </a:extLst>
          </p:cNvPr>
          <p:cNvSpPr txBox="1"/>
          <p:nvPr/>
        </p:nvSpPr>
        <p:spPr>
          <a:xfrm>
            <a:off x="533400" y="1066800"/>
            <a:ext cx="8305800" cy="4280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b="1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ID" sz="32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Strategi Menanggapi Ulasan Negatif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Jangan dihapus atau diabaikan!</a:t>
            </a:r>
            <a:endParaRPr lang="en-ID" sz="28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Langkah:</a:t>
            </a: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Respon cepat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(maksimal 24 jam).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Minta maaf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dengan empati.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Tawarkan solusi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(kompensasi atau perbaikan).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Bawa ke diskusi offline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jika perlu.</a:t>
            </a:r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E5234275-CB57-C65B-52DA-5AEE6573B307}"/>
              </a:ext>
            </a:extLst>
          </p:cNvPr>
          <p:cNvSpPr txBox="1"/>
          <p:nvPr/>
        </p:nvSpPr>
        <p:spPr>
          <a:xfrm>
            <a:off x="381000" y="457200"/>
            <a:ext cx="8610600" cy="4067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36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Memaksimalkan Ulasan Positif</a:t>
            </a:r>
          </a:p>
          <a:p>
            <a:pPr algn="ctr">
              <a:lnSpc>
                <a:spcPts val="2400"/>
              </a:lnSpc>
              <a:spcBef>
                <a:spcPts val="2400"/>
              </a:spcBef>
              <a:spcAft>
                <a:spcPts val="1200"/>
              </a:spcAft>
              <a:buNone/>
            </a:pPr>
            <a:endParaRPr lang="en-ID" sz="3600" b="1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Ajak tamu berbagi pengalaman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(saat </a:t>
            </a:r>
            <a:r>
              <a:rPr lang="en-ID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check-out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melalui email </a:t>
            </a:r>
            <a:r>
              <a:rPr lang="en-ID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tindak lanjut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Integrasikan ke pemasaran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(situs web, brosur, media sosial).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Berikan apresiasi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pada tamu yang memberikan ulasan.</a:t>
            </a:r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934892-EAED-C81C-BD8B-4F4C2042D49A}"/>
              </a:ext>
            </a:extLst>
          </p:cNvPr>
          <p:cNvSpPr txBox="1"/>
          <p:nvPr/>
        </p:nvSpPr>
        <p:spPr>
          <a:xfrm>
            <a:off x="304800" y="1066800"/>
            <a:ext cx="8839200" cy="32983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32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Masukan sebagai Alat Peningkatan SDM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Gunakan </a:t>
            </a:r>
            <a:r>
              <a:rPr lang="en-ID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untuk pelatihan staf berbasis kasus nyata.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Berikan penghargaan pada divisi/staf yang mendapat pujian.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Bangun budaya "</a:t>
            </a:r>
            <a:r>
              <a:rPr lang="en-ID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masukan adalah hadiah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 dalam tim.</a:t>
            </a:r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4A0705-3330-0716-B992-2544B4F6E179}"/>
              </a:ext>
            </a:extLst>
          </p:cNvPr>
          <p:cNvSpPr txBox="1"/>
          <p:nvPr/>
        </p:nvSpPr>
        <p:spPr>
          <a:xfrm>
            <a:off x="30480" y="914400"/>
            <a:ext cx="9144000" cy="47115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4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8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Studi Kasus: Hotel XYZ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Masalah: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Banyak keluhan tentang kebersihan kamar di Tripadvisor.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Tindakan:</a:t>
            </a:r>
            <a:endParaRPr lang="en-ID" sz="28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Pelatihan ulang </a:t>
            </a:r>
            <a:r>
              <a:rPr lang="en-ID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housekeeping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Sistem inspeksi harian.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Respons publik pada setiap ulasan.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Hasil: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Peningkatan peringkat dari 3,2 ke 4,5 dalam 6 bulan.</a:t>
            </a:r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4952</TotalTime>
  <Words>470</Words>
  <Application>Microsoft Office PowerPoint</Application>
  <PresentationFormat>On-screen Show (4:3)</PresentationFormat>
  <Paragraphs>79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quote-cjk-patch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548</cp:revision>
  <cp:lastPrinted>2017-08-29T02:54:51Z</cp:lastPrinted>
  <dcterms:created xsi:type="dcterms:W3CDTF">2010-04-18T12:06:30Z</dcterms:created>
  <dcterms:modified xsi:type="dcterms:W3CDTF">2026-01-05T04:06:07Z</dcterms:modified>
</cp:coreProperties>
</file>