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comments/comment1.xml" ContentType="application/vnd.openxmlformats-officedocument.presentationml.comment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53" r:id="rId3"/>
  </p:sldMasterIdLst>
  <p:notesMasterIdLst>
    <p:notesMasterId r:id="rId5"/>
  </p:notesMasterIdLst>
  <p:handoutMasterIdLst>
    <p:handoutMasterId r:id="rId22"/>
  </p:handoutMasterIdLst>
  <p:sldIdLst>
    <p:sldId id="256" r:id="rId4"/>
    <p:sldId id="398" r:id="rId6"/>
    <p:sldId id="399" r:id="rId7"/>
    <p:sldId id="400" r:id="rId8"/>
    <p:sldId id="401" r:id="rId9"/>
    <p:sldId id="387" r:id="rId10"/>
    <p:sldId id="397" r:id="rId11"/>
    <p:sldId id="388" r:id="rId12"/>
    <p:sldId id="389" r:id="rId13"/>
    <p:sldId id="391" r:id="rId14"/>
    <p:sldId id="402" r:id="rId15"/>
    <p:sldId id="403" r:id="rId16"/>
    <p:sldId id="404" r:id="rId17"/>
    <p:sldId id="405" r:id="rId18"/>
    <p:sldId id="406" r:id="rId19"/>
    <p:sldId id="407" r:id="rId20"/>
    <p:sldId id="300" r:id="rId21"/>
  </p:sldIdLst>
  <p:sldSz cx="9144000" cy="6858000" type="screen4x3"/>
  <p:notesSz cx="7045325" cy="9345295"/>
  <p:custDataLst>
    <p:tags r:id="rId27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44" userDrawn="1">
          <p15:clr>
            <a:srgbClr val="A4A3A4"/>
          </p15:clr>
        </p15:guide>
        <p15:guide id="2" pos="2904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/>
  <p:cmAuthor id="2" name="user" initials="u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816" autoAdjust="0"/>
    <p:restoredTop sz="81339" autoAdjust="0"/>
  </p:normalViewPr>
  <p:slideViewPr>
    <p:cSldViewPr showGuides="1">
      <p:cViewPr varScale="1">
        <p:scale>
          <a:sx n="48" d="100"/>
          <a:sy n="48" d="100"/>
        </p:scale>
        <p:origin x="1644" y="36"/>
      </p:cViewPr>
      <p:guideLst>
        <p:guide orient="horz" pos="2144"/>
        <p:guide pos="2904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946" y="-96"/>
      </p:cViewPr>
      <p:guideLst>
        <p:guide orient="horz" pos="2921"/>
        <p:guide pos="2237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5.xml"/><Relationship Id="rId8" Type="http://schemas.openxmlformats.org/officeDocument/2006/relationships/slide" Target="slides/slide4.xml"/><Relationship Id="rId7" Type="http://schemas.openxmlformats.org/officeDocument/2006/relationships/slide" Target="slides/slide3.xml"/><Relationship Id="rId6" Type="http://schemas.openxmlformats.org/officeDocument/2006/relationships/slide" Target="slides/slide2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3" Type="http://schemas.openxmlformats.org/officeDocument/2006/relationships/slideMaster" Target="slideMasters/slideMaster2.xml"/><Relationship Id="rId27" Type="http://schemas.openxmlformats.org/officeDocument/2006/relationships/tags" Target="tags/tag2.xml"/><Relationship Id="rId26" Type="http://schemas.openxmlformats.org/officeDocument/2006/relationships/commentAuthors" Target="commentAuthors.xml"/><Relationship Id="rId25" Type="http://schemas.openxmlformats.org/officeDocument/2006/relationships/tableStyles" Target="tableStyles.xml"/><Relationship Id="rId24" Type="http://schemas.openxmlformats.org/officeDocument/2006/relationships/viewProps" Target="viewProps.xml"/><Relationship Id="rId23" Type="http://schemas.openxmlformats.org/officeDocument/2006/relationships/presProps" Target="presProps.xml"/><Relationship Id="rId22" Type="http://schemas.openxmlformats.org/officeDocument/2006/relationships/handoutMaster" Target="handoutMasters/handoutMaster1.xml"/><Relationship Id="rId21" Type="http://schemas.openxmlformats.org/officeDocument/2006/relationships/slide" Target="slides/slide17.xml"/><Relationship Id="rId20" Type="http://schemas.openxmlformats.org/officeDocument/2006/relationships/slide" Target="slides/slide16.xml"/><Relationship Id="rId2" Type="http://schemas.openxmlformats.org/officeDocument/2006/relationships/theme" Target="theme/theme1.xml"/><Relationship Id="rId19" Type="http://schemas.openxmlformats.org/officeDocument/2006/relationships/slide" Target="slides/slide15.xml"/><Relationship Id="rId18" Type="http://schemas.openxmlformats.org/officeDocument/2006/relationships/slide" Target="slides/slide14.xml"/><Relationship Id="rId17" Type="http://schemas.openxmlformats.org/officeDocument/2006/relationships/slide" Target="slides/slide13.xml"/><Relationship Id="rId16" Type="http://schemas.openxmlformats.org/officeDocument/2006/relationships/slide" Target="slides/slide12.xml"/><Relationship Id="rId15" Type="http://schemas.openxmlformats.org/officeDocument/2006/relationships/slide" Target="slides/slide11.xml"/><Relationship Id="rId14" Type="http://schemas.openxmlformats.org/officeDocument/2006/relationships/slide" Target="slides/slide10.xml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" Type="http://schemas.openxmlformats.org/officeDocument/2006/relationships/slideMaster" Target="slideMasters/slideMaster1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1-04-30T14:37:44.232" idx="1">
    <p:pos x="10" y="10"/>
    <p:text/>
  </p:cm>
</p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7450" y="701675"/>
            <a:ext cx="4670425" cy="3503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56" tIns="46278" rIns="92556" bIns="462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4533" y="4439167"/>
            <a:ext cx="5636260" cy="4205526"/>
          </a:xfrm>
          <a:prstGeom prst="rect">
            <a:avLst/>
          </a:prstGeom>
        </p:spPr>
        <p:txBody>
          <a:bodyPr vert="horz" lIns="92556" tIns="46278" rIns="92556" bIns="46278" rtlCol="0">
            <a:normAutofit/>
          </a:bodyPr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2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3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4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5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9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0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Text Placeholder 2"/>
          <p:cNvSpPr>
            <a:spLocks noGrp="1"/>
          </p:cNvSpPr>
          <p:nvPr>
            <p:ph type="body" idx="3"/>
          </p:nvPr>
        </p:nvSpPr>
        <p:spPr/>
        <p:txBody>
          <a:bodyPr>
            <a:normAutofit fontScale="92500" lnSpcReduction="20000"/>
          </a:bodyPr>
          <a:lstStyle/>
          <a:p>
            <a:endParaRPr lang="en-US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Text Placeholder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r>
              <a:rPr lang="en-US"/>
              <a:t>4. </a:t>
            </a:r>
            <a:r>
              <a:rPr lang="en-US" altLang="en-US"/>
              <a:t>Struktur saham campuran berarti perusahaan menggunakan kombinasi beberapa jenis saham untuk mengatur kontrol, pendanaan, dan perlindungan investor dengan lebih fleksibel.</a:t>
            </a:r>
            <a:endParaRPr lang="en-US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Text Placeholder 2"/>
          <p:cNvSpPr>
            <a:spLocks noGrp="1"/>
          </p:cNvSpPr>
          <p:nvPr>
            <p:ph type="body" idx="3"/>
          </p:nvPr>
        </p:nvSpPr>
        <p:spPr/>
        <p:txBody>
          <a:bodyPr/>
          <a:p>
            <a:r>
              <a:rPr lang="en-US" altLang="en-US"/>
              <a:t>Shareholders Agreement (SHA)</a:t>
            </a:r>
            <a:endParaRPr lang="en-US" altLang="en-US"/>
          </a:p>
          <a:p>
            <a:endParaRPr lang="en-US" altLang="en-US"/>
          </a:p>
          <a:p>
            <a:r>
              <a:rPr lang="en-US" altLang="en-US"/>
              <a:t>SHA adalah perjanjian antar pemegang saham yang mengatur hak, kewajiban, dan mekanisme pengambilan keputusan di luar Anggaran Dasar, terutama untuk melindungi kepentingan investor dan menjaga tata kelola perusahaan.</a:t>
            </a:r>
            <a:endParaRPr lang="en-US" altLang="en-US"/>
          </a:p>
          <a:p>
            <a:r>
              <a:rPr lang="en-US" altLang="en-US"/>
              <a:t>Reserved Matters (Hak Veto)</a:t>
            </a:r>
            <a:endParaRPr lang="en-US" altLang="en-US"/>
          </a:p>
          <a:p>
            <a:endParaRPr lang="en-US" altLang="en-US"/>
          </a:p>
          <a:p>
            <a:r>
              <a:rPr lang="en-US" altLang="en-US"/>
              <a:t>Ketentuan yang mewajibkan persetujuan pemegang saham tertentu (biasanya investor) untuk keputusan strategis, seperti perubahan anggaran dasar, penerbitan saham baru, atau penjualan perusahaan.</a:t>
            </a:r>
            <a:endParaRPr lang="en-US" altLang="en-US"/>
          </a:p>
          <a:p>
            <a:r>
              <a:rPr lang="en-US" altLang="en-US"/>
              <a:t>Board Composition</a:t>
            </a:r>
            <a:endParaRPr lang="en-US" altLang="en-US"/>
          </a:p>
          <a:p>
            <a:endParaRPr lang="en-US" altLang="en-US"/>
          </a:p>
          <a:p>
            <a:r>
              <a:rPr lang="en-US" altLang="en-US"/>
              <a:t>Pengaturan susunan direksi dan komisaris, termasuk siapa yang berhak menunjuknya, untuk memastikan keseimbangan kontrol dan pengawasan antara founder dan investor.</a:t>
            </a:r>
            <a:endParaRPr lang="en-US" altLang="en-US"/>
          </a:p>
          <a:p>
            <a:r>
              <a:rPr lang="en-US" altLang="en-US"/>
              <a:t>Drag Along / Tag Along</a:t>
            </a:r>
            <a:endParaRPr lang="en-US" altLang="en-US"/>
          </a:p>
          <a:p>
            <a:endParaRPr lang="en-US" altLang="en-US"/>
          </a:p>
          <a:p>
            <a:r>
              <a:rPr lang="en-US" altLang="en-US"/>
              <a:t>Drag along: pemegang saham mayoritas dapat memaksa minoritas ikut menjual saham saat perusahaan dijual.</a:t>
            </a:r>
            <a:endParaRPr lang="en-US" altLang="en-US"/>
          </a:p>
          <a:p>
            <a:r>
              <a:rPr lang="en-US" altLang="en-US"/>
              <a:t>Tag along: pemegang saham minoritas berhak ikut menjual sahamnya jika mayoritas menjual.</a:t>
            </a:r>
            <a:endParaRPr lang="en-US" altLang="en-US"/>
          </a:p>
          <a:p>
            <a:r>
              <a:rPr lang="en-US" altLang="en-US"/>
              <a:t>Drag Along / Tag Along</a:t>
            </a:r>
            <a:endParaRPr lang="en-US" altLang="en-US"/>
          </a:p>
          <a:p>
            <a:endParaRPr lang="en-US" altLang="en-US"/>
          </a:p>
          <a:p>
            <a:r>
              <a:rPr lang="en-US" altLang="en-US"/>
              <a:t>Drag along: pemegang saham mayoritas dapat memaksa minoritas ikut menjual saham saat perusahaan dijual.</a:t>
            </a:r>
            <a:endParaRPr lang="en-US" altLang="en-US"/>
          </a:p>
          <a:p>
            <a:r>
              <a:rPr lang="en-US" altLang="en-US"/>
              <a:t>Tag along: pemegang saham minoritas berhak ikut menjual sahamnya jika mayoritas menjual.</a:t>
            </a:r>
            <a:endParaRPr lang="en-US" altLang="en-US"/>
          </a:p>
          <a:p>
            <a:r>
              <a:rPr lang="en-US" altLang="en-US"/>
              <a:t>Anti-Dilution</a:t>
            </a:r>
            <a:endParaRPr lang="en-US" altLang="en-US"/>
          </a:p>
          <a:p>
            <a:endParaRPr lang="en-US" altLang="en-US"/>
          </a:p>
          <a:p>
            <a:r>
              <a:rPr lang="en-US" altLang="en-US"/>
              <a:t>Klausul yang melindungi investor dari penurunan nilai saham akibat penerbitan saham baru dengan harga lebih rendah.</a:t>
            </a:r>
            <a:endParaRPr lang="en-US" altLang="en-US"/>
          </a:p>
          <a:p>
            <a:r>
              <a:rPr lang="en-US" altLang="en-US"/>
              <a:t>Liquidation Preference</a:t>
            </a:r>
            <a:endParaRPr lang="en-US" altLang="en-US"/>
          </a:p>
          <a:p>
            <a:r>
              <a:rPr lang="en-US" altLang="en-US"/>
              <a:t>Pengaturan prioritas pembagian hasil saat likuidasi atau akuisisi, di mana investor biasanya mendapatkan kembali modal lebih dahulu.</a:t>
            </a:r>
            <a:endParaRPr lang="en-US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Text Placeholder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Apa </a:t>
            </a:r>
            <a:r>
              <a:rPr lang="en-US" dirty="0" err="1"/>
              <a:t>itu</a:t>
            </a:r>
            <a:r>
              <a:rPr lang="en-US" dirty="0"/>
              <a:t> </a:t>
            </a:r>
            <a:r>
              <a:rPr lang="en-US" dirty="0" err="1"/>
              <a:t>pkpu</a:t>
            </a:r>
            <a:r>
              <a:rPr lang="en-US" dirty="0"/>
              <a:t> </a:t>
            </a:r>
            <a:endParaRPr lang="en-US" dirty="0"/>
          </a:p>
          <a:p>
            <a:r>
              <a:rPr lang="en-US" dirty="0"/>
              <a:t>- </a:t>
            </a:r>
            <a:r>
              <a:rPr lang="en-ID" dirty="0"/>
              <a:t>Fase </a:t>
            </a:r>
            <a:r>
              <a:rPr lang="en-ID" dirty="0" err="1"/>
              <a:t>bagi</a:t>
            </a:r>
            <a:r>
              <a:rPr lang="en-ID" dirty="0"/>
              <a:t> </a:t>
            </a:r>
            <a:r>
              <a:rPr lang="en-ID" b="1" dirty="0" err="1"/>
              <a:t>debitor</a:t>
            </a:r>
            <a:r>
              <a:rPr lang="en-ID" dirty="0"/>
              <a:t> (</a:t>
            </a:r>
            <a:r>
              <a:rPr lang="en-ID" dirty="0" err="1"/>
              <a:t>pihak</a:t>
            </a:r>
            <a:r>
              <a:rPr lang="en-ID" dirty="0"/>
              <a:t> </a:t>
            </a:r>
            <a:r>
              <a:rPr lang="en-ID" dirty="0" err="1"/>
              <a:t>berutang</a:t>
            </a:r>
            <a:r>
              <a:rPr lang="en-ID" dirty="0"/>
              <a:t>) yang </a:t>
            </a:r>
            <a:r>
              <a:rPr lang="en-ID" dirty="0" err="1"/>
              <a:t>kesulitan</a:t>
            </a:r>
            <a:r>
              <a:rPr lang="en-ID" dirty="0"/>
              <a:t> </a:t>
            </a:r>
            <a:r>
              <a:rPr lang="en-ID" dirty="0" err="1"/>
              <a:t>membayar</a:t>
            </a:r>
            <a:r>
              <a:rPr lang="en-ID" dirty="0"/>
              <a:t> utang.</a:t>
            </a:r>
            <a:endParaRPr lang="en-ID" dirty="0"/>
          </a:p>
          <a:p>
            <a:r>
              <a:rPr lang="en-ID" dirty="0"/>
              <a:t>- </a:t>
            </a:r>
            <a:r>
              <a:rPr lang="en-ID" dirty="0" err="1"/>
              <a:t>Diberi</a:t>
            </a:r>
            <a:r>
              <a:rPr lang="en-ID" dirty="0"/>
              <a:t> </a:t>
            </a:r>
            <a:r>
              <a:rPr lang="en-ID" dirty="0" err="1"/>
              <a:t>kesempatan</a:t>
            </a:r>
            <a:r>
              <a:rPr lang="en-ID" dirty="0"/>
              <a:t> </a:t>
            </a:r>
            <a:r>
              <a:rPr lang="en-ID" dirty="0" err="1"/>
              <a:t>bernegosiasi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b="1" dirty="0" err="1"/>
              <a:t>kreditor</a:t>
            </a:r>
            <a:r>
              <a:rPr lang="en-ID" dirty="0"/>
              <a:t> (</a:t>
            </a:r>
            <a:r>
              <a:rPr lang="en-ID" dirty="0" err="1"/>
              <a:t>pihak</a:t>
            </a:r>
            <a:r>
              <a:rPr lang="en-ID" dirty="0"/>
              <a:t> </a:t>
            </a:r>
            <a:r>
              <a:rPr lang="en-ID" dirty="0" err="1"/>
              <a:t>pemberi</a:t>
            </a:r>
            <a:r>
              <a:rPr lang="en-ID" dirty="0"/>
              <a:t> </a:t>
            </a:r>
            <a:r>
              <a:rPr lang="en-ID" dirty="0" err="1"/>
              <a:t>piutang</a:t>
            </a:r>
            <a:r>
              <a:rPr lang="en-ID" dirty="0"/>
              <a:t>).</a:t>
            </a:r>
            <a:endParaRPr lang="en-ID" dirty="0"/>
          </a:p>
          <a:p>
            <a:r>
              <a:rPr lang="en-ID" b="1" dirty="0"/>
              <a:t>- Tujuan </a:t>
            </a:r>
            <a:r>
              <a:rPr lang="en-ID" b="1" dirty="0" err="1"/>
              <a:t>utama</a:t>
            </a:r>
            <a:r>
              <a:rPr lang="en-ID" dirty="0"/>
              <a:t>: </a:t>
            </a:r>
            <a:r>
              <a:rPr lang="en-ID" dirty="0" err="1"/>
              <a:t>Menghindari</a:t>
            </a:r>
            <a:r>
              <a:rPr lang="en-ID" dirty="0"/>
              <a:t> </a:t>
            </a:r>
            <a:r>
              <a:rPr lang="en-ID" dirty="0" err="1"/>
              <a:t>kepailitan</a:t>
            </a:r>
            <a:r>
              <a:rPr lang="en-ID" dirty="0"/>
              <a:t> </a:t>
            </a:r>
            <a:r>
              <a:rPr lang="en-ID" dirty="0" err="1"/>
              <a:t>debitor</a:t>
            </a:r>
            <a:r>
              <a:rPr lang="en-ID" dirty="0"/>
              <a:t>.</a:t>
            </a:r>
            <a:endParaRPr lang="en-ID" dirty="0"/>
          </a:p>
          <a:p>
            <a:endParaRPr lang="en-ID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Apa </a:t>
            </a:r>
            <a:r>
              <a:rPr lang="en-US" dirty="0" err="1"/>
              <a:t>itu</a:t>
            </a:r>
            <a:r>
              <a:rPr lang="en-US" dirty="0"/>
              <a:t> </a:t>
            </a:r>
            <a:r>
              <a:rPr lang="en-US" dirty="0" err="1"/>
              <a:t>pkpu</a:t>
            </a:r>
            <a:r>
              <a:rPr lang="en-US" dirty="0"/>
              <a:t> </a:t>
            </a:r>
            <a:endParaRPr lang="en-US" dirty="0"/>
          </a:p>
          <a:p>
            <a:r>
              <a:rPr lang="en-US" dirty="0"/>
              <a:t>- </a:t>
            </a:r>
            <a:r>
              <a:rPr lang="en-ID" dirty="0"/>
              <a:t>Fase </a:t>
            </a:r>
            <a:r>
              <a:rPr lang="en-ID" dirty="0" err="1"/>
              <a:t>bagi</a:t>
            </a:r>
            <a:r>
              <a:rPr lang="en-ID" dirty="0"/>
              <a:t> </a:t>
            </a:r>
            <a:r>
              <a:rPr lang="en-ID" b="1" dirty="0" err="1"/>
              <a:t>debitor</a:t>
            </a:r>
            <a:r>
              <a:rPr lang="en-ID" dirty="0"/>
              <a:t> (</a:t>
            </a:r>
            <a:r>
              <a:rPr lang="en-ID" dirty="0" err="1"/>
              <a:t>pihak</a:t>
            </a:r>
            <a:r>
              <a:rPr lang="en-ID" dirty="0"/>
              <a:t> </a:t>
            </a:r>
            <a:r>
              <a:rPr lang="en-ID" dirty="0" err="1"/>
              <a:t>berutang</a:t>
            </a:r>
            <a:r>
              <a:rPr lang="en-ID" dirty="0"/>
              <a:t>) yang </a:t>
            </a:r>
            <a:r>
              <a:rPr lang="en-ID" dirty="0" err="1"/>
              <a:t>kesulitan</a:t>
            </a:r>
            <a:r>
              <a:rPr lang="en-ID" dirty="0"/>
              <a:t> </a:t>
            </a:r>
            <a:r>
              <a:rPr lang="en-ID" dirty="0" err="1"/>
              <a:t>membayar</a:t>
            </a:r>
            <a:r>
              <a:rPr lang="en-ID" dirty="0"/>
              <a:t> utang.</a:t>
            </a:r>
            <a:endParaRPr lang="en-ID" dirty="0"/>
          </a:p>
          <a:p>
            <a:r>
              <a:rPr lang="en-ID" dirty="0"/>
              <a:t>- </a:t>
            </a:r>
            <a:r>
              <a:rPr lang="en-ID" dirty="0" err="1"/>
              <a:t>Diberi</a:t>
            </a:r>
            <a:r>
              <a:rPr lang="en-ID" dirty="0"/>
              <a:t> </a:t>
            </a:r>
            <a:r>
              <a:rPr lang="en-ID" dirty="0" err="1"/>
              <a:t>kesempatan</a:t>
            </a:r>
            <a:r>
              <a:rPr lang="en-ID" dirty="0"/>
              <a:t> </a:t>
            </a:r>
            <a:r>
              <a:rPr lang="en-ID" dirty="0" err="1"/>
              <a:t>bernegosiasi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b="1" dirty="0" err="1"/>
              <a:t>kreditor</a:t>
            </a:r>
            <a:r>
              <a:rPr lang="en-ID" dirty="0"/>
              <a:t> (</a:t>
            </a:r>
            <a:r>
              <a:rPr lang="en-ID" dirty="0" err="1"/>
              <a:t>pihak</a:t>
            </a:r>
            <a:r>
              <a:rPr lang="en-ID" dirty="0"/>
              <a:t> </a:t>
            </a:r>
            <a:r>
              <a:rPr lang="en-ID" dirty="0" err="1"/>
              <a:t>pemberi</a:t>
            </a:r>
            <a:r>
              <a:rPr lang="en-ID" dirty="0"/>
              <a:t> </a:t>
            </a:r>
            <a:r>
              <a:rPr lang="en-ID" dirty="0" err="1"/>
              <a:t>piutang</a:t>
            </a:r>
            <a:r>
              <a:rPr lang="en-ID" dirty="0"/>
              <a:t>).</a:t>
            </a:r>
            <a:endParaRPr lang="en-ID" dirty="0"/>
          </a:p>
          <a:p>
            <a:r>
              <a:rPr lang="en-ID" b="1" dirty="0"/>
              <a:t>- Tujuan </a:t>
            </a:r>
            <a:r>
              <a:rPr lang="en-ID" b="1" dirty="0" err="1"/>
              <a:t>utama</a:t>
            </a:r>
            <a:r>
              <a:rPr lang="en-ID" dirty="0"/>
              <a:t>: </a:t>
            </a:r>
            <a:r>
              <a:rPr lang="en-ID" dirty="0" err="1"/>
              <a:t>Menghindari</a:t>
            </a:r>
            <a:r>
              <a:rPr lang="en-ID" dirty="0"/>
              <a:t> </a:t>
            </a:r>
            <a:r>
              <a:rPr lang="en-ID" dirty="0" err="1"/>
              <a:t>kepailitan</a:t>
            </a:r>
            <a:r>
              <a:rPr lang="en-ID" dirty="0"/>
              <a:t> </a:t>
            </a:r>
            <a:r>
              <a:rPr lang="en-ID" dirty="0" err="1"/>
              <a:t>debitor</a:t>
            </a:r>
            <a:r>
              <a:rPr lang="en-ID" dirty="0"/>
              <a:t>.</a:t>
            </a:r>
            <a:endParaRPr lang="en-ID" dirty="0"/>
          </a:p>
          <a:p>
            <a:endParaRPr lang="en-ID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dirty="0"/>
              <a:t>Dokumen yang sering diminta bank:</a:t>
            </a:r>
            <a:endParaRPr lang="en-US" altLang="en-US" dirty="0"/>
          </a:p>
          <a:p>
            <a:r>
              <a:rPr lang="en-US" altLang="en-US" dirty="0"/>
              <a:t>Legalitas usaha (akta, NIB/OSS, NPWP), rekening koran, laporan keuangan, proyeksi cashflow, kontrak/invoice/PO, daftar aset.</a:t>
            </a:r>
            <a:endParaRPr lang="en-US" altLang="en-US" dirty="0"/>
          </a:p>
          <a:p>
            <a:r>
              <a:rPr lang="en-US" altLang="en-US" dirty="0"/>
              <a:t>Dasar hukum utama: UU Perbankan (UU No. 10 Tahun 1998 perubahan UU No. 7 Tahun 1992).</a:t>
            </a:r>
            <a:endParaRPr lang="en-US" alt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Apa </a:t>
            </a:r>
            <a:r>
              <a:rPr lang="en-US" dirty="0" err="1"/>
              <a:t>itu</a:t>
            </a:r>
            <a:r>
              <a:rPr lang="en-US" dirty="0"/>
              <a:t> </a:t>
            </a:r>
            <a:r>
              <a:rPr lang="en-US" dirty="0" err="1"/>
              <a:t>pkpu</a:t>
            </a:r>
            <a:r>
              <a:rPr lang="en-US" dirty="0"/>
              <a:t> </a:t>
            </a:r>
            <a:endParaRPr lang="en-US" dirty="0"/>
          </a:p>
          <a:p>
            <a:r>
              <a:rPr lang="en-US" dirty="0"/>
              <a:t>- </a:t>
            </a:r>
            <a:r>
              <a:rPr lang="en-ID" dirty="0"/>
              <a:t>Fase </a:t>
            </a:r>
            <a:r>
              <a:rPr lang="en-ID" dirty="0" err="1"/>
              <a:t>bagi</a:t>
            </a:r>
            <a:r>
              <a:rPr lang="en-ID" dirty="0"/>
              <a:t> </a:t>
            </a:r>
            <a:r>
              <a:rPr lang="en-ID" b="1" dirty="0" err="1"/>
              <a:t>debitor</a:t>
            </a:r>
            <a:r>
              <a:rPr lang="en-ID" dirty="0"/>
              <a:t> (</a:t>
            </a:r>
            <a:r>
              <a:rPr lang="en-ID" dirty="0" err="1"/>
              <a:t>pihak</a:t>
            </a:r>
            <a:r>
              <a:rPr lang="en-ID" dirty="0"/>
              <a:t> </a:t>
            </a:r>
            <a:r>
              <a:rPr lang="en-ID" dirty="0" err="1"/>
              <a:t>berutang</a:t>
            </a:r>
            <a:r>
              <a:rPr lang="en-ID" dirty="0"/>
              <a:t>) yang </a:t>
            </a:r>
            <a:r>
              <a:rPr lang="en-ID" dirty="0" err="1"/>
              <a:t>kesulitan</a:t>
            </a:r>
            <a:r>
              <a:rPr lang="en-ID" dirty="0"/>
              <a:t> </a:t>
            </a:r>
            <a:r>
              <a:rPr lang="en-ID" dirty="0" err="1"/>
              <a:t>membayar</a:t>
            </a:r>
            <a:r>
              <a:rPr lang="en-ID" dirty="0"/>
              <a:t> utang.</a:t>
            </a:r>
            <a:endParaRPr lang="en-ID" dirty="0"/>
          </a:p>
          <a:p>
            <a:r>
              <a:rPr lang="en-ID" dirty="0"/>
              <a:t>- </a:t>
            </a:r>
            <a:r>
              <a:rPr lang="en-ID" dirty="0" err="1"/>
              <a:t>Diberi</a:t>
            </a:r>
            <a:r>
              <a:rPr lang="en-ID" dirty="0"/>
              <a:t> </a:t>
            </a:r>
            <a:r>
              <a:rPr lang="en-ID" dirty="0" err="1"/>
              <a:t>kesempatan</a:t>
            </a:r>
            <a:r>
              <a:rPr lang="en-ID" dirty="0"/>
              <a:t> </a:t>
            </a:r>
            <a:r>
              <a:rPr lang="en-ID" dirty="0" err="1"/>
              <a:t>bernegosiasi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b="1" dirty="0" err="1"/>
              <a:t>kreditor</a:t>
            </a:r>
            <a:r>
              <a:rPr lang="en-ID" dirty="0"/>
              <a:t> (</a:t>
            </a:r>
            <a:r>
              <a:rPr lang="en-ID" dirty="0" err="1"/>
              <a:t>pihak</a:t>
            </a:r>
            <a:r>
              <a:rPr lang="en-ID" dirty="0"/>
              <a:t> </a:t>
            </a:r>
            <a:r>
              <a:rPr lang="en-ID" dirty="0" err="1"/>
              <a:t>pemberi</a:t>
            </a:r>
            <a:r>
              <a:rPr lang="en-ID" dirty="0"/>
              <a:t> </a:t>
            </a:r>
            <a:r>
              <a:rPr lang="en-ID" dirty="0" err="1"/>
              <a:t>piutang</a:t>
            </a:r>
            <a:r>
              <a:rPr lang="en-ID" dirty="0"/>
              <a:t>).</a:t>
            </a:r>
            <a:endParaRPr lang="en-ID" dirty="0"/>
          </a:p>
          <a:p>
            <a:r>
              <a:rPr lang="en-ID" b="1" dirty="0"/>
              <a:t>- Tujuan </a:t>
            </a:r>
            <a:r>
              <a:rPr lang="en-ID" b="1" dirty="0" err="1"/>
              <a:t>utama</a:t>
            </a:r>
            <a:r>
              <a:rPr lang="en-ID" dirty="0"/>
              <a:t>: </a:t>
            </a:r>
            <a:r>
              <a:rPr lang="en-ID" dirty="0" err="1"/>
              <a:t>Menghindari</a:t>
            </a:r>
            <a:r>
              <a:rPr lang="en-ID" dirty="0"/>
              <a:t> </a:t>
            </a:r>
            <a:r>
              <a:rPr lang="en-ID" dirty="0" err="1"/>
              <a:t>kepailitan</a:t>
            </a:r>
            <a:r>
              <a:rPr lang="en-ID" dirty="0"/>
              <a:t> </a:t>
            </a:r>
            <a:r>
              <a:rPr lang="en-ID" dirty="0" err="1"/>
              <a:t>debitor</a:t>
            </a:r>
            <a:r>
              <a:rPr lang="en-ID" dirty="0"/>
              <a:t>.</a:t>
            </a:r>
            <a:endParaRPr lang="en-ID" dirty="0"/>
          </a:p>
          <a:p>
            <a:endParaRPr lang="en-ID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Text Placeholder 2"/>
          <p:cNvSpPr>
            <a:spLocks noGrp="1"/>
          </p:cNvSpPr>
          <p:nvPr>
            <p:ph type="body" idx="3"/>
          </p:nvPr>
        </p:nvSpPr>
        <p:spPr/>
        <p:txBody>
          <a:bodyPr/>
          <a:p>
            <a:r>
              <a:rPr lang="en-US" altLang="en-US" dirty="0">
                <a:ea typeface="Tahoma" panose="020B0604030504040204" pitchFamily="34" charset="0"/>
                <a:sym typeface="+mn-ea"/>
              </a:rPr>
              <a:t>Intinya: “persentase saham” tidak selalu sama dengan “kendali”, karena ada hak-hak khusus. Dasar hukum terkait bentuk PT: UU No. 40 Tahun 2007 tentang Perseroan Terbatas.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dirty="0"/>
              <a:t>Venture adalah suatu usaha atau proyek bisnis yang memiliki risiko tinggi tetapi menawarkan potensi keuntungan besar.</a:t>
            </a:r>
            <a:endParaRPr lang="en-US" altLang="en-US" dirty="0"/>
          </a:p>
          <a:p>
            <a:r>
              <a:rPr lang="en-US" altLang="en-US" dirty="0"/>
              <a:t>Umumnya digunakan untuk menggambarkan usaha rintisan (startup), kerja sama bisnis (joint venture), atau kegiatan investasi berisiko seperti pendanaan oleh venture capital.</a:t>
            </a:r>
            <a:endParaRPr lang="en-US" alt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Text Placeholder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r>
              <a:rPr lang="en-US" altLang="en-US"/>
              <a:t>KBLI adalah singkatan dari Klasifikasi Baku Lapangan Usaha Indonesia.</a:t>
            </a:r>
            <a:endParaRPr lang="en-US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Text Placeholder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r>
              <a:rPr lang="en-US" altLang="en-US"/>
              <a:t>KBLI adalah singkatan dari Klasifikasi Baku Lapangan Usaha Indonesia.</a:t>
            </a:r>
            <a:endParaRPr lang="en-US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showMasterSp="0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/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700"/>
            <a:ext cx="7632848" cy="2603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120" algn="ctr"/>
                <a:tab pos="5730875" algn="r"/>
              </a:tabLst>
              <a:defRPr/>
            </a:pPr>
            <a:r>
              <a:rPr kumimoji="0" lang="en-US" alt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HKB24228 - Legal Startup </a:t>
            </a:r>
            <a:endParaRPr kumimoji="0" lang="en-US" altLang="en-US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120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: 00                                     Tanggal Berlaku : </a:t>
            </a:r>
            <a:r>
              <a:rPr lang="en-US" sz="12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showMasterSp="0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/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700"/>
            <a:ext cx="7632848" cy="2603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120" algn="ctr"/>
                <a:tab pos="5730875" algn="r"/>
              </a:tabLst>
              <a:defRPr/>
            </a:pPr>
            <a:r>
              <a:rPr kumimoji="0" lang="en-US" alt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HKB24228 - Legal Startup </a:t>
            </a:r>
            <a:endParaRPr kumimoji="0" lang="en-US" altLang="en-US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120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: 00                                     Tanggal Berlaku : </a:t>
            </a:r>
            <a:r>
              <a:rPr lang="en-US" sz="12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showMasterSp="0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  <a:endParaRPr lang="en-US" dirty="0"/>
          </a:p>
          <a:p>
            <a:pPr lvl="1"/>
            <a:r>
              <a:rPr lang="en-US" dirty="0"/>
              <a:t>Second level</a:t>
            </a:r>
            <a:endParaRPr lang="en-US" dirty="0"/>
          </a:p>
          <a:p>
            <a:pPr lvl="2"/>
            <a:r>
              <a:rPr lang="en-US" dirty="0"/>
              <a:t>Third level</a:t>
            </a:r>
            <a:endParaRPr lang="en-US" dirty="0"/>
          </a:p>
          <a:p>
            <a:pPr lvl="3"/>
            <a:r>
              <a:rPr lang="en-US" dirty="0"/>
              <a:t>Fourth level</a:t>
            </a:r>
            <a:endParaRPr lang="en-US" dirty="0"/>
          </a:p>
          <a:p>
            <a:pPr lvl="4"/>
            <a:r>
              <a:rPr lang="en-US" dirty="0"/>
              <a:t>Fifth level</a:t>
            </a:r>
            <a:endParaRPr lang="en-US" dirty="0"/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700"/>
            <a:ext cx="7704856" cy="2603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120" algn="ctr"/>
                <a:tab pos="5730875" algn="r"/>
              </a:tabLst>
              <a:defRPr/>
            </a:pPr>
            <a:r>
              <a:rPr kumimoji="0" lang="en-US" alt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HKB24228 - Legal Startup </a:t>
            </a:r>
            <a:endParaRPr kumimoji="0" lang="en-US" altLang="en-US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120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: 00                                     Tanggal Berlaku : </a:t>
            </a:r>
            <a:r>
              <a:rPr lang="en-US" sz="12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  <a:endParaRPr lang="en-US" dirty="0"/>
          </a:p>
          <a:p>
            <a:pPr lvl="1"/>
            <a:r>
              <a:rPr lang="en-US" dirty="0"/>
              <a:t>Second level</a:t>
            </a:r>
            <a:endParaRPr lang="en-US" dirty="0"/>
          </a:p>
          <a:p>
            <a:pPr lvl="2"/>
            <a:r>
              <a:rPr lang="en-US" dirty="0"/>
              <a:t>Third level</a:t>
            </a:r>
            <a:endParaRPr lang="en-US" dirty="0"/>
          </a:p>
          <a:p>
            <a:pPr lvl="3"/>
            <a:r>
              <a:rPr lang="en-US" dirty="0"/>
              <a:t>Fourth level</a:t>
            </a:r>
            <a:endParaRPr lang="en-US" dirty="0"/>
          </a:p>
          <a:p>
            <a:pPr lvl="4"/>
            <a:r>
              <a:rPr lang="en-US" dirty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showMasterSp="0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/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700"/>
            <a:ext cx="7632848" cy="2603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120" algn="ctr"/>
                <a:tab pos="5730875" algn="r"/>
              </a:tabLst>
              <a:defRPr/>
            </a:pPr>
            <a:r>
              <a:rPr kumimoji="0" lang="en-US" alt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HKB24228 - Legal Startup </a:t>
            </a:r>
            <a:endParaRPr kumimoji="0" lang="en-US" altLang="en-US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120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: 00                                     Tanggal Berlaku : </a:t>
            </a:r>
            <a:r>
              <a:rPr lang="en-US" sz="12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showMasterSp="0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/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700"/>
            <a:ext cx="7632848" cy="2603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120" algn="ctr"/>
                <a:tab pos="5730875" algn="r"/>
              </a:tabLst>
              <a:defRPr/>
            </a:pPr>
            <a:r>
              <a:rPr kumimoji="0" lang="en-US" alt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HKB24228 - Legal Startup </a:t>
            </a:r>
            <a:endParaRPr kumimoji="0" lang="en-US" altLang="en-US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120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: 00                                     Tanggal Berlaku : </a:t>
            </a:r>
            <a:r>
              <a:rPr lang="en-US" sz="12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showMasterSp="0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  <a:endParaRPr lang="en-US" dirty="0"/>
          </a:p>
          <a:p>
            <a:pPr lvl="1"/>
            <a:r>
              <a:rPr lang="en-US" dirty="0"/>
              <a:t>Second level</a:t>
            </a:r>
            <a:endParaRPr lang="en-US" dirty="0"/>
          </a:p>
          <a:p>
            <a:pPr lvl="2"/>
            <a:r>
              <a:rPr lang="en-US" dirty="0"/>
              <a:t>Third level</a:t>
            </a:r>
            <a:endParaRPr lang="en-US" dirty="0"/>
          </a:p>
          <a:p>
            <a:pPr lvl="3"/>
            <a:r>
              <a:rPr lang="en-US" dirty="0"/>
              <a:t>Fourth level</a:t>
            </a:r>
            <a:endParaRPr lang="en-US" dirty="0"/>
          </a:p>
          <a:p>
            <a:pPr lvl="4"/>
            <a:r>
              <a:rPr lang="en-US" dirty="0"/>
              <a:t>Fifth level</a:t>
            </a:r>
            <a:endParaRPr lang="en-US" dirty="0"/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700"/>
            <a:ext cx="7704856" cy="2603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120" algn="ctr"/>
                <a:tab pos="5730875" algn="r"/>
              </a:tabLst>
              <a:defRPr/>
            </a:pPr>
            <a:r>
              <a:rPr kumimoji="0" lang="en-US" alt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HKB24228 - Legal Startup </a:t>
            </a:r>
            <a:endParaRPr kumimoji="0" lang="en-US" altLang="en-US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120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: 00                                     Tanggal Berlaku : </a:t>
            </a:r>
            <a:r>
              <a:rPr lang="en-US" sz="12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  <a:endParaRPr lang="en-US" dirty="0"/>
          </a:p>
          <a:p>
            <a:pPr lvl="1"/>
            <a:r>
              <a:rPr lang="en-US" dirty="0"/>
              <a:t>Second level</a:t>
            </a:r>
            <a:endParaRPr lang="en-US" dirty="0"/>
          </a:p>
          <a:p>
            <a:pPr lvl="2"/>
            <a:r>
              <a:rPr lang="en-US" dirty="0"/>
              <a:t>Third level</a:t>
            </a:r>
            <a:endParaRPr lang="en-US" dirty="0"/>
          </a:p>
          <a:p>
            <a:pPr lvl="3"/>
            <a:r>
              <a:rPr lang="en-US" dirty="0"/>
              <a:t>Fourth level</a:t>
            </a:r>
            <a:endParaRPr lang="en-US" dirty="0"/>
          </a:p>
          <a:p>
            <a:pPr lvl="4"/>
            <a:r>
              <a:rPr lang="en-US" dirty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6" Type="http://schemas.openxmlformats.org/officeDocument/2006/relationships/theme" Target="../theme/theme1.xml"/><Relationship Id="rId5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6" Type="http://schemas.openxmlformats.org/officeDocument/2006/relationships/theme" Target="../theme/theme2.xml"/><Relationship Id="rId5" Type="http://schemas.openxmlformats.org/officeDocument/2006/relationships/image" Target="../media/image1.jpeg"/><Relationship Id="rId4" Type="http://schemas.openxmlformats.org/officeDocument/2006/relationships/slideLayout" Target="../slideLayouts/slideLayout8.xml"/><Relationship Id="rId3" Type="http://schemas.openxmlformats.org/officeDocument/2006/relationships/slideLayout" Target="../slideLayouts/slideLayout7.xml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5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  <a:endParaRPr lang="en-US" dirty="0"/>
          </a:p>
          <a:p>
            <a:pPr lvl="1"/>
            <a:r>
              <a:rPr lang="en-US" dirty="0"/>
              <a:t>Second level</a:t>
            </a:r>
            <a:endParaRPr lang="en-US" dirty="0"/>
          </a:p>
          <a:p>
            <a:pPr lvl="2"/>
            <a:r>
              <a:rPr lang="en-US" dirty="0"/>
              <a:t>Third level</a:t>
            </a:r>
            <a:endParaRPr lang="en-US" dirty="0"/>
          </a:p>
          <a:p>
            <a:pPr lvl="3"/>
            <a:r>
              <a:rPr lang="en-US" dirty="0"/>
              <a:t>Fourth level</a:t>
            </a:r>
            <a:endParaRPr lang="en-US" dirty="0"/>
          </a:p>
          <a:p>
            <a:pPr lvl="4"/>
            <a:r>
              <a:rPr lang="en-US" dirty="0"/>
              <a:t>Fifth level</a:t>
            </a:r>
            <a:endParaRPr lang="en-US" dirty="0"/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120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120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: 00                                     Tanggal Berlaku : </a:t>
            </a:r>
            <a:r>
              <a:rPr lang="en-US" sz="12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5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  <a:endParaRPr lang="en-US" dirty="0"/>
          </a:p>
          <a:p>
            <a:pPr lvl="1"/>
            <a:r>
              <a:rPr lang="en-US" dirty="0"/>
              <a:t>Second level</a:t>
            </a:r>
            <a:endParaRPr lang="en-US" dirty="0"/>
          </a:p>
          <a:p>
            <a:pPr lvl="2"/>
            <a:r>
              <a:rPr lang="en-US" dirty="0"/>
              <a:t>Third level</a:t>
            </a:r>
            <a:endParaRPr lang="en-US" dirty="0"/>
          </a:p>
          <a:p>
            <a:pPr lvl="3"/>
            <a:r>
              <a:rPr lang="en-US" dirty="0"/>
              <a:t>Fourth level</a:t>
            </a:r>
            <a:endParaRPr lang="en-US" dirty="0"/>
          </a:p>
          <a:p>
            <a:pPr lvl="4"/>
            <a:r>
              <a:rPr lang="en-US" dirty="0"/>
              <a:t>Fifth level</a:t>
            </a:r>
            <a:endParaRPr lang="en-US" dirty="0"/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120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120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: 00                                     Tanggal Berlaku : </a:t>
            </a:r>
            <a:r>
              <a:rPr lang="en-US" sz="12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  <p:sldLayoutId id="2147483655" r:id="rId2"/>
    <p:sldLayoutId id="2147483656" r:id="rId3"/>
    <p:sldLayoutId id="2147483657" r:id="rId4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6" Type="http://schemas.openxmlformats.org/officeDocument/2006/relationships/comments" Target="../comments/comment1.xml"/><Relationship Id="rId5" Type="http://schemas.openxmlformats.org/officeDocument/2006/relationships/notesSlide" Target="../notesSlides/notesSlide1.xml"/><Relationship Id="rId4" Type="http://schemas.openxmlformats.org/officeDocument/2006/relationships/slideLayout" Target="../slideLayouts/slideLayout1.xml"/><Relationship Id="rId3" Type="http://schemas.openxmlformats.org/officeDocument/2006/relationships/image" Target="../media/image3.png"/><Relationship Id="rId2" Type="http://schemas.openxmlformats.org/officeDocument/2006/relationships/tags" Target="../tags/tag1.xml"/><Relationship Id="rId1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2"/>
            </p:custDataLst>
          </p:nvPr>
        </p:nvSpPr>
        <p:spPr>
          <a:xfrm>
            <a:off x="-78105" y="2061210"/>
            <a:ext cx="9144000" cy="1861185"/>
          </a:xfrm>
          <a:prstGeom prst="rect">
            <a:avLst/>
          </a:prstGeom>
          <a:noFill/>
        </p:spPr>
        <p:txBody>
          <a:bodyPr wrap="square" lIns="91440" tIns="45720" rIns="91440" bIns="45720">
            <a:noAutofit/>
          </a:bodyPr>
          <a:lstStyle/>
          <a:p>
            <a:pPr algn="ctr"/>
            <a:r>
              <a:rPr lang="en-US" altLang="en-US" sz="40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  <a:reflection blurRad="6350" stA="55000" endA="300" endPos="45500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Menjelaskan porsi</a:t>
            </a:r>
            <a:endParaRPr lang="en-US" altLang="en-US" sz="4000" b="1" dirty="0" err="1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  <a:reflection blurRad="6350" stA="55000" endA="300" endPos="45500" dir="5400000" sy="-100000" algn="bl" rotWithShape="0"/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altLang="en-US" sz="40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  <a:reflection blurRad="6350" stA="55000" endA="300" endPos="45500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kepemilikan asing pada startup</a:t>
            </a:r>
            <a:endParaRPr lang="en-US" altLang="en-US" sz="4000" b="1" dirty="0" err="1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  <a:reflection blurRad="6350" stA="55000" endA="300" endPos="45500" dir="5400000" sy="-100000" algn="bl" rotWithShape="0"/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altLang="en-US" sz="40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  <a:reflection blurRad="6350" stA="55000" endA="300" endPos="45500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Pertemuan</a:t>
            </a:r>
            <a:r>
              <a:rPr lang="en-US" altLang="en-US" sz="40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  <a:reflection blurRad="6350" stA="55000" endA="300" endPos="45500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Ke </a:t>
            </a:r>
            <a:r>
              <a:rPr lang="en-US" altLang="en-US" sz="4000" b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  <a:reflection blurRad="6350" stA="55000" endA="300" endPos="45500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- 13</a:t>
            </a:r>
            <a:endParaRPr lang="en-US" altLang="en-US" sz="4000" b="1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  <a:reflection blurRad="6350" stA="55000" endA="300" endPos="45500" dir="5400000" sy="-100000" algn="bl" rotWithShape="0"/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altLang="en-US" sz="4000" b="1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  <a:reflection blurRad="6350" stA="55000" endA="300" endPos="45500" dir="5400000" sy="-100000" algn="bl" rotWithShape="0"/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Picture 4" descr="D:\!!!DATA RETNO_QAC\ARSIP Internal Memo\LOGO IM.png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9" t="15303" r="72530" b="16026"/>
          <a:stretch>
            <a:fillRect/>
          </a:stretch>
        </p:blipFill>
        <p:spPr bwMode="auto">
          <a:xfrm>
            <a:off x="7812360" y="60608"/>
            <a:ext cx="1276350" cy="128016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 thruBlk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211455" y="477520"/>
            <a:ext cx="8630285" cy="5494655"/>
          </a:xfrm>
        </p:spPr>
        <p:txBody>
          <a:bodyPr>
            <a:noAutofit/>
          </a:bodyPr>
          <a:lstStyle/>
          <a:p>
            <a:pPr algn="ctr"/>
            <a:r>
              <a:rPr lang="en-US" altLang="en-US" sz="2400" dirty="0">
                <a:solidFill>
                  <a:schemeClr val="tx1"/>
                </a:solidFill>
              </a:rPr>
              <a:t>Prinsip Umum Pembatasan Kepemilikan Asing</a:t>
            </a:r>
            <a:endParaRPr lang="en-US" altLang="en-US" sz="2400" dirty="0">
              <a:solidFill>
                <a:schemeClr val="tx1"/>
              </a:solidFill>
            </a:endParaRPr>
          </a:p>
          <a:p>
            <a:pPr algn="just"/>
            <a:endParaRPr lang="en-US" altLang="en-US" sz="2400" dirty="0">
              <a:solidFill>
                <a:schemeClr val="tx1"/>
              </a:solidFill>
            </a:endParaRPr>
          </a:p>
          <a:p>
            <a:pPr algn="just"/>
            <a:r>
              <a:rPr lang="en-US" altLang="en-US" sz="2400" dirty="0">
                <a:solidFill>
                  <a:schemeClr val="tx1"/>
                </a:solidFill>
              </a:rPr>
              <a:t>Pembatasan dibuat untuk tujuan seperti:</a:t>
            </a:r>
            <a:endParaRPr lang="en-US" altLang="en-US" sz="2400" dirty="0">
              <a:solidFill>
                <a:schemeClr val="tx1"/>
              </a:solidFill>
            </a:endParaRPr>
          </a:p>
          <a:p>
            <a:pPr marL="457200" indent="-457200" algn="just">
              <a:buAutoNum type="arabicPeriod"/>
            </a:pPr>
            <a:r>
              <a:rPr lang="en-US" altLang="en-US" sz="2400" dirty="0">
                <a:solidFill>
                  <a:schemeClr val="tx1"/>
                </a:solidFill>
              </a:rPr>
              <a:t>melindungi sektor strategis dan layanan publik</a:t>
            </a:r>
            <a:endParaRPr lang="en-US" altLang="en-US" sz="2400" dirty="0">
              <a:solidFill>
                <a:schemeClr val="tx1"/>
              </a:solidFill>
            </a:endParaRPr>
          </a:p>
          <a:p>
            <a:pPr marL="457200" indent="-457200" algn="just">
              <a:buAutoNum type="arabicPeriod"/>
            </a:pPr>
            <a:r>
              <a:rPr lang="en-US" altLang="en-US" sz="2400" dirty="0">
                <a:solidFill>
                  <a:schemeClr val="tx1"/>
                </a:solidFill>
              </a:rPr>
              <a:t>menjaga ketahanan ekonomi dan keamanan nasional</a:t>
            </a:r>
            <a:endParaRPr lang="en-US" altLang="en-US" sz="2400" dirty="0">
              <a:solidFill>
                <a:schemeClr val="tx1"/>
              </a:solidFill>
            </a:endParaRPr>
          </a:p>
          <a:p>
            <a:pPr marL="457200" indent="-457200" algn="just">
              <a:buAutoNum type="arabicPeriod"/>
            </a:pPr>
            <a:r>
              <a:rPr lang="en-US" altLang="en-US" sz="2400" dirty="0">
                <a:solidFill>
                  <a:schemeClr val="tx1"/>
                </a:solidFill>
              </a:rPr>
              <a:t>mendorong kemitraan dengan pelaku usaha dalam negeri (terutama UMKM)</a:t>
            </a:r>
            <a:endParaRPr lang="en-US" altLang="en-US" sz="2400" dirty="0">
              <a:solidFill>
                <a:schemeClr val="tx1"/>
              </a:solidFill>
            </a:endParaRPr>
          </a:p>
          <a:p>
            <a:pPr algn="just"/>
            <a:endParaRPr lang="en-US" altLang="en-US" sz="2400" dirty="0">
              <a:solidFill>
                <a:schemeClr val="tx1"/>
              </a:solidFill>
            </a:endParaRPr>
          </a:p>
          <a:p>
            <a:pPr algn="just"/>
            <a:r>
              <a:rPr lang="en-US" altLang="en-US" sz="2400" dirty="0">
                <a:solidFill>
                  <a:schemeClr val="tx1"/>
                </a:solidFill>
              </a:rPr>
              <a:t>Memastikan manfaat investasi: transfer teknologi, penyerapan tenaga kerja, nilai tambah Pembatasan biasanya dilihat dari:</a:t>
            </a:r>
            <a:endParaRPr lang="en-US" altLang="en-US" sz="2400" dirty="0">
              <a:solidFill>
                <a:schemeClr val="tx1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altLang="en-US" sz="2400" dirty="0">
                <a:solidFill>
                  <a:schemeClr val="tx1"/>
                </a:solidFill>
              </a:rPr>
              <a:t>bidang usaha/KBLI</a:t>
            </a:r>
            <a:endParaRPr lang="en-US" altLang="en-US" sz="2400" dirty="0">
              <a:solidFill>
                <a:schemeClr val="tx1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altLang="en-US" sz="2400" dirty="0">
                <a:solidFill>
                  <a:schemeClr val="tx1"/>
                </a:solidFill>
              </a:rPr>
              <a:t>karakter layanan (mis. sektor keuangan, media, telekomunikasi)</a:t>
            </a:r>
            <a:endParaRPr lang="en-US" altLang="en-US" sz="2400" dirty="0">
              <a:solidFill>
                <a:schemeClr val="tx1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altLang="en-US" sz="2400" dirty="0">
                <a:solidFill>
                  <a:schemeClr val="tx1"/>
                </a:solidFill>
              </a:rPr>
              <a:t>kepatuhan pada aturan sektor (OJK/BI/Kominfo dsb.)</a:t>
            </a:r>
            <a:endParaRPr lang="en-US" altLang="en-US" sz="24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200025" y="487680"/>
            <a:ext cx="8686165" cy="5687060"/>
          </a:xfrm>
        </p:spPr>
        <p:txBody>
          <a:bodyPr>
            <a:noAutofit/>
          </a:bodyPr>
          <a:lstStyle/>
          <a:p>
            <a:pPr algn="ctr"/>
            <a:r>
              <a:rPr lang="en-US" altLang="en-US" sz="2200" dirty="0">
                <a:solidFill>
                  <a:schemeClr val="tx1"/>
                </a:solidFill>
              </a:rPr>
              <a:t>Batasan Kepemilikan Asing pada Startup</a:t>
            </a:r>
            <a:endParaRPr lang="en-US" altLang="en-US" sz="2200" dirty="0">
              <a:solidFill>
                <a:schemeClr val="tx1"/>
              </a:solidFill>
            </a:endParaRPr>
          </a:p>
          <a:p>
            <a:pPr algn="ctr"/>
            <a:endParaRPr lang="en-US" altLang="en-US" sz="2200" dirty="0">
              <a:solidFill>
                <a:schemeClr val="tx1"/>
              </a:solidFill>
            </a:endParaRPr>
          </a:p>
          <a:p>
            <a:pPr algn="just"/>
            <a:r>
              <a:rPr lang="en-US" altLang="en-US" sz="2200" dirty="0">
                <a:solidFill>
                  <a:schemeClr val="tx1"/>
                </a:solidFill>
              </a:rPr>
              <a:t>Banyak startup digital (mis. software/SaaS, layanan internet umum, e-commerce tertentu) cenderung lebih terbuka.</a:t>
            </a:r>
            <a:endParaRPr lang="en-US" altLang="en-US" sz="2200" dirty="0">
              <a:solidFill>
                <a:schemeClr val="tx1"/>
              </a:solidFill>
            </a:endParaRPr>
          </a:p>
          <a:p>
            <a:pPr algn="just"/>
            <a:endParaRPr lang="en-US" altLang="en-US" sz="2200" dirty="0">
              <a:solidFill>
                <a:schemeClr val="tx1"/>
              </a:solidFill>
            </a:endParaRPr>
          </a:p>
          <a:p>
            <a:pPr algn="just"/>
            <a:r>
              <a:rPr lang="en-US" altLang="en-US" sz="2200" dirty="0">
                <a:solidFill>
                  <a:schemeClr val="tx1"/>
                </a:solidFill>
              </a:rPr>
              <a:t>Namun ada startup yang “menempel” pada sektor yang regulasinya ketat, misalnya:</a:t>
            </a:r>
            <a:endParaRPr lang="en-US" altLang="en-US" sz="2200" dirty="0">
              <a:solidFill>
                <a:schemeClr val="tx1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altLang="en-US" sz="2200" dirty="0">
                <a:solidFill>
                  <a:schemeClr val="tx1"/>
                </a:solidFill>
              </a:rPr>
              <a:t>jasa keuangan/fintech tertentu (sering ada aturan sektor dan perizinan khusus)</a:t>
            </a:r>
            <a:endParaRPr lang="en-US" altLang="en-US" sz="2200" dirty="0">
              <a:solidFill>
                <a:schemeClr val="tx1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altLang="en-US" sz="2200" dirty="0">
                <a:solidFill>
                  <a:schemeClr val="tx1"/>
                </a:solidFill>
              </a:rPr>
              <a:t>telekomunikasi/penyiaran/media</a:t>
            </a:r>
            <a:endParaRPr lang="en-US" altLang="en-US" sz="2200" dirty="0">
              <a:solidFill>
                <a:schemeClr val="tx1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altLang="en-US" sz="2200" dirty="0">
                <a:solidFill>
                  <a:schemeClr val="tx1"/>
                </a:solidFill>
              </a:rPr>
              <a:t>pengelolaan data tertentu atau infrastruktur strategis</a:t>
            </a:r>
            <a:endParaRPr lang="en-US" altLang="en-US" sz="2200" dirty="0">
              <a:solidFill>
                <a:schemeClr val="tx1"/>
              </a:solidFill>
            </a:endParaRPr>
          </a:p>
          <a:p>
            <a:pPr algn="just"/>
            <a:r>
              <a:rPr lang="en-US" altLang="en-US" sz="2200" dirty="0">
                <a:solidFill>
                  <a:schemeClr val="tx1"/>
                </a:solidFill>
              </a:rPr>
              <a:t>Karena itu, analisis porsi asing harus dimulai dari:</a:t>
            </a:r>
            <a:endParaRPr lang="en-US" altLang="en-US" sz="2200" dirty="0">
              <a:solidFill>
                <a:schemeClr val="tx1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altLang="en-US" sz="2200" dirty="0">
                <a:solidFill>
                  <a:schemeClr val="tx1"/>
                </a:solidFill>
              </a:rPr>
              <a:t>identifikasi KBLI yang tepat</a:t>
            </a:r>
            <a:endParaRPr lang="en-US" altLang="en-US" sz="2200" dirty="0">
              <a:solidFill>
                <a:schemeClr val="tx1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altLang="en-US" sz="2200" dirty="0">
                <a:solidFill>
                  <a:schemeClr val="tx1"/>
                </a:solidFill>
              </a:rPr>
              <a:t>cek status bidang usaha: terbuka/terbuka bersyarat/tertutup</a:t>
            </a:r>
            <a:endParaRPr lang="en-US" altLang="en-US" sz="2200" dirty="0">
              <a:solidFill>
                <a:schemeClr val="tx1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altLang="en-US" sz="2200" dirty="0">
                <a:solidFill>
                  <a:schemeClr val="tx1"/>
                </a:solidFill>
              </a:rPr>
              <a:t>cek aturan sektor (jika ada)</a:t>
            </a:r>
            <a:endParaRPr lang="en-US" altLang="en-US" sz="22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200025" y="559435"/>
            <a:ext cx="8686165" cy="5687060"/>
          </a:xfrm>
        </p:spPr>
        <p:txBody>
          <a:bodyPr>
            <a:noAutofit/>
          </a:bodyPr>
          <a:lstStyle/>
          <a:p>
            <a:pPr algn="ctr"/>
            <a:r>
              <a:rPr lang="en-US" altLang="en-US" sz="2400" dirty="0">
                <a:solidFill>
                  <a:schemeClr val="tx1"/>
                </a:solidFill>
              </a:rPr>
              <a:t>Contoh: Startup yang Umumnya Lebih Terbuka</a:t>
            </a:r>
            <a:endParaRPr lang="en-US" altLang="en-US" sz="2400" dirty="0">
              <a:solidFill>
                <a:schemeClr val="tx1"/>
              </a:solidFill>
            </a:endParaRPr>
          </a:p>
          <a:p>
            <a:pPr algn="just"/>
            <a:endParaRPr lang="en-US" altLang="en-US" sz="2400" dirty="0">
              <a:solidFill>
                <a:schemeClr val="tx1"/>
              </a:solidFill>
            </a:endParaRPr>
          </a:p>
          <a:p>
            <a:pPr algn="just"/>
            <a:r>
              <a:rPr lang="en-US" altLang="en-US" sz="2400" dirty="0">
                <a:solidFill>
                  <a:schemeClr val="tx1"/>
                </a:solidFill>
              </a:rPr>
              <a:t>Contoh bidang usaha yang sering lebih fleksibel untuk investor asing (bergantung KBLI dan model bisnis):</a:t>
            </a:r>
            <a:endParaRPr lang="en-US" altLang="en-US" sz="2400" dirty="0">
              <a:solidFill>
                <a:schemeClr val="tx1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altLang="en-US" sz="2400" dirty="0">
                <a:solidFill>
                  <a:schemeClr val="tx1"/>
                </a:solidFill>
              </a:rPr>
              <a:t>SaaS / software: aplikasi manajemen bisnis, HRIS, CRM, akuntansi.</a:t>
            </a:r>
            <a:endParaRPr lang="en-US" altLang="en-US" sz="2400" dirty="0">
              <a:solidFill>
                <a:schemeClr val="tx1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altLang="en-US" sz="2400" dirty="0">
                <a:solidFill>
                  <a:schemeClr val="tx1"/>
                </a:solidFill>
              </a:rPr>
              <a:t>E-commerce/marketplace: platform mempertemukan penjual–pembeli.</a:t>
            </a:r>
            <a:endParaRPr lang="en-US" altLang="en-US" sz="2400" dirty="0">
              <a:solidFill>
                <a:schemeClr val="tx1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altLang="en-US" sz="2400" dirty="0">
                <a:solidFill>
                  <a:schemeClr val="tx1"/>
                </a:solidFill>
              </a:rPr>
              <a:t>Layanan digital berbasis aplikasi: manajemen logistik, analitik data, productivity tools. Contoh skema kepemilikan:</a:t>
            </a:r>
            <a:endParaRPr lang="en-US" altLang="en-US" sz="2400" dirty="0">
              <a:solidFill>
                <a:schemeClr val="tx1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altLang="en-US" sz="2400" dirty="0">
                <a:solidFill>
                  <a:schemeClr val="tx1"/>
                </a:solidFill>
              </a:rPr>
              <a:t>Investor asing masuk pada putaran Series A dan bisa memiliki mayoritas saham apabila bidang usahanya terbuka. Catatan: tetap perlu cek sektor jika ada elemen perizinan khusus (pembayaran, pinjaman, dsb.).</a:t>
            </a:r>
            <a:endParaRPr lang="en-US" altLang="en-US" sz="24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349885" y="721995"/>
            <a:ext cx="8194675" cy="5480685"/>
          </a:xfrm>
        </p:spPr>
        <p:txBody>
          <a:bodyPr>
            <a:noAutofit/>
          </a:bodyPr>
          <a:lstStyle/>
          <a:p>
            <a:pPr algn="ctr"/>
            <a:r>
              <a:rPr lang="en-US" altLang="en-US" sz="2400">
                <a:solidFill>
                  <a:schemeClr val="tx1"/>
                </a:solidFill>
              </a:rPr>
              <a:t>Contoh: Startup yang Berpotensi Dibatasi</a:t>
            </a:r>
            <a:endParaRPr lang="en-US" altLang="en-US" sz="2400">
              <a:solidFill>
                <a:schemeClr val="tx1"/>
              </a:solidFill>
            </a:endParaRPr>
          </a:p>
          <a:p>
            <a:pPr algn="just"/>
            <a:endParaRPr lang="en-US" altLang="en-US" sz="2400">
              <a:solidFill>
                <a:schemeClr val="tx1"/>
              </a:solidFill>
            </a:endParaRPr>
          </a:p>
          <a:p>
            <a:pPr algn="just"/>
            <a:r>
              <a:rPr lang="en-US" altLang="en-US" sz="2400">
                <a:solidFill>
                  <a:schemeClr val="tx1"/>
                </a:solidFill>
              </a:rPr>
              <a:t>Contoh sektor yang sering memerlukan kehati-hatian (karena aturan sektor):</a:t>
            </a:r>
            <a:endParaRPr lang="en-US" altLang="en-US" sz="2400">
              <a:solidFill>
                <a:schemeClr val="tx1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altLang="en-US" sz="2400">
                <a:solidFill>
                  <a:schemeClr val="tx1"/>
                </a:solidFill>
              </a:rPr>
              <a:t>Fintech lending/pembayaran: bisa terkait perizinan OJK/BI dan persyaratan kepemilikan.</a:t>
            </a:r>
            <a:endParaRPr lang="en-US" altLang="en-US" sz="2400">
              <a:solidFill>
                <a:schemeClr val="tx1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altLang="en-US" sz="2400">
                <a:solidFill>
                  <a:schemeClr val="tx1"/>
                </a:solidFill>
              </a:rPr>
              <a:t>Media/penyiaran: historisnya lebih ketat untuk kepemilikan asing.</a:t>
            </a:r>
            <a:endParaRPr lang="en-US" altLang="en-US" sz="2400">
              <a:solidFill>
                <a:schemeClr val="tx1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altLang="en-US" sz="2400">
                <a:solidFill>
                  <a:schemeClr val="tx1"/>
                </a:solidFill>
              </a:rPr>
              <a:t>Telekomunikasi/infrastruktur jaringan: sangat diatur dan bisa ada batas kepemilikan serta persyaratan teknis.</a:t>
            </a:r>
            <a:endParaRPr lang="en-US" altLang="en-US" sz="2400">
              <a:solidFill>
                <a:schemeClr val="tx1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altLang="en-US" sz="2400">
                <a:solidFill>
                  <a:schemeClr val="tx1"/>
                </a:solidFill>
              </a:rPr>
              <a:t>Kesehatan/pendidikan: jika menyentuh layanan inti yang diatur, bisa ada syarat tambahan. Poin kunci:</a:t>
            </a:r>
            <a:endParaRPr lang="en-US" altLang="en-US" sz="2400">
              <a:solidFill>
                <a:schemeClr val="tx1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altLang="en-US" sz="2400">
                <a:solidFill>
                  <a:schemeClr val="tx1"/>
                </a:solidFill>
              </a:rPr>
              <a:t>Bukan “nama startup-nya” yang dibatasi, tetapi aktivitas usahanya.</a:t>
            </a:r>
            <a:endParaRPr lang="en-US" altLang="en-US" sz="240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340995" y="607695"/>
            <a:ext cx="8382635" cy="5547360"/>
          </a:xfrm>
        </p:spPr>
        <p:txBody>
          <a:bodyPr>
            <a:noAutofit/>
          </a:bodyPr>
          <a:lstStyle/>
          <a:p>
            <a:pPr algn="ctr"/>
            <a:r>
              <a:rPr lang="en-US" altLang="en-US" sz="2300">
                <a:solidFill>
                  <a:schemeClr val="tx1"/>
                </a:solidFill>
              </a:rPr>
              <a:t>Implikasi Praktis bagi Startup (Governance &amp; Deal Terms)</a:t>
            </a:r>
            <a:endParaRPr lang="en-US" altLang="en-US" sz="2300">
              <a:solidFill>
                <a:schemeClr val="tx1"/>
              </a:solidFill>
            </a:endParaRPr>
          </a:p>
          <a:p>
            <a:pPr algn="just"/>
            <a:endParaRPr lang="en-US" altLang="en-US" sz="2300">
              <a:solidFill>
                <a:schemeClr val="tx1"/>
              </a:solidFill>
            </a:endParaRPr>
          </a:p>
          <a:p>
            <a:pPr algn="just"/>
            <a:r>
              <a:rPr lang="en-US" altLang="en-US" sz="2300">
                <a:solidFill>
                  <a:schemeClr val="tx1"/>
                </a:solidFill>
              </a:rPr>
              <a:t>Agar aman dan “investor-ready”, startup biasanya menyiapkan:</a:t>
            </a:r>
            <a:endParaRPr lang="en-US" altLang="en-US" sz="2300">
              <a:solidFill>
                <a:schemeClr val="tx1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altLang="en-US" sz="2300">
                <a:solidFill>
                  <a:schemeClr val="tx1"/>
                </a:solidFill>
              </a:rPr>
              <a:t>Cap table yang rapi: siapa memiliki berapa, termasuk ESOP.</a:t>
            </a:r>
            <a:endParaRPr lang="en-US" altLang="en-US" sz="2300">
              <a:solidFill>
                <a:schemeClr val="tx1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altLang="en-US" sz="2300">
                <a:solidFill>
                  <a:schemeClr val="tx1"/>
                </a:solidFill>
              </a:rPr>
              <a:t>Anggaran dasar dan perubahan modal tersusun baik.</a:t>
            </a:r>
            <a:endParaRPr lang="en-US" altLang="en-US" sz="2300">
              <a:solidFill>
                <a:schemeClr val="tx1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altLang="en-US" sz="2300">
                <a:solidFill>
                  <a:schemeClr val="tx1"/>
                </a:solidFill>
              </a:rPr>
              <a:t>Shareholders Agreement (SHA): mengatur</a:t>
            </a:r>
            <a:endParaRPr lang="en-US" altLang="en-US" sz="2300">
              <a:solidFill>
                <a:schemeClr val="tx1"/>
              </a:solidFill>
            </a:endParaRPr>
          </a:p>
          <a:p>
            <a:pPr marL="825500" indent="-416560" algn="just" defTabSz="914400">
              <a:buFont typeface="Arial" panose="020B0604020202020204" pitchFamily="34" charset="0"/>
              <a:buChar char="•"/>
              <a:tabLst>
                <a:tab pos="805815" algn="l"/>
              </a:tabLst>
            </a:pPr>
            <a:r>
              <a:rPr lang="en-US" altLang="en-US" sz="2300">
                <a:solidFill>
                  <a:schemeClr val="tx1"/>
                </a:solidFill>
              </a:rPr>
              <a:t>reserved matters (veto)</a:t>
            </a:r>
            <a:endParaRPr lang="en-US" altLang="en-US" sz="2300">
              <a:solidFill>
                <a:schemeClr val="tx1"/>
              </a:solidFill>
            </a:endParaRPr>
          </a:p>
          <a:p>
            <a:pPr marL="825500" indent="-416560" algn="just" defTabSz="914400">
              <a:buFont typeface="Arial" panose="020B0604020202020204" pitchFamily="34" charset="0"/>
              <a:buChar char="•"/>
              <a:tabLst>
                <a:tab pos="805815" algn="l"/>
              </a:tabLst>
            </a:pPr>
            <a:r>
              <a:rPr lang="en-US" altLang="en-US" sz="2300">
                <a:solidFill>
                  <a:schemeClr val="tx1"/>
                </a:solidFill>
              </a:rPr>
              <a:t>board composition</a:t>
            </a:r>
            <a:endParaRPr lang="en-US" altLang="en-US" sz="2300">
              <a:solidFill>
                <a:schemeClr val="tx1"/>
              </a:solidFill>
            </a:endParaRPr>
          </a:p>
          <a:p>
            <a:pPr marL="825500" indent="-416560" algn="just" defTabSz="914400">
              <a:buFont typeface="Arial" panose="020B0604020202020204" pitchFamily="34" charset="0"/>
              <a:buChar char="•"/>
              <a:tabLst>
                <a:tab pos="805815" algn="l"/>
              </a:tabLst>
            </a:pPr>
            <a:r>
              <a:rPr lang="en-US" altLang="en-US" sz="2300">
                <a:solidFill>
                  <a:schemeClr val="tx1"/>
                </a:solidFill>
              </a:rPr>
              <a:t>drag along/tag along</a:t>
            </a:r>
            <a:endParaRPr lang="en-US" altLang="en-US" sz="2300">
              <a:solidFill>
                <a:schemeClr val="tx1"/>
              </a:solidFill>
            </a:endParaRPr>
          </a:p>
          <a:p>
            <a:pPr marL="825500" indent="-416560" algn="just" defTabSz="914400">
              <a:buFont typeface="Arial" panose="020B0604020202020204" pitchFamily="34" charset="0"/>
              <a:buChar char="•"/>
              <a:tabLst>
                <a:tab pos="805815" algn="l"/>
              </a:tabLst>
            </a:pPr>
            <a:r>
              <a:rPr lang="en-US" altLang="en-US" sz="2300">
                <a:solidFill>
                  <a:schemeClr val="tx1"/>
                </a:solidFill>
              </a:rPr>
              <a:t>anti-dilution, liquidation preference</a:t>
            </a:r>
            <a:endParaRPr lang="en-US" altLang="en-US" sz="230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240665" y="597535"/>
            <a:ext cx="8665845" cy="5414010"/>
          </a:xfrm>
        </p:spPr>
        <p:txBody>
          <a:bodyPr>
            <a:noAutofit/>
          </a:bodyPr>
          <a:lstStyle/>
          <a:p>
            <a:pPr algn="just"/>
            <a:r>
              <a:rPr lang="en-US" altLang="en-US" sz="2300">
                <a:solidFill>
                  <a:schemeClr val="tx1"/>
                </a:solidFill>
              </a:rPr>
              <a:t>Strategi menjaga kontrol:</a:t>
            </a:r>
            <a:endParaRPr lang="en-US" altLang="en-US" sz="2300">
              <a:solidFill>
                <a:schemeClr val="tx1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altLang="en-US" sz="2300">
                <a:solidFill>
                  <a:schemeClr val="tx1"/>
                </a:solidFill>
              </a:rPr>
              <a:t>penerbitan kelas saham (jika relevan)</a:t>
            </a:r>
            <a:endParaRPr lang="en-US" altLang="en-US" sz="2300">
              <a:solidFill>
                <a:schemeClr val="tx1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altLang="en-US" sz="2300">
                <a:solidFill>
                  <a:schemeClr val="tx1"/>
                </a:solidFill>
              </a:rPr>
              <a:t>komposisi dewan komisaris/direksi</a:t>
            </a:r>
            <a:endParaRPr lang="en-US" altLang="en-US" sz="2300">
              <a:solidFill>
                <a:schemeClr val="tx1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altLang="en-US" sz="2300">
                <a:solidFill>
                  <a:schemeClr val="tx1"/>
                </a:solidFill>
              </a:rPr>
              <a:t>batas maksimum kepemilikan asing (bila diperlukan untuk kepatuhan)</a:t>
            </a:r>
            <a:endParaRPr lang="en-US" altLang="en-US" sz="2300">
              <a:solidFill>
                <a:schemeClr val="tx1"/>
              </a:solidFill>
            </a:endParaRPr>
          </a:p>
          <a:p>
            <a:pPr algn="just"/>
            <a:endParaRPr lang="en-US" altLang="en-US" sz="2300">
              <a:solidFill>
                <a:schemeClr val="tx1"/>
              </a:solidFill>
            </a:endParaRPr>
          </a:p>
          <a:p>
            <a:pPr algn="just"/>
            <a:r>
              <a:rPr lang="en-US" altLang="en-US" sz="2300">
                <a:solidFill>
                  <a:schemeClr val="tx1"/>
                </a:solidFill>
              </a:rPr>
              <a:t>Kepatuhan perizinan dan pelaporan: perubahan kepemilikan harus tercatat dan konsisten.</a:t>
            </a:r>
            <a:endParaRPr lang="en-US" altLang="en-US" sz="230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327025" y="568960"/>
            <a:ext cx="8462010" cy="5568315"/>
          </a:xfrm>
        </p:spPr>
        <p:txBody>
          <a:bodyPr>
            <a:noAutofit/>
          </a:bodyPr>
          <a:p>
            <a:pPr algn="ctr"/>
            <a:r>
              <a:rPr lang="en-US" altLang="en-US" sz="2100">
                <a:solidFill>
                  <a:schemeClr val="tx1"/>
                </a:solidFill>
              </a:rPr>
              <a:t>Kesimpulan &amp; Langkah Analisis Cepat</a:t>
            </a:r>
            <a:endParaRPr lang="en-US" altLang="en-US" sz="2100">
              <a:solidFill>
                <a:schemeClr val="tx1"/>
              </a:solidFill>
            </a:endParaRPr>
          </a:p>
          <a:p>
            <a:pPr algn="just"/>
            <a:endParaRPr lang="en-US" altLang="en-US" sz="2100">
              <a:solidFill>
                <a:schemeClr val="tx1"/>
              </a:solidFill>
            </a:endParaRPr>
          </a:p>
          <a:p>
            <a:pPr algn="just"/>
            <a:r>
              <a:rPr lang="en-US" altLang="en-US" sz="2100">
                <a:solidFill>
                  <a:schemeClr val="tx1"/>
                </a:solidFill>
              </a:rPr>
              <a:t>Kesimpulan:</a:t>
            </a:r>
            <a:endParaRPr lang="en-US" altLang="en-US" sz="2100">
              <a:solidFill>
                <a:schemeClr val="tx1"/>
              </a:solidFill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altLang="en-US" sz="2100">
                <a:solidFill>
                  <a:schemeClr val="tx1"/>
                </a:solidFill>
              </a:rPr>
              <a:t>Kepemilikan asing pada startup pada prinsipnya mungkin dan banyak yang terbuka, tetapi tetap dipengaruhi oleh bidang usaha/KBLI dan aturan sektor.</a:t>
            </a:r>
            <a:endParaRPr lang="en-US" altLang="en-US" sz="2100">
              <a:solidFill>
                <a:schemeClr val="tx1"/>
              </a:solidFill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altLang="en-US" sz="2100">
                <a:solidFill>
                  <a:schemeClr val="tx1"/>
                </a:solidFill>
              </a:rPr>
              <a:t>Pembatasan bertujuan menjaga kepentingan nasional dan tata kelola sektor strategis.</a:t>
            </a:r>
            <a:endParaRPr lang="en-US" altLang="en-US" sz="2100">
              <a:solidFill>
                <a:schemeClr val="tx1"/>
              </a:solidFill>
            </a:endParaRPr>
          </a:p>
          <a:p>
            <a:pPr algn="just"/>
            <a:endParaRPr lang="en-US" altLang="en-US" sz="2100">
              <a:solidFill>
                <a:schemeClr val="tx1"/>
              </a:solidFill>
            </a:endParaRPr>
          </a:p>
          <a:p>
            <a:pPr algn="just"/>
            <a:r>
              <a:rPr lang="en-US" altLang="en-US" sz="2100">
                <a:solidFill>
                  <a:schemeClr val="tx1"/>
                </a:solidFill>
              </a:rPr>
              <a:t>Langkah analisis cepat sebelum menerima investor asing:</a:t>
            </a:r>
            <a:endParaRPr lang="en-US" altLang="en-US" sz="2100">
              <a:solidFill>
                <a:schemeClr val="tx1"/>
              </a:solidFill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altLang="en-US" sz="2100">
                <a:solidFill>
                  <a:schemeClr val="tx1"/>
                </a:solidFill>
              </a:rPr>
              <a:t>Pastikan KBLI sesuai model bisnis.</a:t>
            </a:r>
            <a:endParaRPr lang="en-US" altLang="en-US" sz="2100">
              <a:solidFill>
                <a:schemeClr val="tx1"/>
              </a:solidFill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altLang="en-US" sz="2100">
                <a:solidFill>
                  <a:schemeClr val="tx1"/>
                </a:solidFill>
              </a:rPr>
              <a:t>Cek status bidang usaha (terbuka/bersyarat/tertutup) pada Perpres.</a:t>
            </a:r>
            <a:endParaRPr lang="en-US" altLang="en-US" sz="2100">
              <a:solidFill>
                <a:schemeClr val="tx1"/>
              </a:solidFill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altLang="en-US" sz="2100">
                <a:solidFill>
                  <a:schemeClr val="tx1"/>
                </a:solidFill>
              </a:rPr>
              <a:t>Cek apakah ada regulator sektor (OJK/BI/Kominfo, dll.) dan syarat tambahan.</a:t>
            </a:r>
            <a:endParaRPr lang="en-US" altLang="en-US" sz="2100">
              <a:solidFill>
                <a:schemeClr val="tx1"/>
              </a:solidFill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altLang="en-US" sz="2100">
                <a:solidFill>
                  <a:schemeClr val="tx1"/>
                </a:solidFill>
              </a:rPr>
              <a:t>Susun struktur saham dan perjanjian pemegang saham untuk menjaga kepatuhan &amp; kontrol.</a:t>
            </a:r>
            <a:endParaRPr lang="en-US" altLang="en-US" sz="210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 txBox="1"/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b="1"/>
              <a:t>	</a:t>
            </a:r>
            <a:endParaRPr lang="en-US" sz="4000" b="1"/>
          </a:p>
          <a:p>
            <a:endParaRPr lang="en-US" sz="4000" b="1"/>
          </a:p>
          <a:p>
            <a:endParaRPr lang="id-ID" sz="2400" b="1">
              <a:sym typeface="Wingdings" panose="05000000000000000000" pitchFamily="2" charset="2"/>
            </a:endParaRPr>
          </a:p>
          <a:p>
            <a:r>
              <a:rPr lang="id-ID" sz="4000" b="1">
                <a:sym typeface="Wingdings" panose="05000000000000000000" pitchFamily="2" charset="2"/>
              </a:rPr>
              <a:t> </a:t>
            </a:r>
            <a:r>
              <a:rPr lang="en-US" sz="4000" b="1"/>
              <a:t>END</a:t>
            </a:r>
            <a:r>
              <a:rPr lang="id-ID" sz="4000" b="1"/>
              <a:t> </a:t>
            </a:r>
            <a:r>
              <a:rPr lang="id-ID" sz="4000" b="1">
                <a:sym typeface="Wingdings" panose="05000000000000000000" pitchFamily="2" charset="2"/>
              </a:rPr>
              <a:t></a:t>
            </a:r>
            <a:endParaRPr lang="en-US" sz="4000" b="1" dirty="0"/>
          </a:p>
        </p:txBody>
      </p:sp>
    </p:spTree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186055" y="405765"/>
            <a:ext cx="8670290" cy="5791200"/>
          </a:xfrm>
        </p:spPr>
        <p:txBody>
          <a:bodyPr>
            <a:noAutofit/>
          </a:bodyPr>
          <a:lstStyle/>
          <a:p>
            <a:pPr algn="ctr">
              <a:lnSpc>
                <a:spcPct val="150000"/>
              </a:lnSpc>
              <a:buFont typeface="Wingdings" panose="05000000000000000000" charset="0"/>
            </a:pPr>
            <a:r>
              <a:rPr lang="en-US" altLang="en-US" sz="2100" dirty="0">
                <a:solidFill>
                  <a:schemeClr val="tx1"/>
                </a:solidFill>
              </a:rPr>
              <a:t>Latar Belakang &amp; Isu Kunci</a:t>
            </a:r>
            <a:endParaRPr lang="en-US" altLang="en-US" sz="2100" dirty="0">
              <a:solidFill>
                <a:schemeClr val="tx1"/>
              </a:solidFill>
            </a:endParaRPr>
          </a:p>
          <a:p>
            <a:pPr marL="342900" indent="-342900" algn="just">
              <a:lnSpc>
                <a:spcPct val="150000"/>
              </a:lnSpc>
              <a:buFont typeface="Wingdings" panose="05000000000000000000" charset="0"/>
              <a:buChar char="v"/>
            </a:pPr>
            <a:r>
              <a:rPr lang="en-US" altLang="en-US" sz="2100" dirty="0">
                <a:solidFill>
                  <a:schemeClr val="tx1"/>
                </a:solidFill>
              </a:rPr>
              <a:t>Startup sering membutuhkan pendanaan bertahap (seed–series–growth) yang tidak selalu tersedia dari modal domestik.</a:t>
            </a:r>
            <a:endParaRPr lang="en-US" altLang="en-US" sz="2100" dirty="0">
              <a:solidFill>
                <a:schemeClr val="tx1"/>
              </a:solidFill>
            </a:endParaRPr>
          </a:p>
          <a:p>
            <a:pPr marL="342900" indent="-342900" algn="just">
              <a:lnSpc>
                <a:spcPct val="150000"/>
              </a:lnSpc>
              <a:buFont typeface="Wingdings" panose="05000000000000000000" charset="0"/>
              <a:buChar char="v"/>
            </a:pPr>
            <a:r>
              <a:rPr lang="en-US" altLang="en-US" sz="2100" dirty="0">
                <a:solidFill>
                  <a:schemeClr val="tx1"/>
                </a:solidFill>
              </a:rPr>
              <a:t>Investor asing membawa modal, jaringan, teknologi, dan akses pasar, tetapi dapat memunculkan isu:</a:t>
            </a:r>
            <a:endParaRPr lang="en-US" altLang="en-US" sz="2100" dirty="0">
              <a:solidFill>
                <a:schemeClr val="tx1"/>
              </a:solidFill>
            </a:endParaRP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en-US" sz="2100" dirty="0">
                <a:solidFill>
                  <a:schemeClr val="tx1"/>
                </a:solidFill>
              </a:rPr>
              <a:t>Kontrol perusahaan (who controls strategy, board, veto rights)</a:t>
            </a:r>
            <a:endParaRPr lang="en-US" altLang="en-US" sz="2100" dirty="0">
              <a:solidFill>
                <a:schemeClr val="tx1"/>
              </a:solidFill>
            </a:endParaRP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en-US" sz="2100" dirty="0">
                <a:solidFill>
                  <a:schemeClr val="tx1"/>
                </a:solidFill>
              </a:rPr>
              <a:t>Kepatuhan sektor (finansial, data, telekomunikasi, media)</a:t>
            </a:r>
            <a:endParaRPr lang="en-US" altLang="en-US" sz="2100" dirty="0">
              <a:solidFill>
                <a:schemeClr val="tx1"/>
              </a:solidFill>
            </a:endParaRP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en-US" sz="2100" dirty="0">
                <a:solidFill>
                  <a:schemeClr val="tx1"/>
                </a:solidFill>
              </a:rPr>
              <a:t>Kepentingan nasional &amp; UMKM (penciptaan nilai tambah, perlindungan pelaku usaha lokal)</a:t>
            </a:r>
            <a:endParaRPr lang="en-US" altLang="en-US" sz="2100" dirty="0">
              <a:solidFill>
                <a:schemeClr val="tx1"/>
              </a:solidFill>
            </a:endParaRPr>
          </a:p>
          <a:p>
            <a:pPr marL="342900" indent="-342900" algn="just">
              <a:lnSpc>
                <a:spcPct val="150000"/>
              </a:lnSpc>
              <a:buFont typeface="Wingdings" panose="05000000000000000000" charset="0"/>
              <a:buChar char="v"/>
            </a:pPr>
            <a:r>
              <a:rPr lang="en-US" altLang="en-US" sz="2100" dirty="0">
                <a:solidFill>
                  <a:schemeClr val="tx1"/>
                </a:solidFill>
              </a:rPr>
              <a:t>Regulasi Indonesia berupaya menyeimbangkan kemudahan investasi dan pembatasan sektor tertentu.</a:t>
            </a:r>
            <a:endParaRPr lang="en-US" altLang="en-US" sz="21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158750" y="396875"/>
            <a:ext cx="8667115" cy="5840095"/>
          </a:xfrm>
        </p:spPr>
        <p:txBody>
          <a:bodyPr>
            <a:noAutofit/>
          </a:bodyPr>
          <a:lstStyle/>
          <a:p>
            <a:pPr algn="ctr">
              <a:lnSpc>
                <a:spcPct val="150000"/>
              </a:lnSpc>
              <a:buFont typeface="+mj-lt"/>
            </a:pPr>
            <a:r>
              <a:rPr lang="en-US" altLang="en-US" sz="2100" dirty="0">
                <a:solidFill>
                  <a:schemeClr val="tx1"/>
                </a:solidFill>
              </a:rPr>
              <a:t>Definisi: Kepemilikan Asing &amp; PMA</a:t>
            </a:r>
            <a:endParaRPr lang="en-US" altLang="en-US" sz="2100" dirty="0">
              <a:solidFill>
                <a:schemeClr val="tx1"/>
              </a:solidFill>
            </a:endParaRPr>
          </a:p>
          <a:p>
            <a:pPr marL="342900" indent="-342900" algn="just">
              <a:lnSpc>
                <a:spcPct val="150000"/>
              </a:lnSpc>
              <a:buFont typeface="Wingdings" panose="05000000000000000000" charset="0"/>
              <a:buChar char="v"/>
            </a:pPr>
            <a:r>
              <a:rPr lang="en-US" altLang="en-US" sz="2100" dirty="0">
                <a:solidFill>
                  <a:schemeClr val="tx1"/>
                </a:solidFill>
              </a:rPr>
              <a:t>Kepemilikan asing: porsi saham (equity) yang dimiliki pihak non-WNI/non-badan hukum Indonesia.</a:t>
            </a:r>
            <a:endParaRPr lang="en-US" altLang="en-US" sz="2100" dirty="0">
              <a:solidFill>
                <a:schemeClr val="tx1"/>
              </a:solidFill>
            </a:endParaRPr>
          </a:p>
          <a:p>
            <a:pPr marL="342900" indent="-342900" algn="just">
              <a:lnSpc>
                <a:spcPct val="150000"/>
              </a:lnSpc>
              <a:buFont typeface="Wingdings" panose="05000000000000000000" charset="0"/>
              <a:buChar char="v"/>
            </a:pPr>
            <a:r>
              <a:rPr lang="en-US" altLang="en-US" sz="2100" dirty="0">
                <a:solidFill>
                  <a:schemeClr val="tx1"/>
                </a:solidFill>
              </a:rPr>
              <a:t>PMA (Penanaman Modal Asing): kegiatan menanam modal di Indonesia yang melibatkan modal asing, langsung maupun tidak langsung.</a:t>
            </a:r>
            <a:endParaRPr lang="en-US" altLang="en-US" sz="2100" dirty="0">
              <a:solidFill>
                <a:schemeClr val="tx1"/>
              </a:solidFill>
            </a:endParaRPr>
          </a:p>
          <a:p>
            <a:pPr marL="342900" indent="-342900" algn="just">
              <a:lnSpc>
                <a:spcPct val="150000"/>
              </a:lnSpc>
              <a:buFont typeface="Wingdings" panose="05000000000000000000" charset="0"/>
              <a:buChar char="v"/>
            </a:pPr>
            <a:r>
              <a:rPr lang="en-US" altLang="en-US" sz="2100" dirty="0">
                <a:solidFill>
                  <a:schemeClr val="tx1"/>
                </a:solidFill>
              </a:rPr>
              <a:t>Kepemilikan asing pada startup umumnya terjadi melalui:</a:t>
            </a:r>
            <a:endParaRPr lang="en-US" altLang="en-US" sz="2100" dirty="0">
              <a:solidFill>
                <a:schemeClr val="tx1"/>
              </a:solidFill>
            </a:endParaRP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en-US" sz="2100" dirty="0">
                <a:solidFill>
                  <a:schemeClr val="tx1"/>
                </a:solidFill>
              </a:rPr>
              <a:t>Pembelian saham baru (right issue/penyertaan modal)</a:t>
            </a:r>
            <a:endParaRPr lang="en-US" altLang="en-US" sz="2100" dirty="0">
              <a:solidFill>
                <a:schemeClr val="tx1"/>
              </a:solidFill>
            </a:endParaRP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en-US" sz="2100" dirty="0">
                <a:solidFill>
                  <a:schemeClr val="tx1"/>
                </a:solidFill>
              </a:rPr>
              <a:t>Pembelian saham existing (secondary sale)</a:t>
            </a:r>
            <a:endParaRPr lang="en-US" altLang="en-US" sz="2100" dirty="0">
              <a:solidFill>
                <a:schemeClr val="tx1"/>
              </a:solidFill>
            </a:endParaRP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en-US" sz="2100" dirty="0">
                <a:solidFill>
                  <a:schemeClr val="tx1"/>
                </a:solidFill>
              </a:rPr>
              <a:t>Instrumen konversi: convertible note/SAFE (pada praktik), kemudian dikonversi menjadi saham</a:t>
            </a:r>
            <a:endParaRPr lang="en-US" altLang="en-US" sz="2100" dirty="0">
              <a:solidFill>
                <a:schemeClr val="tx1"/>
              </a:solidFill>
            </a:endParaRP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en-US" sz="2100" dirty="0">
                <a:solidFill>
                  <a:schemeClr val="tx1"/>
                </a:solidFill>
              </a:rPr>
              <a:t>Umumnya relevan untuk startup berbentuk PT (Perseroan Terbatas).</a:t>
            </a:r>
            <a:endParaRPr lang="en-US" altLang="en-US" sz="21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426085" y="477520"/>
            <a:ext cx="8208645" cy="5631815"/>
          </a:xfrm>
        </p:spPr>
        <p:txBody>
          <a:bodyPr>
            <a:noAutofit/>
          </a:bodyPr>
          <a:lstStyle/>
          <a:p>
            <a:pPr algn="ctr">
              <a:lnSpc>
                <a:spcPct val="150000"/>
              </a:lnSpc>
              <a:buFont typeface="Wingdings" panose="05000000000000000000" charset="0"/>
            </a:pPr>
            <a:r>
              <a:rPr lang="en-US" altLang="en-US" sz="2300" dirty="0">
                <a:solidFill>
                  <a:schemeClr val="tx1"/>
                </a:solidFill>
              </a:rPr>
              <a:t>Peta Kerangka Hukum Investasi</a:t>
            </a:r>
            <a:endParaRPr lang="en-US" altLang="en-US" sz="2300" dirty="0">
              <a:solidFill>
                <a:schemeClr val="tx1"/>
              </a:solidFill>
            </a:endParaRPr>
          </a:p>
          <a:p>
            <a:pPr algn="just">
              <a:lnSpc>
                <a:spcPct val="150000"/>
              </a:lnSpc>
              <a:buFont typeface="Wingdings" panose="05000000000000000000" charset="0"/>
            </a:pPr>
            <a:r>
              <a:rPr lang="en-US" altLang="en-US" sz="2300" dirty="0">
                <a:solidFill>
                  <a:schemeClr val="tx1"/>
                </a:solidFill>
              </a:rPr>
              <a:t>Kerangka utama investasi:</a:t>
            </a:r>
            <a:endParaRPr lang="en-US" altLang="en-US" sz="2300" dirty="0">
              <a:solidFill>
                <a:schemeClr val="tx1"/>
              </a:solidFill>
            </a:endParaRP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en-US" sz="2300" dirty="0">
                <a:solidFill>
                  <a:schemeClr val="tx1"/>
                </a:solidFill>
              </a:rPr>
              <a:t>UU Penanaman Modal (payung hak–kewajiban investor)</a:t>
            </a:r>
            <a:endParaRPr lang="en-US" altLang="en-US" sz="2300" dirty="0">
              <a:solidFill>
                <a:schemeClr val="tx1"/>
              </a:solidFill>
            </a:endParaRP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en-US" sz="2300" dirty="0">
                <a:solidFill>
                  <a:schemeClr val="tx1"/>
                </a:solidFill>
              </a:rPr>
              <a:t>UU Perseroan Terbatas (tata kelola saham, RUPS, direksi/komisaris)</a:t>
            </a:r>
            <a:endParaRPr lang="en-US" altLang="en-US" sz="2300" dirty="0">
              <a:solidFill>
                <a:schemeClr val="tx1"/>
              </a:solidFill>
            </a:endParaRP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en-US" sz="2300" dirty="0">
                <a:solidFill>
                  <a:schemeClr val="tx1"/>
                </a:solidFill>
              </a:rPr>
              <a:t>Perizinan Berusaha/OSS (izin dan NIB berbasis risiko)</a:t>
            </a:r>
            <a:endParaRPr lang="en-US" altLang="en-US" sz="2300" dirty="0">
              <a:solidFill>
                <a:schemeClr val="tx1"/>
              </a:solidFill>
            </a:endParaRP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en-US" sz="2300" dirty="0">
                <a:solidFill>
                  <a:schemeClr val="tx1"/>
                </a:solidFill>
              </a:rPr>
              <a:t>Klasifikasi bidang usaha (KBLI) dan aturan keterbukaan/batasan per sektor</a:t>
            </a:r>
            <a:endParaRPr lang="en-US" altLang="en-US" sz="2300" dirty="0">
              <a:solidFill>
                <a:schemeClr val="tx1"/>
              </a:solidFill>
            </a:endParaRPr>
          </a:p>
          <a:p>
            <a:pPr algn="just">
              <a:lnSpc>
                <a:spcPct val="150000"/>
              </a:lnSpc>
              <a:buFont typeface="Wingdings" panose="05000000000000000000" charset="0"/>
            </a:pPr>
            <a:r>
              <a:rPr lang="en-US" altLang="en-US" sz="2300" dirty="0">
                <a:solidFill>
                  <a:schemeClr val="tx1"/>
                </a:solidFill>
              </a:rPr>
              <a:t>Catatan penting: pembatasan biasanya berbasis sektor (bidang usaha), bukan “startup vs non-startup”.</a:t>
            </a:r>
            <a:endParaRPr lang="en-US" altLang="en-US" sz="23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323215" y="477520"/>
            <a:ext cx="8573135" cy="6014085"/>
          </a:xfrm>
        </p:spPr>
        <p:txBody>
          <a:bodyPr>
            <a:noAutofit/>
          </a:bodyPr>
          <a:lstStyle/>
          <a:p>
            <a:pPr algn="ctr">
              <a:lnSpc>
                <a:spcPct val="150000"/>
              </a:lnSpc>
              <a:buFont typeface="Wingdings" panose="05000000000000000000" charset="0"/>
            </a:pPr>
            <a:r>
              <a:rPr lang="en-US" altLang="en-US" sz="2300" dirty="0">
                <a:solidFill>
                  <a:schemeClr val="tx1"/>
                </a:solidFill>
              </a:rPr>
              <a:t>Dasar Hukum Utama: UU No. 25 Tahun 2007</a:t>
            </a:r>
            <a:endParaRPr lang="en-US" altLang="en-US" sz="2300" dirty="0">
              <a:solidFill>
                <a:schemeClr val="tx1"/>
              </a:solidFill>
            </a:endParaRPr>
          </a:p>
          <a:p>
            <a:pPr algn="just">
              <a:lnSpc>
                <a:spcPct val="150000"/>
              </a:lnSpc>
              <a:buFont typeface="Wingdings" panose="05000000000000000000" charset="0"/>
            </a:pPr>
            <a:r>
              <a:rPr lang="en-US" altLang="en-US" sz="2300" dirty="0">
                <a:solidFill>
                  <a:schemeClr val="tx1"/>
                </a:solidFill>
              </a:rPr>
              <a:t>Pokok pengaturan yang relevan:</a:t>
            </a:r>
            <a:endParaRPr lang="en-US" altLang="en-US" sz="2300" dirty="0">
              <a:solidFill>
                <a:schemeClr val="tx1"/>
              </a:solidFill>
            </a:endParaRPr>
          </a:p>
          <a:p>
            <a:pPr marL="457200" indent="-457200" algn="just">
              <a:lnSpc>
                <a:spcPct val="150000"/>
              </a:lnSpc>
              <a:buFont typeface="Wingdings" panose="05000000000000000000" charset="0"/>
              <a:buAutoNum type="arabicPeriod"/>
            </a:pPr>
            <a:r>
              <a:rPr lang="en-US" altLang="en-US" sz="2300" dirty="0">
                <a:solidFill>
                  <a:schemeClr val="tx1"/>
                </a:solidFill>
              </a:rPr>
              <a:t>Menetapkan prinsip umum investasi dan perlindungan investor.</a:t>
            </a:r>
            <a:endParaRPr lang="en-US" altLang="en-US" sz="2300" dirty="0">
              <a:solidFill>
                <a:schemeClr val="tx1"/>
              </a:solidFill>
            </a:endParaRPr>
          </a:p>
          <a:p>
            <a:pPr marL="457200" indent="-457200" algn="just">
              <a:lnSpc>
                <a:spcPct val="150000"/>
              </a:lnSpc>
              <a:buFont typeface="Wingdings" panose="05000000000000000000" charset="0"/>
              <a:buAutoNum type="arabicPeriod"/>
            </a:pPr>
            <a:r>
              <a:rPr lang="en-US" altLang="en-US" sz="2300" dirty="0">
                <a:solidFill>
                  <a:schemeClr val="tx1"/>
                </a:solidFill>
              </a:rPr>
              <a:t>Mengatur hak investor (kepastian hukum, informasi, pelayanan) dan kewajiban (laporan, kepatuhan peraturan).</a:t>
            </a:r>
            <a:endParaRPr lang="en-US" altLang="en-US" sz="2300" dirty="0">
              <a:solidFill>
                <a:schemeClr val="tx1"/>
              </a:solidFill>
            </a:endParaRPr>
          </a:p>
          <a:p>
            <a:pPr marL="457200" indent="-457200" algn="just">
              <a:lnSpc>
                <a:spcPct val="150000"/>
              </a:lnSpc>
              <a:buFont typeface="Wingdings" panose="05000000000000000000" charset="0"/>
              <a:buAutoNum type="arabicPeriod"/>
            </a:pPr>
            <a:r>
              <a:rPr lang="en-US" altLang="en-US" sz="2300" dirty="0">
                <a:solidFill>
                  <a:schemeClr val="tx1"/>
                </a:solidFill>
              </a:rPr>
              <a:t>Mengatur bahwa pembatasan investasi asing dapat terjadi pada bidang usaha tertentu. Dasar hukum: UU No. 25 Tahun 2007 tentang Penanaman Modal.</a:t>
            </a:r>
            <a:endParaRPr lang="en-US" altLang="en-US" sz="23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330200" y="507365"/>
            <a:ext cx="8329930" cy="5772150"/>
          </a:xfrm>
        </p:spPr>
        <p:txBody>
          <a:bodyPr>
            <a:noAutofit/>
          </a:bodyPr>
          <a:lstStyle/>
          <a:p>
            <a:pPr algn="ctr">
              <a:lnSpc>
                <a:spcPct val="120000"/>
              </a:lnSpc>
            </a:pPr>
            <a:r>
              <a:rPr lang="en-US" altLang="en-US" sz="2300" dirty="0">
                <a:solidFill>
                  <a:schemeClr val="tx1"/>
                </a:solidFill>
                <a:ea typeface="Tahoma" panose="020B0604030504040204" pitchFamily="34" charset="0"/>
              </a:rPr>
              <a:t>Badan Hukum &amp; Struktur Saham Startup</a:t>
            </a:r>
            <a:endParaRPr lang="en-US" altLang="en-US" sz="2300" dirty="0">
              <a:solidFill>
                <a:schemeClr val="tx1"/>
              </a:solidFill>
              <a:ea typeface="Tahoma" panose="020B0604030504040204" pitchFamily="34" charset="0"/>
            </a:endParaRPr>
          </a:p>
          <a:p>
            <a:pPr algn="just">
              <a:lnSpc>
                <a:spcPct val="120000"/>
              </a:lnSpc>
            </a:pPr>
            <a:endParaRPr lang="en-US" altLang="en-US" sz="2300" dirty="0">
              <a:solidFill>
                <a:schemeClr val="tx1"/>
              </a:solidFill>
              <a:ea typeface="Tahoma" panose="020B0604030504040204" pitchFamily="34" charset="0"/>
            </a:endParaRPr>
          </a:p>
          <a:p>
            <a:pPr algn="just">
              <a:lnSpc>
                <a:spcPct val="120000"/>
              </a:lnSpc>
            </a:pPr>
            <a:r>
              <a:rPr lang="en-US" altLang="en-US" sz="2300" dirty="0">
                <a:solidFill>
                  <a:schemeClr val="tx1"/>
                </a:solidFill>
                <a:ea typeface="Tahoma" panose="020B0604030504040204" pitchFamily="34" charset="0"/>
              </a:rPr>
              <a:t>Startup umumnya menggunakan PT karena:</a:t>
            </a:r>
            <a:endParaRPr lang="en-US" altLang="en-US" sz="2300" dirty="0">
              <a:solidFill>
                <a:schemeClr val="tx1"/>
              </a:solidFill>
              <a:ea typeface="Tahoma" panose="020B0604030504040204" pitchFamily="34" charset="0"/>
            </a:endParaRPr>
          </a:p>
          <a:p>
            <a:pPr marL="342900" indent="-342900" algn="just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altLang="en-US" sz="2300" dirty="0">
                <a:solidFill>
                  <a:schemeClr val="tx1"/>
                </a:solidFill>
                <a:ea typeface="Tahoma" panose="020B0604030504040204" pitchFamily="34" charset="0"/>
              </a:rPr>
              <a:t>mudah menerbitkan saham/opsi (ESOP)</a:t>
            </a:r>
            <a:endParaRPr lang="en-US" altLang="en-US" sz="2300" dirty="0">
              <a:solidFill>
                <a:schemeClr val="tx1"/>
              </a:solidFill>
              <a:ea typeface="Tahoma" panose="020B0604030504040204" pitchFamily="34" charset="0"/>
            </a:endParaRPr>
          </a:p>
          <a:p>
            <a:pPr marL="342900" indent="-342900" algn="just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altLang="en-US" sz="2300" dirty="0">
                <a:solidFill>
                  <a:schemeClr val="tx1"/>
                </a:solidFill>
                <a:ea typeface="Tahoma" panose="020B0604030504040204" pitchFamily="34" charset="0"/>
              </a:rPr>
              <a:t>dapat menerima investasi institusional</a:t>
            </a:r>
            <a:endParaRPr lang="en-US" altLang="en-US" sz="2300" dirty="0">
              <a:solidFill>
                <a:schemeClr val="tx1"/>
              </a:solidFill>
              <a:ea typeface="Tahoma" panose="020B0604030504040204" pitchFamily="34" charset="0"/>
            </a:endParaRPr>
          </a:p>
          <a:p>
            <a:pPr marL="342900" indent="-342900" algn="just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altLang="en-US" sz="2300" dirty="0">
                <a:solidFill>
                  <a:schemeClr val="tx1"/>
                </a:solidFill>
                <a:ea typeface="Tahoma" panose="020B0604030504040204" pitchFamily="34" charset="0"/>
              </a:rPr>
              <a:t>pemisahan aset pribadi vs perusahaan</a:t>
            </a:r>
            <a:endParaRPr lang="en-US" altLang="en-US" sz="2300" dirty="0">
              <a:solidFill>
                <a:schemeClr val="tx1"/>
              </a:solidFill>
              <a:ea typeface="Tahoma" panose="020B0604030504040204" pitchFamily="34" charset="0"/>
            </a:endParaRPr>
          </a:p>
          <a:p>
            <a:pPr algn="just">
              <a:lnSpc>
                <a:spcPct val="120000"/>
              </a:lnSpc>
            </a:pPr>
            <a:endParaRPr lang="en-US" altLang="en-US" sz="2300" dirty="0">
              <a:solidFill>
                <a:schemeClr val="tx1"/>
              </a:solidFill>
              <a:ea typeface="Tahoma" panose="020B0604030504040204" pitchFamily="34" charset="0"/>
            </a:endParaRPr>
          </a:p>
          <a:p>
            <a:pPr algn="just">
              <a:lnSpc>
                <a:spcPct val="120000"/>
              </a:lnSpc>
            </a:pPr>
            <a:r>
              <a:rPr lang="en-US" altLang="en-US" sz="2300" dirty="0">
                <a:solidFill>
                  <a:schemeClr val="tx1"/>
                </a:solidFill>
                <a:ea typeface="Tahoma" panose="020B0604030504040204" pitchFamily="34" charset="0"/>
              </a:rPr>
              <a:t>Aspek yang menentukan “porsi kepemilikan asing”:</a:t>
            </a:r>
            <a:endParaRPr lang="en-US" altLang="en-US" sz="2300" dirty="0">
              <a:solidFill>
                <a:schemeClr val="tx1"/>
              </a:solidFill>
              <a:ea typeface="Tahoma" panose="020B0604030504040204" pitchFamily="34" charset="0"/>
            </a:endParaRPr>
          </a:p>
          <a:p>
            <a:pPr marL="342900" indent="-342900" algn="just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altLang="en-US" sz="2300" dirty="0">
                <a:solidFill>
                  <a:schemeClr val="tx1"/>
                </a:solidFill>
                <a:ea typeface="Tahoma" panose="020B0604030504040204" pitchFamily="34" charset="0"/>
              </a:rPr>
              <a:t>komposisi pemegang saham (cap table)</a:t>
            </a:r>
            <a:endParaRPr lang="en-US" altLang="en-US" sz="2300" dirty="0">
              <a:solidFill>
                <a:schemeClr val="tx1"/>
              </a:solidFill>
              <a:ea typeface="Tahoma" panose="020B0604030504040204" pitchFamily="34" charset="0"/>
            </a:endParaRPr>
          </a:p>
          <a:p>
            <a:pPr marL="342900" indent="-342900" algn="just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altLang="en-US" sz="2300" dirty="0">
                <a:solidFill>
                  <a:schemeClr val="tx1"/>
                </a:solidFill>
                <a:ea typeface="Tahoma" panose="020B0604030504040204" pitchFamily="34" charset="0"/>
              </a:rPr>
              <a:t>hak suara &amp; kelas saham (jika ada)</a:t>
            </a:r>
            <a:endParaRPr lang="en-US" altLang="en-US" sz="2300" dirty="0">
              <a:solidFill>
                <a:schemeClr val="tx1"/>
              </a:solidFill>
              <a:ea typeface="Tahoma" panose="020B0604030504040204" pitchFamily="34" charset="0"/>
            </a:endParaRPr>
          </a:p>
          <a:p>
            <a:pPr marL="342900" indent="-342900" algn="just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altLang="en-US" sz="2300" dirty="0">
                <a:solidFill>
                  <a:schemeClr val="tx1"/>
                </a:solidFill>
                <a:ea typeface="Tahoma" panose="020B0604030504040204" pitchFamily="34" charset="0"/>
              </a:rPr>
              <a:t>perjanjian pemegang saham (SHA) seperti veto, reserved matters, board seat</a:t>
            </a:r>
            <a:endParaRPr lang="en-US" altLang="en-US" sz="2300" dirty="0">
              <a:solidFill>
                <a:schemeClr val="tx1"/>
              </a:solidFill>
              <a:ea typeface="Tahoma" panose="020B0604030504040204" pitchFamily="34" charset="0"/>
            </a:endParaRPr>
          </a:p>
          <a:p>
            <a:pPr algn="just">
              <a:lnSpc>
                <a:spcPct val="120000"/>
              </a:lnSpc>
            </a:pPr>
            <a:endParaRPr lang="en-US" altLang="en-US" sz="2300" dirty="0">
              <a:solidFill>
                <a:schemeClr val="tx1"/>
              </a:solidFill>
              <a:ea typeface="Tahoma" panose="020B0604030504040204" pitchFamily="34" charset="0"/>
            </a:endParaRPr>
          </a:p>
          <a:p>
            <a:pPr algn="just">
              <a:lnSpc>
                <a:spcPct val="120000"/>
              </a:lnSpc>
            </a:pPr>
            <a:endParaRPr lang="en-US" altLang="en-US" sz="2300" dirty="0">
              <a:solidFill>
                <a:schemeClr val="tx1"/>
              </a:solidFill>
              <a:ea typeface="Tahoma" panose="020B060403050404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255905" y="508000"/>
            <a:ext cx="8630920" cy="5512435"/>
          </a:xfrm>
        </p:spPr>
        <p:txBody>
          <a:bodyPr>
            <a:noAutofit/>
          </a:bodyPr>
          <a:lstStyle/>
          <a:p>
            <a:pPr algn="ctr"/>
            <a:r>
              <a:rPr lang="en-US" altLang="en-US" sz="2400" dirty="0">
                <a:solidFill>
                  <a:schemeClr val="tx1"/>
                </a:solidFill>
              </a:rPr>
              <a:t>Perizinan Berusaha &amp; OSS (NIB)</a:t>
            </a:r>
            <a:endParaRPr lang="en-US" altLang="en-US" sz="2400" dirty="0">
              <a:solidFill>
                <a:schemeClr val="tx1"/>
              </a:solidFill>
            </a:endParaRPr>
          </a:p>
          <a:p>
            <a:pPr algn="just"/>
            <a:endParaRPr lang="en-US" altLang="en-US" sz="2400" dirty="0">
              <a:solidFill>
                <a:schemeClr val="tx1"/>
              </a:solidFill>
            </a:endParaRPr>
          </a:p>
          <a:p>
            <a:pPr algn="just"/>
            <a:r>
              <a:rPr lang="en-US" altLang="en-US" sz="2400" dirty="0">
                <a:solidFill>
                  <a:schemeClr val="tx1"/>
                </a:solidFill>
              </a:rPr>
              <a:t>Untuk beroperasi, pelaku usaha memerlukan NIB (Nomor Induk Berusaha) melalui OSS.</a:t>
            </a:r>
            <a:endParaRPr lang="en-US" altLang="en-US" sz="2400" dirty="0">
              <a:solidFill>
                <a:schemeClr val="tx1"/>
              </a:solidFill>
            </a:endParaRPr>
          </a:p>
          <a:p>
            <a:pPr algn="just"/>
            <a:endParaRPr lang="en-US" altLang="en-US" sz="2400" dirty="0">
              <a:solidFill>
                <a:schemeClr val="tx1"/>
              </a:solidFill>
            </a:endParaRPr>
          </a:p>
          <a:p>
            <a:pPr algn="just"/>
            <a:r>
              <a:rPr lang="en-US" altLang="en-US" sz="2400" dirty="0">
                <a:solidFill>
                  <a:schemeClr val="tx1"/>
                </a:solidFill>
              </a:rPr>
              <a:t>OSS menerapkan pendekatan berbasis risiko: risiko rendah–menengah–tinggi mempengaruhi jenis izin.</a:t>
            </a:r>
            <a:endParaRPr lang="en-US" altLang="en-US" sz="2400" dirty="0">
              <a:solidFill>
                <a:schemeClr val="tx1"/>
              </a:solidFill>
            </a:endParaRPr>
          </a:p>
          <a:p>
            <a:pPr algn="just"/>
            <a:endParaRPr lang="en-US" altLang="en-US" sz="2400" dirty="0">
              <a:solidFill>
                <a:schemeClr val="tx1"/>
              </a:solidFill>
            </a:endParaRPr>
          </a:p>
          <a:p>
            <a:pPr algn="just"/>
            <a:r>
              <a:rPr lang="en-US" altLang="en-US" sz="2400" dirty="0">
                <a:solidFill>
                  <a:schemeClr val="tx1"/>
                </a:solidFill>
              </a:rPr>
              <a:t>Dalam konteks investor asing:</a:t>
            </a:r>
            <a:endParaRPr lang="en-US" altLang="en-US" sz="2400" dirty="0">
              <a:solidFill>
                <a:schemeClr val="tx1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altLang="en-US" sz="2400" dirty="0">
                <a:solidFill>
                  <a:schemeClr val="tx1"/>
                </a:solidFill>
              </a:rPr>
              <a:t>kegiatan usaha harus sesuai KBLI</a:t>
            </a:r>
            <a:endParaRPr lang="en-US" altLang="en-US" sz="2400" dirty="0">
              <a:solidFill>
                <a:schemeClr val="tx1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altLang="en-US" sz="2400" dirty="0">
                <a:solidFill>
                  <a:schemeClr val="tx1"/>
                </a:solidFill>
              </a:rPr>
              <a:t>data kepemilikan dan perubahan modal perlu tertib administrasi (pelaporan/registrasi) Dasar hukum: (secara umum) rezim perizinan berusaha melalui OSS dan aturan turunannya.</a:t>
            </a:r>
            <a:endParaRPr lang="en-US" altLang="en-US" sz="24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332105" y="629285"/>
            <a:ext cx="8557260" cy="5535930"/>
          </a:xfrm>
        </p:spPr>
        <p:txBody>
          <a:bodyPr>
            <a:noAutofit/>
          </a:bodyPr>
          <a:lstStyle/>
          <a:p>
            <a:pPr algn="ctr">
              <a:buFont typeface="+mj-lt"/>
            </a:pPr>
            <a:r>
              <a:rPr lang="en-US" altLang="en-US" sz="2400" dirty="0">
                <a:solidFill>
                  <a:schemeClr val="tx1"/>
                </a:solidFill>
              </a:rPr>
              <a:t>Peran BKPM/Kementerian Investasi</a:t>
            </a:r>
            <a:endParaRPr lang="en-US" altLang="en-US" sz="2400" dirty="0">
              <a:solidFill>
                <a:schemeClr val="tx1"/>
              </a:solidFill>
            </a:endParaRPr>
          </a:p>
          <a:p>
            <a:pPr algn="just">
              <a:buFont typeface="+mj-lt"/>
            </a:pPr>
            <a:endParaRPr lang="en-US" altLang="en-US" sz="2400" dirty="0">
              <a:solidFill>
                <a:schemeClr val="tx1"/>
              </a:solidFill>
            </a:endParaRPr>
          </a:p>
          <a:p>
            <a:pPr algn="just">
              <a:buFont typeface="+mj-lt"/>
            </a:pPr>
            <a:r>
              <a:rPr lang="en-US" altLang="en-US" sz="2400" dirty="0">
                <a:solidFill>
                  <a:schemeClr val="tx1"/>
                </a:solidFill>
              </a:rPr>
              <a:t>Menjadi koordinator kebijakan dan pelayanan investasi.</a:t>
            </a:r>
            <a:endParaRPr lang="en-US" altLang="en-US" sz="2400" dirty="0">
              <a:solidFill>
                <a:schemeClr val="tx1"/>
              </a:solidFill>
            </a:endParaRPr>
          </a:p>
          <a:p>
            <a:pPr algn="just">
              <a:buFont typeface="+mj-lt"/>
            </a:pPr>
            <a:endParaRPr lang="en-US" altLang="en-US" sz="2400" dirty="0">
              <a:solidFill>
                <a:schemeClr val="tx1"/>
              </a:solidFill>
            </a:endParaRPr>
          </a:p>
          <a:p>
            <a:pPr algn="just">
              <a:buFont typeface="+mj-lt"/>
            </a:pPr>
            <a:r>
              <a:rPr lang="en-US" altLang="en-US" sz="2400" dirty="0">
                <a:solidFill>
                  <a:schemeClr val="tx1"/>
                </a:solidFill>
              </a:rPr>
              <a:t>Mengeluarkan pedoman, fasilitasi, dan pengawasan realisasi investasi.</a:t>
            </a:r>
            <a:endParaRPr lang="en-US" altLang="en-US" sz="2400" dirty="0">
              <a:solidFill>
                <a:schemeClr val="tx1"/>
              </a:solidFill>
            </a:endParaRPr>
          </a:p>
          <a:p>
            <a:pPr algn="just">
              <a:buFont typeface="+mj-lt"/>
            </a:pPr>
            <a:endParaRPr lang="en-US" altLang="en-US" sz="2400" dirty="0">
              <a:solidFill>
                <a:schemeClr val="tx1"/>
              </a:solidFill>
            </a:endParaRPr>
          </a:p>
          <a:p>
            <a:pPr algn="just">
              <a:buFont typeface="+mj-lt"/>
            </a:pPr>
            <a:r>
              <a:rPr lang="en-US" altLang="en-US" sz="2400" dirty="0">
                <a:solidFill>
                  <a:schemeClr val="tx1"/>
                </a:solidFill>
              </a:rPr>
              <a:t>Dalam praktik, investor asing dan startup perlu memperhatikan:</a:t>
            </a:r>
            <a:endParaRPr lang="en-US" altLang="en-US" sz="2400" dirty="0">
              <a:solidFill>
                <a:schemeClr val="tx1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altLang="en-US" sz="2400" dirty="0">
                <a:solidFill>
                  <a:schemeClr val="tx1"/>
                </a:solidFill>
              </a:rPr>
              <a:t>pelaporan realisasi investasi (secara berkala sesuai ketentuan)</a:t>
            </a:r>
            <a:endParaRPr lang="en-US" altLang="en-US" sz="2400" dirty="0">
              <a:solidFill>
                <a:schemeClr val="tx1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altLang="en-US" sz="2400" dirty="0">
                <a:solidFill>
                  <a:schemeClr val="tx1"/>
                </a:solidFill>
              </a:rPr>
              <a:t>kepatuhan sektor/KBLI</a:t>
            </a:r>
            <a:endParaRPr lang="en-US" altLang="en-US" sz="2400" dirty="0">
              <a:solidFill>
                <a:schemeClr val="tx1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altLang="en-US" sz="2400" dirty="0">
                <a:solidFill>
                  <a:schemeClr val="tx1"/>
                </a:solidFill>
              </a:rPr>
              <a:t>konsistensi data perizinan dan data korporasi</a:t>
            </a:r>
            <a:endParaRPr lang="en-US" altLang="en-US" sz="24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434975" y="568960"/>
            <a:ext cx="8258810" cy="5716905"/>
          </a:xfrm>
        </p:spPr>
        <p:txBody>
          <a:bodyPr>
            <a:noAutofit/>
          </a:bodyPr>
          <a:lstStyle/>
          <a:p>
            <a:pPr algn="ctr">
              <a:lnSpc>
                <a:spcPts val="2800"/>
              </a:lnSpc>
            </a:pPr>
            <a:r>
              <a:rPr lang="en-US" altLang="en-US" sz="2400" dirty="0">
                <a:solidFill>
                  <a:schemeClr val="tx1"/>
                </a:solidFill>
              </a:rPr>
              <a:t>Evolusi: Dari DNI ke Daftar Positif Investasi</a:t>
            </a:r>
            <a:endParaRPr lang="en-US" altLang="en-US" sz="2400" dirty="0">
              <a:solidFill>
                <a:schemeClr val="tx1"/>
              </a:solidFill>
            </a:endParaRPr>
          </a:p>
          <a:p>
            <a:pPr algn="just">
              <a:lnSpc>
                <a:spcPts val="2800"/>
              </a:lnSpc>
            </a:pPr>
            <a:endParaRPr lang="en-US" altLang="en-US" sz="2400" dirty="0">
              <a:solidFill>
                <a:schemeClr val="tx1"/>
              </a:solidFill>
            </a:endParaRPr>
          </a:p>
          <a:p>
            <a:pPr algn="just">
              <a:lnSpc>
                <a:spcPts val="2800"/>
              </a:lnSpc>
            </a:pPr>
            <a:r>
              <a:rPr lang="en-US" altLang="en-US" sz="2400" dirty="0">
                <a:solidFill>
                  <a:schemeClr val="tx1"/>
                </a:solidFill>
              </a:rPr>
              <a:t>Sebelumnya dikenal Daftar Negatif Investasi (DNI): daftar bidang usaha yang tertutup/terbatas bagi asing.</a:t>
            </a:r>
            <a:endParaRPr lang="en-US" altLang="en-US" sz="2400" dirty="0">
              <a:solidFill>
                <a:schemeClr val="tx1"/>
              </a:solidFill>
            </a:endParaRPr>
          </a:p>
          <a:p>
            <a:pPr algn="just">
              <a:lnSpc>
                <a:spcPts val="2800"/>
              </a:lnSpc>
            </a:pPr>
            <a:endParaRPr lang="en-US" altLang="en-US" sz="2400" dirty="0">
              <a:solidFill>
                <a:schemeClr val="tx1"/>
              </a:solidFill>
            </a:endParaRPr>
          </a:p>
          <a:p>
            <a:pPr algn="just">
              <a:lnSpc>
                <a:spcPts val="2800"/>
              </a:lnSpc>
            </a:pPr>
            <a:r>
              <a:rPr lang="en-US" altLang="en-US" sz="2400" dirty="0">
                <a:solidFill>
                  <a:schemeClr val="tx1"/>
                </a:solidFill>
              </a:rPr>
              <a:t>Rezim baru lebih mendorong keterbukaan melalui Daftar Positif Investasi:</a:t>
            </a:r>
            <a:endParaRPr lang="en-US" altLang="en-US" sz="2400" dirty="0">
              <a:solidFill>
                <a:schemeClr val="tx1"/>
              </a:solidFill>
            </a:endParaRPr>
          </a:p>
          <a:p>
            <a:pPr algn="just">
              <a:lnSpc>
                <a:spcPts val="2800"/>
              </a:lnSpc>
            </a:pPr>
            <a:endParaRPr lang="en-US" altLang="en-US" sz="2400" dirty="0">
              <a:solidFill>
                <a:schemeClr val="tx1"/>
              </a:solidFill>
            </a:endParaRPr>
          </a:p>
          <a:p>
            <a:pPr algn="just">
              <a:lnSpc>
                <a:spcPts val="2800"/>
              </a:lnSpc>
            </a:pPr>
            <a:r>
              <a:rPr lang="en-US" altLang="en-US" sz="2400" dirty="0">
                <a:solidFill>
                  <a:schemeClr val="tx1"/>
                </a:solidFill>
              </a:rPr>
              <a:t>bidang usaha: tertutup, terbuka, atau terbuka dengan persyaratan</a:t>
            </a:r>
            <a:endParaRPr lang="en-US" altLang="en-US" sz="2400" dirty="0">
              <a:solidFill>
                <a:schemeClr val="tx1"/>
              </a:solidFill>
            </a:endParaRPr>
          </a:p>
          <a:p>
            <a:pPr algn="just">
              <a:lnSpc>
                <a:spcPts val="2800"/>
              </a:lnSpc>
            </a:pPr>
            <a:endParaRPr lang="en-US" altLang="en-US" sz="2400" dirty="0">
              <a:solidFill>
                <a:schemeClr val="tx1"/>
              </a:solidFill>
            </a:endParaRPr>
          </a:p>
          <a:p>
            <a:pPr algn="just">
              <a:lnSpc>
                <a:spcPts val="2800"/>
              </a:lnSpc>
            </a:pPr>
            <a:r>
              <a:rPr lang="en-US" altLang="en-US" sz="2400" dirty="0">
                <a:solidFill>
                  <a:schemeClr val="tx1"/>
                </a:solidFill>
              </a:rPr>
              <a:t>persyaratan bisa berupa: batas % asing, kemitraan, perizinan khusus, lokasi, dsb. Dasar hukum: Perpres No. 10 Tahun 2021 jo. Perpres No. 49 Tahun 2021 (pengaturan bidang usaha penanaman modal).</a:t>
            </a:r>
            <a:endParaRPr lang="en-US" altLang="en-US" sz="24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slow">
    <p:fade thruBlk="1"/>
  </p:transition>
</p:sld>
</file>

<file path=ppt/tags/tag1.xml><?xml version="1.0" encoding="utf-8"?>
<p:tagLst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ags/tag2.xml><?xml version="1.0" encoding="utf-8"?>
<p:tagLst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6954</Words>
  <Application>WPS Presentation</Application>
  <PresentationFormat>On-screen Show (4:3)</PresentationFormat>
  <Paragraphs>158</Paragraphs>
  <Slides>17</Slides>
  <Notes>12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2</vt:i4>
      </vt:variant>
      <vt:variant>
        <vt:lpstr>幻灯片标题</vt:lpstr>
      </vt:variant>
      <vt:variant>
        <vt:i4>17</vt:i4>
      </vt:variant>
    </vt:vector>
  </HeadingPairs>
  <TitlesOfParts>
    <vt:vector size="28" baseType="lpstr">
      <vt:lpstr>Arial</vt:lpstr>
      <vt:lpstr>SimSun</vt:lpstr>
      <vt:lpstr>Wingdings</vt:lpstr>
      <vt:lpstr>Calibri</vt:lpstr>
      <vt:lpstr>Times New Roman</vt:lpstr>
      <vt:lpstr>Wingdings</vt:lpstr>
      <vt:lpstr>Tahoma</vt:lpstr>
      <vt:lpstr>Microsoft YaHei</vt:lpstr>
      <vt:lpstr>Arial Unicode MS</vt:lpstr>
      <vt:lpstr>Office Theme</vt:lpstr>
      <vt:lpstr>1_Office Theme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IBI Darmajaya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Intan Meitasari</cp:lastModifiedBy>
  <cp:revision>560</cp:revision>
  <cp:lastPrinted>2017-08-29T02:54:00Z</cp:lastPrinted>
  <dcterms:created xsi:type="dcterms:W3CDTF">2010-04-18T12:06:00Z</dcterms:created>
  <dcterms:modified xsi:type="dcterms:W3CDTF">2025-12-31T03:43:15Z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D2753DDA49214B13AAC4525504A1DE46_12</vt:lpwstr>
  </property>
  <property fmtid="{D5CDD505-2E9C-101B-9397-08002B2CF9AE}" pid="3" name="KSOProductBuildVer">
    <vt:lpwstr>1033-12.2.0.23196</vt:lpwstr>
  </property>
</Properties>
</file>