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3"/>
  </p:sldMasterIdLst>
  <p:notesMasterIdLst>
    <p:notesMasterId r:id="rId5"/>
  </p:notesMasterIdLst>
  <p:handoutMasterIdLst>
    <p:handoutMasterId r:id="rId17"/>
  </p:handoutMasterIdLst>
  <p:sldIdLst>
    <p:sldId id="256" r:id="rId4"/>
    <p:sldId id="398" r:id="rId6"/>
    <p:sldId id="399" r:id="rId7"/>
    <p:sldId id="400" r:id="rId8"/>
    <p:sldId id="401" r:id="rId9"/>
    <p:sldId id="387" r:id="rId10"/>
    <p:sldId id="397" r:id="rId11"/>
    <p:sldId id="388" r:id="rId12"/>
    <p:sldId id="389" r:id="rId13"/>
    <p:sldId id="391" r:id="rId14"/>
    <p:sldId id="402" r:id="rId15"/>
    <p:sldId id="300" r:id="rId16"/>
  </p:sldIdLst>
  <p:sldSz cx="9144000" cy="6858000" type="screen4x3"/>
  <p:notesSz cx="7045325" cy="9345295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4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81339" autoAdjust="0"/>
  </p:normalViewPr>
  <p:slideViewPr>
    <p:cSldViewPr showGuides="1">
      <p:cViewPr varScale="1">
        <p:scale>
          <a:sx n="48" d="100"/>
          <a:sy n="48" d="100"/>
        </p:scale>
        <p:origin x="1644" y="36"/>
      </p:cViewPr>
      <p:guideLst>
        <p:guide orient="horz" pos="2144"/>
        <p:guide pos="29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21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2" Type="http://schemas.openxmlformats.org/officeDocument/2006/relationships/tags" Target="tags/tag2.xml"/><Relationship Id="rId21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Tidak boleh:</a:t>
            </a:r>
            <a:endParaRPr lang="en-US" altLang="en-US" dirty="0"/>
          </a:p>
          <a:p>
            <a:r>
              <a:rPr lang="en-US" altLang="en-US" dirty="0"/>
              <a:t>Membiarkan praktik penipuan</a:t>
            </a:r>
            <a:endParaRPr lang="en-US" altLang="en-US" dirty="0"/>
          </a:p>
          <a:p>
            <a:r>
              <a:rPr lang="en-US" altLang="en-US" dirty="0"/>
              <a:t>Menghindari tanggung jawab secara absolut</a:t>
            </a:r>
            <a:endParaRPr lang="en-US" altLang="en-US" dirty="0"/>
          </a:p>
          <a:p>
            <a:r>
              <a:rPr lang="en-US" altLang="en-US" dirty="0"/>
              <a:t>➡</a:t>
            </a:r>
            <a:r>
              <a:rPr lang="" altLang="en-US" dirty="0"/>
              <a:t>️</a:t>
            </a:r>
            <a:r>
              <a:rPr lang="en-US" altLang="en-US" dirty="0"/>
              <a:t> Platform bukan penjual, tetapi bukan pihak netral sepenuhnya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➡</a:t>
            </a:r>
            <a:r>
              <a:rPr lang="" altLang="en-US" dirty="0"/>
              <a:t>️</a:t>
            </a:r>
            <a:r>
              <a:rPr lang="en-US" altLang="en-US" dirty="0"/>
              <a:t> Pelapak bertanggung jawab langsung dan penuh terhadap konsumen</a:t>
            </a:r>
            <a:endParaRPr lang="en-US" altLang="en-US" dirty="0"/>
          </a:p>
          <a:p>
            <a:r>
              <a:rPr lang="en-US" altLang="en-US" dirty="0"/>
              <a:t>➡</a:t>
            </a:r>
            <a:r>
              <a:rPr lang="" altLang="en-US" dirty="0"/>
              <a:t>️</a:t>
            </a:r>
            <a:r>
              <a:rPr lang="en-US" altLang="en-US" dirty="0"/>
              <a:t> Platform hanya dapat melepaskan tanggung jawab jika tidak lalai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en-US" altLang="en-US"/>
              <a:t>➡</a:t>
            </a:r>
            <a:r>
              <a:rPr lang="" altLang="en-US"/>
              <a:t>️</a:t>
            </a:r>
            <a:r>
              <a:rPr lang="en-US" altLang="en-US"/>
              <a:t> Negara memposisikan konsumen sebagai pihak paling lemah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 altLang="en-US"/>
              <a:t>KBLI adalah singkatan dari Klasifikasi Baku Lapangan Usaha Indonesia.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6" Type="http://schemas.openxmlformats.org/officeDocument/2006/relationships/theme" Target="../theme/theme2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8.xml"/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comments" Target="../comments/commen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-78105" y="2061210"/>
            <a:ext cx="9144000" cy="1861185"/>
          </a:xfrm>
          <a:prstGeom prst="rect">
            <a:avLst/>
          </a:prstGeom>
          <a:noFill/>
        </p:spPr>
        <p:txBody>
          <a:bodyPr wrap="square" lIns="91440" tIns="45720" rIns="91440" bIns="45720">
            <a:noAutofit/>
          </a:bodyPr>
          <a:lstStyle/>
          <a:p>
            <a:pPr algn="ctr"/>
            <a:r>
              <a:rPr lang="en-US" altLang="en-US" sz="4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Relasi Penyedia Platform </a:t>
            </a:r>
            <a:endParaRPr lang="en-US" altLang="en-US" sz="4000" b="1" dirty="0" err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4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Dan Pelapak</a:t>
            </a:r>
            <a:endParaRPr lang="en-US" altLang="en-US" sz="4000" b="1" dirty="0" err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4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Pertemuan</a:t>
            </a:r>
            <a:r>
              <a:rPr lang="en-US" altLang="en-US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Ke </a:t>
            </a:r>
            <a:r>
              <a:rPr lang="en-US" altLang="en-US" sz="4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- 15</a:t>
            </a:r>
            <a:endParaRPr lang="en-US" altLang="en-US" sz="4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altLang="en-US" sz="4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11455" y="477520"/>
            <a:ext cx="8630285" cy="5823585"/>
          </a:xfrm>
        </p:spPr>
        <p:txBody>
          <a:bodyPr>
            <a:noAutofit/>
          </a:bodyPr>
          <a:lstStyle/>
          <a:p>
            <a:pPr algn="ctr"/>
            <a:r>
              <a:rPr lang="en-US" altLang="en-US" sz="2400" dirty="0">
                <a:solidFill>
                  <a:schemeClr val="tx1"/>
                </a:solidFill>
              </a:rPr>
              <a:t>KLAUSULA BAKU &amp; POTENSI PENYALAHGUNAAN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/>
            <a:endParaRPr lang="en-US" altLang="en-US" sz="24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400" dirty="0">
                <a:solidFill>
                  <a:schemeClr val="tx1"/>
                </a:solidFill>
              </a:rPr>
              <a:t>Klausula bermasalah yang sering muncul: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Pemutusan akun sepihak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Dana ditahan tanpa batas waktu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Pengalihan seluruh risiko ke pelapak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Pembebasan tanggung jawab platform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400" dirty="0">
                <a:solidFill>
                  <a:schemeClr val="tx1"/>
                </a:solidFill>
              </a:rPr>
              <a:t>Secara hukum: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Klausula yang meniadakan tanggung jawab dapat batal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400" dirty="0">
                <a:solidFill>
                  <a:schemeClr val="tx1"/>
                </a:solidFill>
              </a:rPr>
              <a:t>Prinsip: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Itikad baik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Keadilan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Perlindungan pihak lemah</a:t>
            </a:r>
            <a:endParaRPr lang="en-US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00025" y="487680"/>
            <a:ext cx="8686165" cy="5687060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 dirty="0">
                <a:solidFill>
                  <a:schemeClr val="tx1"/>
                </a:solidFill>
              </a:rPr>
              <a:t>KESIMPULAN ANALITIS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Relasi platform–pelapak bukan hubungan netral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Platform memiliki: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Kekuasaan ekonomi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Kendali sistem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Potensi tanggung jawab hukum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Konsumen tetap menjadi pusat perlindungan hukum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Kontrak elektronik sah, tetapi tidak kebal uji hukum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Arah ke depan: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Regulasi lebih tegas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Perlindungan pelapak UMKM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Tanggung jawab proporsional platform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  <a:endParaRPr lang="en-US" sz="4000" b="1"/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86055" y="405765"/>
            <a:ext cx="8670290" cy="579120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POSISI MASALAH &amp; TUJUAN ANALISIS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Mengapa relasi platform–pelapak perlu dianalisis secara hukum?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Model bisnis e-commerce menciptakan relasi tidak langsung antara konsumen dan pelapak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Platform sering mengklaim hanya sebagai perantara teknologi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Dalam praktik, platform: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- Mengatur sistem pembayaran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- Mengendalikan visibilitas produk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- Menentukan sanksi sepihak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endParaRPr lang="en-US" altLang="en-US" sz="2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8750" y="396875"/>
            <a:ext cx="8667115" cy="584009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STRUKTUR RELASI HUKUM DALAM E-COMMERCE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Relasi e-commerce bukan satu hubungan, melainkan tiga hubungan hukum sekaligus: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 sz="2100" dirty="0">
                <a:solidFill>
                  <a:schemeClr val="tx1"/>
                </a:solidFill>
              </a:rPr>
              <a:t>Platform ↔ Pelapak → Hubungan kontraktual (perjanjian elektronik)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 sz="2100" dirty="0">
                <a:solidFill>
                  <a:schemeClr val="tx1"/>
                </a:solidFill>
              </a:rPr>
              <a:t>Pelapak ↔ Konsumen → Hubungan jual beli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 sz="2100" dirty="0">
                <a:solidFill>
                  <a:schemeClr val="tx1"/>
                </a:solidFill>
              </a:rPr>
              <a:t>Platform ↔ Konsumen → Hubungan perlindungan konsumen &amp; jasa sistem elektronik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➡</a:t>
            </a:r>
            <a:r>
              <a:rPr lang="" altLang="en-US" sz="2100" dirty="0">
                <a:solidFill>
                  <a:schemeClr val="tx1"/>
                </a:solidFill>
              </a:rPr>
              <a:t>️</a:t>
            </a:r>
            <a:r>
              <a:rPr lang="en-US" altLang="en-US" sz="2100" dirty="0">
                <a:solidFill>
                  <a:schemeClr val="tx1"/>
                </a:solidFill>
              </a:rPr>
              <a:t> Kesalahan umum: menganggap platform tidak punya hubungan hukum dengan konsumen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➡</a:t>
            </a:r>
            <a:r>
              <a:rPr lang="" altLang="en-US" sz="2100" dirty="0">
                <a:solidFill>
                  <a:schemeClr val="tx1"/>
                </a:solidFill>
              </a:rPr>
              <a:t>️</a:t>
            </a:r>
            <a:r>
              <a:rPr lang="en-US" altLang="en-US" sz="2100" dirty="0">
                <a:solidFill>
                  <a:schemeClr val="tx1"/>
                </a:solidFill>
              </a:rPr>
              <a:t> Padahal: hubungan ada, meski tidak langsung</a:t>
            </a:r>
            <a:endParaRPr lang="en-US" altLang="en-US" sz="2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26085" y="477520"/>
            <a:ext cx="8208645" cy="563181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KEDUDUKAN HUKUM PLATFORM (STARTUP E-COMMERCE)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Platform secara hukum: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Pelaku usaha jasa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Penyelenggara sistem elektronik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Fasilitator transaksi perdagangan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Implikasi hukum: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Wajib menjamin: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Keandalan sistem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Keamanan data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Mekanisme penyelesaian sengketa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23215" y="477520"/>
            <a:ext cx="8573135" cy="601408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buFont typeface="Wingdings" panose="05000000000000000000" charset="0"/>
            </a:pPr>
            <a:r>
              <a:rPr lang="en-US" altLang="en-US" sz="2300" dirty="0">
                <a:solidFill>
                  <a:schemeClr val="tx1"/>
                </a:solidFill>
              </a:rPr>
              <a:t>KEDUDUKAN HUKUM PELAPAK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ctr">
              <a:lnSpc>
                <a:spcPct val="100000"/>
              </a:lnSpc>
              <a:buFont typeface="Wingdings" panose="05000000000000000000" charset="0"/>
            </a:pP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charset="0"/>
            </a:pPr>
            <a:r>
              <a:rPr lang="en-US" altLang="en-US" sz="2300" dirty="0">
                <a:solidFill>
                  <a:schemeClr val="tx1"/>
                </a:solidFill>
              </a:rPr>
              <a:t>Pelapak adalah: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Pelaku usaha barang/jasa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charset="0"/>
            </a:pPr>
            <a:r>
              <a:rPr lang="en-US" altLang="en-US" sz="2300" dirty="0">
                <a:solidFill>
                  <a:schemeClr val="tx1"/>
                </a:solidFill>
              </a:rPr>
              <a:t>Pihak yang: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Menentukan harga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Menguasai barang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Menentukan kualitas produk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charset="0"/>
            </a:pPr>
            <a:r>
              <a:rPr lang="en-US" altLang="en-US" sz="2300" dirty="0">
                <a:solidFill>
                  <a:schemeClr val="tx1"/>
                </a:solidFill>
              </a:rPr>
              <a:t>Tanggung jawab utama pelapak: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Kesesuaian barang dengan deskripsi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Keamanan produk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</a:rPr>
              <a:t>Kejujuran informasi</a:t>
            </a:r>
            <a:endParaRPr lang="en-US" altLang="en-US" sz="2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30200" y="507365"/>
            <a:ext cx="8329930" cy="577215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altLang="en-US" sz="2300" dirty="0">
                <a:solidFill>
                  <a:schemeClr val="tx1"/>
                </a:solidFill>
                <a:ea typeface="Tahoma" panose="020B0604030504040204" pitchFamily="34" charset="0"/>
              </a:rPr>
              <a:t>PERLINDUNGAN KONSUMEN DALAM KONTEKS DIGITAL</a:t>
            </a: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  <a:p>
            <a:pPr algn="just">
              <a:lnSpc>
                <a:spcPct val="100000"/>
              </a:lnSpc>
            </a:pP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n-US" altLang="en-US" sz="2300" dirty="0">
                <a:solidFill>
                  <a:schemeClr val="tx1"/>
                </a:solidFill>
                <a:ea typeface="Tahoma" panose="020B0604030504040204" pitchFamily="34" charset="0"/>
              </a:rPr>
              <a:t>Perlindungan konsumen e-commerce lebih kompleks dibanding perdagangan konvensional karena:</a:t>
            </a: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  <a:ea typeface="Tahoma" panose="020B0604030504040204" pitchFamily="34" charset="0"/>
              </a:rPr>
              <a:t>Konsumen tidak melihat barang secara fisik</a:t>
            </a: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  <a:ea typeface="Tahoma" panose="020B0604030504040204" pitchFamily="34" charset="0"/>
              </a:rPr>
              <a:t>Bergantung pada sistem &amp; algoritma platform</a:t>
            </a: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  <a:ea typeface="Tahoma" panose="020B0604030504040204" pitchFamily="34" charset="0"/>
              </a:rPr>
              <a:t>Pembayaran ditahan oleh platform (escrow)</a:t>
            </a: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  <a:p>
            <a:pPr algn="just">
              <a:lnSpc>
                <a:spcPct val="100000"/>
              </a:lnSpc>
            </a:pP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n-US" altLang="en-US" sz="2300" dirty="0">
                <a:solidFill>
                  <a:schemeClr val="tx1"/>
                </a:solidFill>
                <a:ea typeface="Tahoma" panose="020B0604030504040204" pitchFamily="34" charset="0"/>
              </a:rPr>
              <a:t>Hak konsumen meliputi:</a:t>
            </a: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  <a:ea typeface="Tahoma" panose="020B0604030504040204" pitchFamily="34" charset="0"/>
              </a:rPr>
              <a:t>Informasi yang benar</a:t>
            </a: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  <a:ea typeface="Tahoma" panose="020B0604030504040204" pitchFamily="34" charset="0"/>
              </a:rPr>
              <a:t>Kepastian pengembalian dana</a:t>
            </a: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chemeClr val="tx1"/>
                </a:solidFill>
                <a:ea typeface="Tahoma" panose="020B0604030504040204" pitchFamily="34" charset="0"/>
              </a:rPr>
              <a:t>Mekanisme pengaduan yang efektif</a:t>
            </a:r>
            <a:endParaRPr lang="en-US" altLang="en-US" sz="2300" dirty="0">
              <a:solidFill>
                <a:schemeClr val="tx1"/>
              </a:solidFill>
              <a:ea typeface="Tahoma" panose="020B060403050404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55905" y="508000"/>
            <a:ext cx="8630920" cy="579628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altLang="en-US" sz="2400" dirty="0">
                <a:solidFill>
                  <a:schemeClr val="tx1"/>
                </a:solidFill>
              </a:rPr>
              <a:t>TANGGUNG JAWAB HUKUM PLATFORM: BATAS DAN UJIANNYA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en-US" altLang="en-US" sz="2400" dirty="0">
                <a:solidFill>
                  <a:schemeClr val="tx1"/>
                </a:solidFill>
              </a:rPr>
              <a:t>Platform dapat dimintai tanggung jawab jika terbukti: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Lalai mengawasi pelapak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Membiarkan pelapak bermasalah berulang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Sistemnya menyebabkan kerugian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en-US" altLang="en-US" sz="2400" dirty="0">
                <a:solidFill>
                  <a:schemeClr val="tx1"/>
                </a:solidFill>
              </a:rPr>
              <a:t>Uji tanggung jawab platform: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Apakah platform mengetahui risiko?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Apakah platform mampu mencegah?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Apakah platform lalai bertindak?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en-US" altLang="en-US" sz="2400" dirty="0">
                <a:solidFill>
                  <a:schemeClr val="tx1"/>
                </a:solidFill>
              </a:rPr>
              <a:t>➡</a:t>
            </a:r>
            <a:r>
              <a:rPr lang="" altLang="en-US" sz="2400" dirty="0">
                <a:solidFill>
                  <a:schemeClr val="tx1"/>
                </a:solidFill>
              </a:rPr>
              <a:t>️</a:t>
            </a:r>
            <a:r>
              <a:rPr lang="en-US" altLang="en-US" sz="2400" dirty="0">
                <a:solidFill>
                  <a:schemeClr val="tx1"/>
                </a:solidFill>
              </a:rPr>
              <a:t> Jika 3 unsur terpenuhi → platform ikut bertanggung jawab</a:t>
            </a:r>
            <a:endParaRPr lang="en-US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19710" y="557530"/>
            <a:ext cx="8669655" cy="568261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buFont typeface="+mj-lt"/>
            </a:pPr>
            <a:r>
              <a:rPr lang="en-US" altLang="en-US" sz="2400" dirty="0">
                <a:solidFill>
                  <a:schemeClr val="tx1"/>
                </a:solidFill>
              </a:rPr>
              <a:t>CONTOH KASUS DAN ANALISIS HUKUM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+mj-lt"/>
            </a:pP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+mj-lt"/>
            </a:pPr>
            <a:r>
              <a:rPr lang="en-US" altLang="en-US" sz="2400" dirty="0">
                <a:solidFill>
                  <a:schemeClr val="tx1"/>
                </a:solidFill>
              </a:rPr>
              <a:t>Kasus ilustratif: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+mj-lt"/>
            </a:pPr>
            <a:r>
              <a:rPr lang="en-US" altLang="en-US" sz="2400" dirty="0">
                <a:solidFill>
                  <a:schemeClr val="tx1"/>
                </a:solidFill>
              </a:rPr>
              <a:t>Pelapak menjual obat ilegal melalui marketplace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+mj-lt"/>
            </a:pP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+mj-lt"/>
            </a:pPr>
            <a:r>
              <a:rPr lang="en-US" altLang="en-US" sz="2400" dirty="0">
                <a:solidFill>
                  <a:schemeClr val="tx1"/>
                </a:solidFill>
              </a:rPr>
              <a:t>Analisis: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Pelapak: pelanggaran langsung hukum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+mj-lt"/>
            </a:pPr>
            <a:r>
              <a:rPr lang="en-US" altLang="en-US" sz="2400" dirty="0">
                <a:solidFill>
                  <a:schemeClr val="tx1"/>
                </a:solidFill>
              </a:rPr>
              <a:t>Platform: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Jika sudah ada laporan tapi tidak ditindak → lalai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Jika membiarkan karena keuntungan komisi → memperkuat tanggung jawab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+mj-lt"/>
            </a:pPr>
            <a:r>
              <a:rPr lang="en-US" altLang="en-US" sz="2400" dirty="0">
                <a:solidFill>
                  <a:schemeClr val="tx1"/>
                </a:solidFill>
              </a:rPr>
              <a:t>➡</a:t>
            </a:r>
            <a:r>
              <a:rPr lang="" altLang="en-US" sz="2400" dirty="0">
                <a:solidFill>
                  <a:schemeClr val="tx1"/>
                </a:solidFill>
              </a:rPr>
              <a:t>️</a:t>
            </a:r>
            <a:r>
              <a:rPr lang="en-US" altLang="en-US" sz="2400" dirty="0">
                <a:solidFill>
                  <a:schemeClr val="tx1"/>
                </a:solidFill>
              </a:rPr>
              <a:t> Platform tidak bisa berlindung di balik klausula “kami hanya penyedia aplikasi”</a:t>
            </a:r>
            <a:endParaRPr lang="en-US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34975" y="568960"/>
            <a:ext cx="8258810" cy="5716905"/>
          </a:xfrm>
        </p:spPr>
        <p:txBody>
          <a:bodyPr>
            <a:noAutofit/>
          </a:bodyPr>
          <a:lstStyle/>
          <a:p>
            <a:pPr algn="ctr">
              <a:lnSpc>
                <a:spcPts val="2800"/>
              </a:lnSpc>
            </a:pPr>
            <a:r>
              <a:rPr lang="en-US" altLang="en-US" sz="2400" dirty="0">
                <a:solidFill>
                  <a:schemeClr val="tx1"/>
                </a:solidFill>
              </a:rPr>
              <a:t>HUBUNGAN HUKUM PLATFORM &amp; PELAPAK (KONTRAKTUAL)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r>
              <a:rPr lang="en-US" altLang="en-US" sz="2400" dirty="0">
                <a:solidFill>
                  <a:schemeClr val="tx1"/>
                </a:solidFill>
              </a:rPr>
              <a:t>Hubungan hukum terbentuk melalui: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Klik “setuju” pada Terms &amp; Conditions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Perjanjian elektronik sah secara hukum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r>
              <a:rPr lang="en-US" altLang="en-US" sz="2400" dirty="0">
                <a:solidFill>
                  <a:schemeClr val="tx1"/>
                </a:solidFill>
              </a:rPr>
              <a:t>Namun karakter kontraknya: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Perjanjian baku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Disusun sepihak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Tidak seimbang posisi tawarnya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endParaRPr lang="en-US" altLang="en-US" sz="24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r>
              <a:rPr lang="en-US" altLang="en-US" sz="2400" dirty="0">
                <a:solidFill>
                  <a:schemeClr val="tx1"/>
                </a:solidFill>
              </a:rPr>
              <a:t>➡</a:t>
            </a:r>
            <a:r>
              <a:rPr lang="" altLang="en-US" sz="2400" dirty="0">
                <a:solidFill>
                  <a:schemeClr val="tx1"/>
                </a:solidFill>
              </a:rPr>
              <a:t>️</a:t>
            </a:r>
            <a:r>
              <a:rPr lang="en-US" altLang="en-US" sz="2400" dirty="0">
                <a:solidFill>
                  <a:schemeClr val="tx1"/>
                </a:solidFill>
              </a:rPr>
              <a:t> Sah secara formal, namun dapat diuji secara keadilan</a:t>
            </a:r>
            <a:endParaRPr lang="en-US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3334</Words>
  <Application>WPS Presentation</Application>
  <PresentationFormat>On-screen Show (4:3)</PresentationFormat>
  <Paragraphs>133</Paragraphs>
  <Slides>12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12</vt:i4>
      </vt:variant>
    </vt:vector>
  </HeadingPairs>
  <TitlesOfParts>
    <vt:vector size="23" baseType="lpstr">
      <vt:lpstr>Arial</vt:lpstr>
      <vt:lpstr>SimSun</vt:lpstr>
      <vt:lpstr>Wingdings</vt:lpstr>
      <vt:lpstr>Calibri</vt:lpstr>
      <vt:lpstr>Times New Roman</vt:lpstr>
      <vt:lpstr>Wingdings</vt:lpstr>
      <vt:lpstr>Tahoma</vt:lpstr>
      <vt:lpstr>Microsoft YaHei</vt:lpstr>
      <vt:lpstr>Arial Unicode MS</vt:lpstr>
      <vt:lpstr>Office Theme</vt:lpstr>
      <vt:lpstr>1_Office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562</cp:revision>
  <cp:lastPrinted>2017-08-29T02:54:00Z</cp:lastPrinted>
  <dcterms:created xsi:type="dcterms:W3CDTF">2010-04-18T12:06:00Z</dcterms:created>
  <dcterms:modified xsi:type="dcterms:W3CDTF">2026-01-05T07:07:47Z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D2753DDA49214B13AAC4525504A1DE46_12</vt:lpwstr>
  </property>
  <property fmtid="{D5CDD505-2E9C-101B-9397-08002B2CF9AE}" pid="3" name="KSOProductBuildVer">
    <vt:lpwstr>1033-12.2.0.23196</vt:lpwstr>
  </property>
</Properties>
</file>