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88" r:id="rId3"/>
    <p:sldId id="341" r:id="rId4"/>
    <p:sldId id="380" r:id="rId5"/>
    <p:sldId id="342" r:id="rId6"/>
    <p:sldId id="381" r:id="rId7"/>
    <p:sldId id="389" r:id="rId8"/>
    <p:sldId id="343" r:id="rId9"/>
    <p:sldId id="382" r:id="rId10"/>
    <p:sldId id="383" r:id="rId11"/>
    <p:sldId id="390" r:id="rId12"/>
    <p:sldId id="345" r:id="rId13"/>
    <p:sldId id="384" r:id="rId14"/>
    <p:sldId id="385" r:id="rId15"/>
    <p:sldId id="386" r:id="rId16"/>
    <p:sldId id="346" r:id="rId17"/>
    <p:sldId id="347" r:id="rId18"/>
    <p:sldId id="391" r:id="rId19"/>
  </p:sldIdLst>
  <p:sldSz cx="12192000" cy="6858000"/>
  <p:notesSz cx="7045325" cy="9345613"/>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94309" autoAdjust="0"/>
  </p:normalViewPr>
  <p:slideViewPr>
    <p:cSldViewPr>
      <p:cViewPr varScale="1">
        <p:scale>
          <a:sx n="117" d="100"/>
          <a:sy n="117" d="100"/>
        </p:scale>
        <p:origin x="336"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A7426C0-9A2F-491E-A5B5-43C5917D8D9F}"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AC3E3DB5-95A1-4AD1-A346-C346B51BBB9F}"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48569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E6125-A69C-42B7-AC62-AF28FE95B4F2}" type="datetimeFigureOut">
              <a:rPr lang="en-ID" smtClean="0"/>
              <a:t>06/01/26</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447564E-F900-473B-A68C-ACC30AA62D41}" type="slidenum">
              <a:rPr lang="en-ID" smtClean="0"/>
              <a:t>‹#›</a:t>
            </a:fld>
            <a:endParaRPr lang="en-ID"/>
          </a:p>
        </p:txBody>
      </p:sp>
    </p:spTree>
    <p:extLst>
      <p:ext uri="{BB962C8B-B14F-4D97-AF65-F5344CB8AC3E}">
        <p14:creationId xmlns:p14="http://schemas.microsoft.com/office/powerpoint/2010/main" val="34765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623392" y="2132856"/>
            <a:ext cx="11089232"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UPAYA HUKUM BIASA DAN UPAYA HUKUM LUAR BIASA</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.14</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
        <p:nvSpPr>
          <p:cNvPr id="4" name="Rectangle 5">
            <a:extLst>
              <a:ext uri="{FF2B5EF4-FFF2-40B4-BE49-F238E27FC236}">
                <a16:creationId xmlns:a16="http://schemas.microsoft.com/office/drawing/2014/main" id="{E52B1905-7C6C-A347-B11A-ADF5CB110B5B}"/>
              </a:ext>
            </a:extLst>
          </p:cNvPr>
          <p:cNvSpPr/>
          <p:nvPr>
            <p:custDataLst>
              <p:tags r:id="rId2"/>
            </p:custDataLst>
          </p:nvPr>
        </p:nvSpPr>
        <p:spPr>
          <a:xfrm>
            <a:off x="623392" y="4503891"/>
            <a:ext cx="11089232"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33122" name="Rectangle 3">
            <a:extLst>
              <a:ext uri="{FF2B5EF4-FFF2-40B4-BE49-F238E27FC236}">
                <a16:creationId xmlns:a16="http://schemas.microsoft.com/office/drawing/2014/main" id="{6FFC63F4-AEE5-E042-AD7F-DFF587C8067D}"/>
              </a:ext>
            </a:extLst>
          </p:cNvPr>
          <p:cNvSpPr>
            <a:spLocks noGrp="1" noChangeArrowheads="1"/>
          </p:cNvSpPr>
          <p:nvPr>
            <p:ph type="body" idx="1"/>
          </p:nvPr>
        </p:nvSpPr>
        <p:spPr>
          <a:xfrm>
            <a:off x="623392" y="692696"/>
            <a:ext cx="11377264" cy="5860504"/>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altLang="id-ID" dirty="0" err="1"/>
              <a:t>Alasan-alasan</a:t>
            </a:r>
            <a:r>
              <a:rPr lang="en-US" altLang="id-ID" dirty="0"/>
              <a:t> </a:t>
            </a:r>
            <a:r>
              <a:rPr lang="en-US" altLang="id-ID" dirty="0" err="1"/>
              <a:t>nya</a:t>
            </a:r>
            <a:r>
              <a:rPr lang="en-US" altLang="id-ID" dirty="0"/>
              <a:t> :</a:t>
            </a:r>
          </a:p>
          <a:p>
            <a:pPr lvl="1">
              <a:lnSpc>
                <a:spcPct val="90000"/>
              </a:lnSpc>
            </a:pPr>
            <a:r>
              <a:rPr lang="en-US" altLang="id-ID" dirty="0" err="1"/>
              <a:t>Apakah</a:t>
            </a:r>
            <a:r>
              <a:rPr lang="en-US" altLang="id-ID" dirty="0"/>
              <a:t> </a:t>
            </a:r>
            <a:r>
              <a:rPr lang="en-US" altLang="id-ID" dirty="0" err="1"/>
              <a:t>benar</a:t>
            </a:r>
            <a:r>
              <a:rPr lang="en-US" altLang="id-ID" dirty="0"/>
              <a:t> </a:t>
            </a:r>
            <a:r>
              <a:rPr lang="en-US" altLang="id-ID" dirty="0" err="1"/>
              <a:t>suatu</a:t>
            </a:r>
            <a:r>
              <a:rPr lang="en-US" altLang="id-ID" dirty="0"/>
              <a:t> </a:t>
            </a:r>
            <a:r>
              <a:rPr lang="en-US" altLang="id-ID" dirty="0" err="1"/>
              <a:t>peraturan</a:t>
            </a:r>
            <a:r>
              <a:rPr lang="en-US" altLang="id-ID" dirty="0"/>
              <a:t> </a:t>
            </a:r>
            <a:r>
              <a:rPr lang="en-US" altLang="id-ID" dirty="0" err="1"/>
              <a:t>hukum</a:t>
            </a:r>
            <a:r>
              <a:rPr lang="en-US" altLang="id-ID" dirty="0"/>
              <a:t> </a:t>
            </a:r>
            <a:r>
              <a:rPr lang="en-US" altLang="id-ID" dirty="0" err="1"/>
              <a:t>tidak</a:t>
            </a:r>
            <a:r>
              <a:rPr lang="en-US" altLang="id-ID" dirty="0"/>
              <a:t> </a:t>
            </a:r>
            <a:r>
              <a:rPr lang="en-US" altLang="id-ID" dirty="0" err="1"/>
              <a:t>diterapkan</a:t>
            </a:r>
            <a:r>
              <a:rPr lang="en-US" altLang="id-ID" dirty="0"/>
              <a:t> </a:t>
            </a:r>
            <a:r>
              <a:rPr lang="en-US" altLang="id-ID" dirty="0" err="1"/>
              <a:t>atau</a:t>
            </a:r>
            <a:r>
              <a:rPr lang="en-US" altLang="id-ID" dirty="0"/>
              <a:t> </a:t>
            </a:r>
            <a:r>
              <a:rPr lang="en-US" altLang="id-ID" dirty="0" err="1"/>
              <a:t>diterapkan</a:t>
            </a:r>
            <a:r>
              <a:rPr lang="en-US" altLang="id-ID" dirty="0"/>
              <a:t> </a:t>
            </a:r>
            <a:r>
              <a:rPr lang="en-US" altLang="id-ID" dirty="0" err="1"/>
              <a:t>sebagaimana</a:t>
            </a:r>
            <a:r>
              <a:rPr lang="en-US" altLang="id-ID" dirty="0"/>
              <a:t> </a:t>
            </a:r>
            <a:r>
              <a:rPr lang="en-US" altLang="id-ID" dirty="0" err="1"/>
              <a:t>mestinya</a:t>
            </a:r>
            <a:endParaRPr lang="en-US" altLang="id-ID" dirty="0"/>
          </a:p>
          <a:p>
            <a:pPr lvl="1">
              <a:lnSpc>
                <a:spcPct val="90000"/>
              </a:lnSpc>
            </a:pPr>
            <a:r>
              <a:rPr lang="en-US" altLang="id-ID" dirty="0" err="1"/>
              <a:t>Apakah</a:t>
            </a:r>
            <a:r>
              <a:rPr lang="en-US" altLang="id-ID" dirty="0"/>
              <a:t> </a:t>
            </a:r>
            <a:r>
              <a:rPr lang="en-US" altLang="id-ID" dirty="0" err="1"/>
              <a:t>benar</a:t>
            </a:r>
            <a:r>
              <a:rPr lang="en-US" altLang="id-ID" dirty="0"/>
              <a:t> </a:t>
            </a:r>
            <a:r>
              <a:rPr lang="en-US" altLang="id-ID" dirty="0" err="1"/>
              <a:t>cara</a:t>
            </a:r>
            <a:r>
              <a:rPr lang="en-US" altLang="id-ID" dirty="0"/>
              <a:t> </a:t>
            </a:r>
            <a:r>
              <a:rPr lang="en-US" altLang="id-ID" dirty="0" err="1"/>
              <a:t>megadili</a:t>
            </a:r>
            <a:r>
              <a:rPr lang="en-US" altLang="id-ID" dirty="0"/>
              <a:t> </a:t>
            </a:r>
            <a:r>
              <a:rPr lang="en-US" altLang="id-ID" dirty="0" err="1"/>
              <a:t>tidak</a:t>
            </a:r>
            <a:r>
              <a:rPr lang="en-US" altLang="id-ID" dirty="0"/>
              <a:t> </a:t>
            </a:r>
            <a:r>
              <a:rPr lang="en-US" altLang="id-ID" dirty="0" err="1"/>
              <a:t>dilaksanakan</a:t>
            </a:r>
            <a:r>
              <a:rPr lang="en-US" altLang="id-ID" dirty="0"/>
              <a:t> </a:t>
            </a:r>
            <a:r>
              <a:rPr lang="en-US" altLang="id-ID" dirty="0" err="1"/>
              <a:t>menurut</a:t>
            </a:r>
            <a:r>
              <a:rPr lang="en-US" altLang="id-ID" dirty="0"/>
              <a:t> UU</a:t>
            </a:r>
          </a:p>
          <a:p>
            <a:pPr lvl="1">
              <a:lnSpc>
                <a:spcPct val="90000"/>
              </a:lnSpc>
            </a:pPr>
            <a:r>
              <a:rPr lang="en-US" altLang="id-ID" dirty="0" err="1"/>
              <a:t>Apakah</a:t>
            </a:r>
            <a:r>
              <a:rPr lang="en-US" altLang="id-ID" dirty="0"/>
              <a:t> </a:t>
            </a:r>
            <a:r>
              <a:rPr lang="en-US" altLang="id-ID" dirty="0" err="1"/>
              <a:t>benar</a:t>
            </a:r>
            <a:r>
              <a:rPr lang="en-US" altLang="id-ID" dirty="0"/>
              <a:t> </a:t>
            </a:r>
            <a:r>
              <a:rPr lang="en-US" altLang="id-ID" dirty="0" err="1"/>
              <a:t>pengadilan</a:t>
            </a:r>
            <a:r>
              <a:rPr lang="en-US" altLang="id-ID" dirty="0"/>
              <a:t> </a:t>
            </a:r>
            <a:r>
              <a:rPr lang="en-US" altLang="id-ID" dirty="0" err="1"/>
              <a:t>tidak</a:t>
            </a:r>
            <a:r>
              <a:rPr lang="en-US" altLang="id-ID" dirty="0"/>
              <a:t> </a:t>
            </a:r>
            <a:r>
              <a:rPr lang="en-US" altLang="id-ID" dirty="0" err="1"/>
              <a:t>melampaui</a:t>
            </a:r>
            <a:r>
              <a:rPr lang="en-US" altLang="id-ID" dirty="0"/>
              <a:t> </a:t>
            </a:r>
            <a:r>
              <a:rPr lang="en-US" altLang="id-ID" dirty="0" err="1"/>
              <a:t>wewenangnya</a:t>
            </a:r>
            <a:r>
              <a:rPr lang="en-US" altLang="id-ID" dirty="0"/>
              <a:t>.</a:t>
            </a:r>
          </a:p>
          <a:p>
            <a:pPr>
              <a:lnSpc>
                <a:spcPct val="90000"/>
              </a:lnSpc>
            </a:pPr>
            <a:r>
              <a:rPr lang="en-US" altLang="id-ID" dirty="0"/>
              <a:t>Yang </a:t>
            </a:r>
            <a:r>
              <a:rPr lang="en-US" altLang="id-ID" dirty="0" err="1"/>
              <a:t>berhak</a:t>
            </a:r>
            <a:r>
              <a:rPr lang="en-US" altLang="id-ID" dirty="0"/>
              <a:t> </a:t>
            </a:r>
            <a:r>
              <a:rPr lang="en-US" altLang="id-ID" dirty="0" err="1"/>
              <a:t>mengajukan</a:t>
            </a:r>
            <a:r>
              <a:rPr lang="en-US" altLang="id-ID" dirty="0"/>
              <a:t> </a:t>
            </a:r>
            <a:r>
              <a:rPr lang="en-US" altLang="id-ID" dirty="0" err="1"/>
              <a:t>kasasi</a:t>
            </a:r>
            <a:r>
              <a:rPr lang="en-US" altLang="id-ID" dirty="0"/>
              <a:t> </a:t>
            </a:r>
            <a:r>
              <a:rPr lang="en-US" altLang="id-ID" dirty="0" err="1"/>
              <a:t>adalah</a:t>
            </a:r>
            <a:r>
              <a:rPr lang="en-US" altLang="id-ID" dirty="0"/>
              <a:t> </a:t>
            </a:r>
            <a:r>
              <a:rPr lang="en-US" altLang="id-ID" dirty="0" err="1"/>
              <a:t>Terdakwa</a:t>
            </a:r>
            <a:r>
              <a:rPr lang="en-US" altLang="id-ID" dirty="0"/>
              <a:t> </a:t>
            </a:r>
            <a:r>
              <a:rPr lang="en-US" altLang="id-ID" dirty="0" err="1"/>
              <a:t>atau</a:t>
            </a:r>
            <a:r>
              <a:rPr lang="en-US" altLang="id-ID" dirty="0"/>
              <a:t> JPU</a:t>
            </a:r>
          </a:p>
          <a:p>
            <a:pPr>
              <a:lnSpc>
                <a:spcPct val="90000"/>
              </a:lnSpc>
            </a:pPr>
            <a:r>
              <a:rPr lang="en-US" altLang="id-ID" dirty="0"/>
              <a:t>Yang </a:t>
            </a:r>
            <a:r>
              <a:rPr lang="en-US" altLang="id-ID" dirty="0" err="1"/>
              <a:t>dapat</a:t>
            </a:r>
            <a:r>
              <a:rPr lang="en-US" altLang="id-ID" dirty="0"/>
              <a:t> </a:t>
            </a:r>
            <a:r>
              <a:rPr lang="en-US" altLang="id-ID" dirty="0" err="1"/>
              <a:t>dimintakan</a:t>
            </a:r>
            <a:r>
              <a:rPr lang="en-US" altLang="id-ID" dirty="0"/>
              <a:t> </a:t>
            </a:r>
            <a:r>
              <a:rPr lang="en-US" altLang="id-ID" dirty="0" err="1"/>
              <a:t>kasasi</a:t>
            </a:r>
            <a:r>
              <a:rPr lang="en-US" altLang="id-ID" dirty="0"/>
              <a:t> :</a:t>
            </a:r>
          </a:p>
          <a:p>
            <a:pPr lvl="1">
              <a:lnSpc>
                <a:spcPct val="90000"/>
              </a:lnSpc>
            </a:pPr>
            <a:r>
              <a:rPr lang="en-US" altLang="id-ID" dirty="0" err="1"/>
              <a:t>Putusan</a:t>
            </a:r>
            <a:r>
              <a:rPr lang="en-US" altLang="id-ID" dirty="0"/>
              <a:t> yang </a:t>
            </a:r>
            <a:r>
              <a:rPr lang="en-US" altLang="id-ID" dirty="0" err="1"/>
              <a:t>mengajukan</a:t>
            </a:r>
            <a:r>
              <a:rPr lang="en-US" altLang="id-ID" dirty="0"/>
              <a:t> </a:t>
            </a:r>
            <a:r>
              <a:rPr lang="en-US" altLang="id-ID" dirty="0" err="1"/>
              <a:t>pemidanaan</a:t>
            </a:r>
            <a:endParaRPr lang="en-US" altLang="id-ID" dirty="0"/>
          </a:p>
          <a:p>
            <a:pPr lvl="1">
              <a:lnSpc>
                <a:spcPct val="90000"/>
              </a:lnSpc>
            </a:pPr>
            <a:r>
              <a:rPr lang="en-US" altLang="id-ID" dirty="0" err="1"/>
              <a:t>Putusan</a:t>
            </a:r>
            <a:r>
              <a:rPr lang="en-US" altLang="id-ID" dirty="0"/>
              <a:t> yang </a:t>
            </a:r>
            <a:r>
              <a:rPr lang="en-US" altLang="id-ID" dirty="0" err="1"/>
              <a:t>mengandung</a:t>
            </a:r>
            <a:r>
              <a:rPr lang="en-US" altLang="id-ID" dirty="0"/>
              <a:t> </a:t>
            </a:r>
            <a:r>
              <a:rPr lang="en-US" altLang="id-ID" dirty="0" err="1"/>
              <a:t>pelepasan</a:t>
            </a:r>
            <a:endParaRPr lang="en-US" altLang="id-ID" dirty="0"/>
          </a:p>
          <a:p>
            <a:pPr>
              <a:lnSpc>
                <a:spcPct val="90000"/>
              </a:lnSpc>
            </a:pPr>
            <a:r>
              <a:rPr lang="en-US" altLang="id-ID" dirty="0" err="1"/>
              <a:t>Putusan</a:t>
            </a:r>
            <a:r>
              <a:rPr lang="en-US" altLang="id-ID" dirty="0"/>
              <a:t> MA (</a:t>
            </a:r>
            <a:r>
              <a:rPr lang="en-US" altLang="id-ID" dirty="0" err="1"/>
              <a:t>Pasal</a:t>
            </a:r>
            <a:r>
              <a:rPr lang="en-US" altLang="id-ID" dirty="0"/>
              <a:t> 254 KUHAP)</a:t>
            </a:r>
          </a:p>
          <a:p>
            <a:pPr lvl="1">
              <a:lnSpc>
                <a:spcPct val="90000"/>
              </a:lnSpc>
            </a:pPr>
            <a:r>
              <a:rPr lang="en-US" altLang="id-ID" dirty="0"/>
              <a:t>MA </a:t>
            </a:r>
            <a:r>
              <a:rPr lang="en-US" altLang="id-ID" dirty="0" err="1"/>
              <a:t>dapat</a:t>
            </a:r>
            <a:r>
              <a:rPr lang="en-US" altLang="id-ID" dirty="0"/>
              <a:t> </a:t>
            </a:r>
            <a:r>
              <a:rPr lang="en-US" altLang="id-ID" dirty="0" err="1"/>
              <a:t>memutus</a:t>
            </a:r>
            <a:r>
              <a:rPr lang="en-US" altLang="id-ID" dirty="0"/>
              <a:t> </a:t>
            </a:r>
            <a:r>
              <a:rPr lang="en-US" altLang="id-ID" dirty="0" err="1"/>
              <a:t>menolak</a:t>
            </a:r>
            <a:r>
              <a:rPr lang="en-US" altLang="id-ID" dirty="0"/>
              <a:t> </a:t>
            </a:r>
            <a:r>
              <a:rPr lang="en-US" altLang="id-ID" dirty="0" err="1"/>
              <a:t>kasasi</a:t>
            </a:r>
            <a:endParaRPr lang="en-US" altLang="id-ID" dirty="0"/>
          </a:p>
          <a:p>
            <a:pPr lvl="1">
              <a:lnSpc>
                <a:spcPct val="90000"/>
              </a:lnSpc>
            </a:pPr>
            <a:r>
              <a:rPr lang="en-US" altLang="id-ID" dirty="0"/>
              <a:t>MA </a:t>
            </a:r>
            <a:r>
              <a:rPr lang="en-US" altLang="id-ID" dirty="0" err="1"/>
              <a:t>dapat</a:t>
            </a:r>
            <a:r>
              <a:rPr lang="en-US" altLang="id-ID" dirty="0"/>
              <a:t> </a:t>
            </a:r>
            <a:r>
              <a:rPr lang="en-US" altLang="id-ID" dirty="0" err="1"/>
              <a:t>memutus</a:t>
            </a:r>
            <a:r>
              <a:rPr lang="en-US" altLang="id-ID" dirty="0"/>
              <a:t> </a:t>
            </a:r>
            <a:r>
              <a:rPr lang="en-US" altLang="id-ID" dirty="0" err="1"/>
              <a:t>mengabulkan</a:t>
            </a:r>
            <a:r>
              <a:rPr lang="en-US" altLang="id-ID" dirty="0"/>
              <a:t> </a:t>
            </a:r>
            <a:r>
              <a:rPr lang="en-US" altLang="id-ID" dirty="0" err="1"/>
              <a:t>kasasi</a:t>
            </a:r>
            <a:endParaRPr lang="en-US" altLang="id-ID" dirty="0"/>
          </a:p>
        </p:txBody>
      </p:sp>
    </p:spTree>
    <p:extLst>
      <p:ext uri="{BB962C8B-B14F-4D97-AF65-F5344CB8AC3E}">
        <p14:creationId xmlns:p14="http://schemas.microsoft.com/office/powerpoint/2010/main" val="22662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270666B8-5C76-4643-947A-E4822484D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275" y="0"/>
            <a:ext cx="8515450" cy="6858000"/>
          </a:xfrm>
          <a:prstGeom prst="rect">
            <a:avLst/>
          </a:prstGeom>
        </p:spPr>
      </p:pic>
    </p:spTree>
    <p:extLst>
      <p:ext uri="{BB962C8B-B14F-4D97-AF65-F5344CB8AC3E}">
        <p14:creationId xmlns:p14="http://schemas.microsoft.com/office/powerpoint/2010/main" val="54806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6" y="581642"/>
            <a:ext cx="97103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UPAYA HUKUM LUAR BIASA</a:t>
            </a:r>
          </a:p>
        </p:txBody>
      </p:sp>
      <p:sp>
        <p:nvSpPr>
          <p:cNvPr id="6" name="Rectangle 5">
            <a:extLst>
              <a:ext uri="{FF2B5EF4-FFF2-40B4-BE49-F238E27FC236}">
                <a16:creationId xmlns:a16="http://schemas.microsoft.com/office/drawing/2014/main" id="{E3747B1A-4FFB-4ACF-9119-A6789ADAB56B}"/>
              </a:ext>
            </a:extLst>
          </p:cNvPr>
          <p:cNvSpPr/>
          <p:nvPr/>
        </p:nvSpPr>
        <p:spPr>
          <a:xfrm>
            <a:off x="839786" y="1520153"/>
            <a:ext cx="5256214" cy="3897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Pemeriksaan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Tingkat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demi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kepentingan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259 – 262 KUHAP</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Jaksa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Agung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kali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memperoleh</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kekuatan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tetap</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demi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kepentingan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boleh</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merugikan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pihak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berkepentingan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disampaikan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melalui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Tingkat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memutus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disertai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risalah</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memuat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C273631-83DF-411D-817B-597A73AB8947}"/>
              </a:ext>
            </a:extLst>
          </p:cNvPr>
          <p:cNvSpPr/>
          <p:nvPr/>
        </p:nvSpPr>
        <p:spPr>
          <a:xfrm>
            <a:off x="6262926" y="1520152"/>
            <a:ext cx="5256214" cy="3897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Peninjauan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Kembali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memperoleh</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kekuatan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tetap</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263 – 269 KUHAP</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ahli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warisnya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Agung.</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algn="just"/>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melalui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Tingkat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memutus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menyebutkan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jelas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Putusan pengadilan yang telah memperoleh kekuatan hukum tetap, kecuali putusan bebas atau lepas dari segala tuntutan hukum, terpidana atau ahli warisnya  dapat mengajukan permintaan PK.</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Peninjauan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Kembali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dibatasi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jangka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02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9BB2921F-BCA9-294B-9BEB-77ACF2AF184D}"/>
              </a:ext>
            </a:extLst>
          </p:cNvPr>
          <p:cNvSpPr>
            <a:spLocks noGrp="1" noChangeArrowheads="1"/>
          </p:cNvSpPr>
          <p:nvPr>
            <p:ph type="title"/>
          </p:nvPr>
        </p:nvSpPr>
        <p:spPr>
          <a:xfrm>
            <a:off x="1981200" y="430212"/>
            <a:ext cx="8229600" cy="712788"/>
          </a:xfrm>
          <a:noFill/>
          <a:extLst>
            <a:ext uri="{909E8E84-426E-40DD-AFC4-6F175D3DCCD1}">
              <a14:hiddenFill xmlns:a14="http://schemas.microsoft.com/office/drawing/2010/main">
                <a:solidFill>
                  <a:srgbClr val="FFFFFF"/>
                </a:solidFill>
              </a14:hiddenFill>
            </a:ext>
          </a:extLst>
        </p:spPr>
        <p:txBody>
          <a:bodyPr/>
          <a:lstStyle/>
          <a:p>
            <a:r>
              <a:rPr lang="en-US" altLang="id-ID" sz="4000" dirty="0">
                <a:solidFill>
                  <a:srgbClr val="C00000"/>
                </a:solidFill>
              </a:rPr>
              <a:t>UPAYA HUKUM LUAR BIASA</a:t>
            </a:r>
          </a:p>
        </p:txBody>
      </p:sp>
      <p:sp>
        <p:nvSpPr>
          <p:cNvPr id="134147" name="Rectangle 3">
            <a:extLst>
              <a:ext uri="{FF2B5EF4-FFF2-40B4-BE49-F238E27FC236}">
                <a16:creationId xmlns:a16="http://schemas.microsoft.com/office/drawing/2014/main" id="{F751E43F-DD6F-2342-AA13-FB0B77EAE405}"/>
              </a:ext>
            </a:extLst>
          </p:cNvPr>
          <p:cNvSpPr>
            <a:spLocks noGrp="1" noChangeArrowheads="1"/>
          </p:cNvSpPr>
          <p:nvPr>
            <p:ph type="body" idx="1"/>
          </p:nvPr>
        </p:nvSpPr>
        <p:spPr>
          <a:xfrm>
            <a:off x="695400" y="1484784"/>
            <a:ext cx="10801200" cy="5068416"/>
          </a:xfrm>
          <a:noFill/>
          <a:extLst>
            <a:ext uri="{909E8E84-426E-40DD-AFC4-6F175D3DCCD1}">
              <a14:hiddenFill xmlns:a14="http://schemas.microsoft.com/office/drawing/2010/main">
                <a:solidFill>
                  <a:srgbClr val="FFFFFF"/>
                </a:solidFill>
              </a14:hiddenFill>
            </a:ext>
          </a:extLst>
        </p:spPr>
        <p:txBody>
          <a:bodyPr>
            <a:normAutofit/>
          </a:bodyPr>
          <a:lstStyle/>
          <a:p>
            <a:pPr algn="just">
              <a:lnSpc>
                <a:spcPct val="80000"/>
              </a:lnSpc>
              <a:buFont typeface="Wingdings" pitchFamily="2" charset="2"/>
              <a:buNone/>
            </a:pPr>
            <a:r>
              <a:rPr lang="en-US" altLang="id-ID" sz="3200" dirty="0">
                <a:latin typeface="Arial" panose="020B0604020202020204" pitchFamily="34" charset="0"/>
                <a:cs typeface="Arial" panose="020B0604020202020204" pitchFamily="34" charset="0"/>
              </a:rPr>
              <a:t>KASASI DEMI KEPENTINGAN HUKUM (</a:t>
            </a:r>
            <a:r>
              <a:rPr lang="en-US" altLang="id-ID" sz="3200" dirty="0" err="1">
                <a:latin typeface="Arial" panose="020B0604020202020204" pitchFamily="34" charset="0"/>
                <a:cs typeface="Arial" panose="020B0604020202020204" pitchFamily="34" charset="0"/>
              </a:rPr>
              <a:t>Pasal</a:t>
            </a:r>
            <a:r>
              <a:rPr lang="en-US" altLang="id-ID" sz="3200" dirty="0">
                <a:latin typeface="Arial" panose="020B0604020202020204" pitchFamily="34" charset="0"/>
                <a:cs typeface="Arial" panose="020B0604020202020204" pitchFamily="34" charset="0"/>
              </a:rPr>
              <a:t> 259 KUHAP)</a:t>
            </a:r>
          </a:p>
          <a:p>
            <a:pPr algn="just">
              <a:lnSpc>
                <a:spcPct val="80000"/>
              </a:lnSpc>
            </a:pPr>
            <a:r>
              <a:rPr lang="en-US" altLang="id-ID" sz="3200" dirty="0" err="1">
                <a:latin typeface="Arial" panose="020B0604020202020204" pitchFamily="34" charset="0"/>
                <a:cs typeface="Arial" panose="020B0604020202020204" pitchFamily="34" charset="0"/>
              </a:rPr>
              <a:t>Dapat</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diajukan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terhadap</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semua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putusan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pengadilan</a:t>
            </a:r>
            <a:r>
              <a:rPr lang="en-US" altLang="id-ID" sz="3200" dirty="0">
                <a:latin typeface="Arial" panose="020B0604020202020204" pitchFamily="34" charset="0"/>
                <a:cs typeface="Arial" panose="020B0604020202020204" pitchFamily="34" charset="0"/>
              </a:rPr>
              <a:t> yang </a:t>
            </a:r>
            <a:r>
              <a:rPr lang="en-US" altLang="id-ID" sz="3200" dirty="0" err="1">
                <a:latin typeface="Arial" panose="020B0604020202020204" pitchFamily="34" charset="0"/>
                <a:cs typeface="Arial" panose="020B0604020202020204" pitchFamily="34" charset="0"/>
              </a:rPr>
              <a:t>telah</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memperoleh</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kekuatan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hukum</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tetap</a:t>
            </a:r>
            <a:endParaRPr lang="en-US" altLang="id-ID" sz="3200" dirty="0">
              <a:latin typeface="Arial" panose="020B0604020202020204" pitchFamily="34" charset="0"/>
              <a:cs typeface="Arial" panose="020B0604020202020204" pitchFamily="34" charset="0"/>
            </a:endParaRPr>
          </a:p>
          <a:p>
            <a:pPr algn="just">
              <a:lnSpc>
                <a:spcPct val="80000"/>
              </a:lnSpc>
            </a:pPr>
            <a:r>
              <a:rPr lang="en-US" altLang="id-ID" sz="3200" dirty="0">
                <a:latin typeface="Arial" panose="020B0604020202020204" pitchFamily="34" charset="0"/>
                <a:cs typeface="Arial" panose="020B0604020202020204" pitchFamily="34" charset="0"/>
              </a:rPr>
              <a:t>Oleh </a:t>
            </a:r>
            <a:r>
              <a:rPr lang="en-US" altLang="id-ID" sz="3200" dirty="0" err="1">
                <a:latin typeface="Arial" panose="020B0604020202020204" pitchFamily="34" charset="0"/>
                <a:cs typeface="Arial" panose="020B0604020202020204" pitchFamily="34" charset="0"/>
              </a:rPr>
              <a:t>Jaksa</a:t>
            </a:r>
            <a:r>
              <a:rPr lang="en-US" altLang="id-ID" sz="3200" dirty="0">
                <a:latin typeface="Arial" panose="020B0604020202020204" pitchFamily="34" charset="0"/>
                <a:cs typeface="Arial" panose="020B0604020202020204" pitchFamily="34" charset="0"/>
              </a:rPr>
              <a:t> Agung </a:t>
            </a:r>
            <a:r>
              <a:rPr lang="en-US" altLang="id-ID" sz="3200" dirty="0" err="1">
                <a:latin typeface="Arial" panose="020B0604020202020204" pitchFamily="34" charset="0"/>
                <a:cs typeface="Arial" panose="020B0604020202020204" pitchFamily="34" charset="0"/>
              </a:rPr>
              <a:t>kepada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Makhamah</a:t>
            </a:r>
            <a:r>
              <a:rPr lang="en-US" altLang="id-ID" sz="3200" dirty="0">
                <a:latin typeface="Arial" panose="020B0604020202020204" pitchFamily="34" charset="0"/>
                <a:cs typeface="Arial" panose="020B0604020202020204" pitchFamily="34" charset="0"/>
              </a:rPr>
              <a:t> Agung </a:t>
            </a:r>
            <a:r>
              <a:rPr lang="en-US" altLang="id-ID" sz="3200" dirty="0" err="1">
                <a:latin typeface="Arial" panose="020B0604020202020204" pitchFamily="34" charset="0"/>
                <a:cs typeface="Arial" panose="020B0604020202020204" pitchFamily="34" charset="0"/>
              </a:rPr>
              <a:t>melalui</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panitera</a:t>
            </a:r>
            <a:r>
              <a:rPr lang="en-US" altLang="id-ID" sz="3200" dirty="0">
                <a:latin typeface="Arial" panose="020B0604020202020204" pitchFamily="34" charset="0"/>
                <a:cs typeface="Arial" panose="020B0604020202020204" pitchFamily="34" charset="0"/>
              </a:rPr>
              <a:t> PN yang </a:t>
            </a:r>
            <a:r>
              <a:rPr lang="en-US" altLang="id-ID" sz="3200" dirty="0" err="1">
                <a:latin typeface="Arial" panose="020B0604020202020204" pitchFamily="34" charset="0"/>
                <a:cs typeface="Arial" panose="020B0604020202020204" pitchFamily="34" charset="0"/>
              </a:rPr>
              <a:t>memutus</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perkara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Pasal</a:t>
            </a:r>
            <a:r>
              <a:rPr lang="en-US" altLang="id-ID" sz="3200" dirty="0">
                <a:latin typeface="Arial" panose="020B0604020202020204" pitchFamily="34" charset="0"/>
                <a:cs typeface="Arial" panose="020B0604020202020204" pitchFamily="34" charset="0"/>
              </a:rPr>
              <a:t> 260 </a:t>
            </a:r>
            <a:r>
              <a:rPr lang="en-US" altLang="id-ID" sz="3200" dirty="0" err="1">
                <a:latin typeface="Arial" panose="020B0604020202020204" pitchFamily="34" charset="0"/>
                <a:cs typeface="Arial" panose="020B0604020202020204" pitchFamily="34" charset="0"/>
              </a:rPr>
              <a:t>ayat</a:t>
            </a:r>
            <a:r>
              <a:rPr lang="en-US" altLang="id-ID" sz="3200" dirty="0">
                <a:latin typeface="Arial" panose="020B0604020202020204" pitchFamily="34" charset="0"/>
                <a:cs typeface="Arial" panose="020B0604020202020204" pitchFamily="34" charset="0"/>
              </a:rPr>
              <a:t> 1 KUHAP) </a:t>
            </a:r>
            <a:r>
              <a:rPr lang="en-US" altLang="id-ID" sz="3200" dirty="0" err="1">
                <a:latin typeface="Arial" panose="020B0604020202020204" pitchFamily="34" charset="0"/>
                <a:cs typeface="Arial" panose="020B0604020202020204" pitchFamily="34" charset="0"/>
              </a:rPr>
              <a:t>mengirimkan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nya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adalah</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ketua</a:t>
            </a:r>
            <a:r>
              <a:rPr lang="en-US" altLang="id-ID" sz="3200" dirty="0">
                <a:latin typeface="Arial" panose="020B0604020202020204" pitchFamily="34" charset="0"/>
                <a:cs typeface="Arial" panose="020B0604020202020204" pitchFamily="34" charset="0"/>
              </a:rPr>
              <a:t> PN.</a:t>
            </a:r>
          </a:p>
          <a:p>
            <a:pPr algn="just">
              <a:lnSpc>
                <a:spcPct val="80000"/>
              </a:lnSpc>
            </a:pPr>
            <a:r>
              <a:rPr lang="en-US" altLang="id-ID" sz="3200" dirty="0" err="1">
                <a:latin typeface="Arial" panose="020B0604020202020204" pitchFamily="34" charset="0"/>
                <a:cs typeface="Arial" panose="020B0604020202020204" pitchFamily="34" charset="0"/>
              </a:rPr>
              <a:t>Tujuan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nya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adalah</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supaya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hukum</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diterapkan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dengan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benar</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sehingga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ada</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kesatuan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dalam</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peradilan</a:t>
            </a:r>
            <a:endParaRPr lang="en-US" altLang="id-ID" sz="3200" dirty="0">
              <a:latin typeface="Arial" panose="020B0604020202020204" pitchFamily="34" charset="0"/>
              <a:cs typeface="Arial" panose="020B0604020202020204" pitchFamily="34" charset="0"/>
            </a:endParaRPr>
          </a:p>
          <a:p>
            <a:pPr algn="just">
              <a:lnSpc>
                <a:spcPct val="80000"/>
              </a:lnSpc>
            </a:pPr>
            <a:r>
              <a:rPr lang="en-US" altLang="id-ID" sz="3200" dirty="0" err="1">
                <a:latin typeface="Arial" panose="020B0604020202020204" pitchFamily="34" charset="0"/>
                <a:cs typeface="Arial" panose="020B0604020202020204" pitchFamily="34" charset="0"/>
              </a:rPr>
              <a:t>Tidak</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boleh</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bertentangan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dengan</a:t>
            </a:r>
            <a:r>
              <a:rPr lang="en-US" altLang="id-ID" sz="3200" dirty="0">
                <a:latin typeface="Arial" panose="020B0604020202020204" pitchFamily="34" charset="0"/>
                <a:cs typeface="Arial" panose="020B0604020202020204" pitchFamily="34" charset="0"/>
              </a:rPr>
              <a:t> </a:t>
            </a:r>
            <a:r>
              <a:rPr lang="en-US" altLang="id-ID" sz="3200" dirty="0" err="1">
                <a:latin typeface="Arial" panose="020B0604020202020204" pitchFamily="34" charset="0"/>
                <a:cs typeface="Arial" panose="020B0604020202020204" pitchFamily="34" charset="0"/>
              </a:rPr>
              <a:t>pihak</a:t>
            </a:r>
            <a:r>
              <a:rPr lang="en-US" altLang="id-ID" sz="3200" dirty="0">
                <a:latin typeface="Arial" panose="020B0604020202020204" pitchFamily="34" charset="0"/>
                <a:cs typeface="Arial" panose="020B0604020202020204" pitchFamily="34" charset="0"/>
              </a:rPr>
              <a:t> yang </a:t>
            </a:r>
            <a:r>
              <a:rPr lang="en-US" altLang="id-ID" sz="3200" dirty="0" err="1">
                <a:latin typeface="Arial" panose="020B0604020202020204" pitchFamily="34" charset="0"/>
                <a:cs typeface="Arial" panose="020B0604020202020204" pitchFamily="34" charset="0"/>
              </a:rPr>
              <a:t>berkepentingan</a:t>
            </a:r>
            <a:endParaRPr lang="en-US" altLang="id-ID"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16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FFEB16DE-AC6C-644A-8C66-60BE123A6055}"/>
              </a:ext>
            </a:extLst>
          </p:cNvPr>
          <p:cNvSpPr>
            <a:spLocks noGrp="1" noChangeArrowheads="1"/>
          </p:cNvSpPr>
          <p:nvPr>
            <p:ph type="title"/>
          </p:nvPr>
        </p:nvSpPr>
        <p:spPr>
          <a:xfrm>
            <a:off x="1981200" y="767805"/>
            <a:ext cx="8229600" cy="788987"/>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id-ID" sz="4000" dirty="0" err="1">
                <a:solidFill>
                  <a:srgbClr val="C00000"/>
                </a:solidFill>
              </a:rPr>
              <a:t>Perbedaan</a:t>
            </a:r>
            <a:r>
              <a:rPr lang="en-US" altLang="id-ID" sz="4000" dirty="0">
                <a:solidFill>
                  <a:srgbClr val="C00000"/>
                </a:solidFill>
              </a:rPr>
              <a:t> </a:t>
            </a:r>
            <a:r>
              <a:rPr lang="en-US" altLang="id-ID" sz="4000" dirty="0" err="1">
                <a:solidFill>
                  <a:srgbClr val="C00000"/>
                </a:solidFill>
              </a:rPr>
              <a:t>Kasasi</a:t>
            </a:r>
            <a:r>
              <a:rPr lang="en-US" altLang="id-ID" sz="4000" dirty="0">
                <a:solidFill>
                  <a:srgbClr val="C00000"/>
                </a:solidFill>
              </a:rPr>
              <a:t> </a:t>
            </a:r>
            <a:r>
              <a:rPr lang="en-US" altLang="id-ID" sz="4000" dirty="0" err="1">
                <a:solidFill>
                  <a:srgbClr val="C00000"/>
                </a:solidFill>
              </a:rPr>
              <a:t>Pihak</a:t>
            </a:r>
            <a:r>
              <a:rPr lang="en-US" altLang="id-ID" sz="4000" dirty="0">
                <a:solidFill>
                  <a:srgbClr val="C00000"/>
                </a:solidFill>
              </a:rPr>
              <a:t> &amp; </a:t>
            </a:r>
            <a:r>
              <a:rPr lang="en-US" altLang="id-ID" sz="4000" dirty="0" err="1">
                <a:solidFill>
                  <a:srgbClr val="C00000"/>
                </a:solidFill>
              </a:rPr>
              <a:t>Kasasi</a:t>
            </a:r>
            <a:r>
              <a:rPr lang="en-US" altLang="id-ID" sz="4000" dirty="0">
                <a:solidFill>
                  <a:srgbClr val="C00000"/>
                </a:solidFill>
              </a:rPr>
              <a:t> demi </a:t>
            </a:r>
            <a:r>
              <a:rPr lang="en-US" altLang="id-ID" sz="4000" dirty="0" err="1">
                <a:solidFill>
                  <a:srgbClr val="C00000"/>
                </a:solidFill>
              </a:rPr>
              <a:t>kep.Hukum</a:t>
            </a:r>
            <a:endParaRPr lang="en-US" altLang="id-ID" sz="4000" dirty="0">
              <a:solidFill>
                <a:srgbClr val="C00000"/>
              </a:solidFill>
            </a:endParaRPr>
          </a:p>
        </p:txBody>
      </p:sp>
      <p:sp>
        <p:nvSpPr>
          <p:cNvPr id="135171" name="Rectangle 3">
            <a:extLst>
              <a:ext uri="{FF2B5EF4-FFF2-40B4-BE49-F238E27FC236}">
                <a16:creationId xmlns:a16="http://schemas.microsoft.com/office/drawing/2014/main" id="{7C637ADC-D7E6-5147-83B2-C62DD49176FA}"/>
              </a:ext>
            </a:extLst>
          </p:cNvPr>
          <p:cNvSpPr>
            <a:spLocks noGrp="1" noChangeArrowheads="1"/>
          </p:cNvSpPr>
          <p:nvPr>
            <p:ph type="body" idx="1"/>
          </p:nvPr>
        </p:nvSpPr>
        <p:spPr>
          <a:xfrm>
            <a:off x="402336" y="2060848"/>
            <a:ext cx="11338560" cy="4572000"/>
          </a:xfrm>
          <a:noFill/>
          <a:extLst>
            <a:ext uri="{909E8E84-426E-40DD-AFC4-6F175D3DCCD1}">
              <a14:hiddenFill xmlns:a14="http://schemas.microsoft.com/office/drawing/2010/main">
                <a:solidFill>
                  <a:srgbClr val="FFFFFF"/>
                </a:solidFill>
              </a14:hiddenFill>
            </a:ext>
          </a:extLst>
        </p:spPr>
        <p:txBody>
          <a:bodyPr/>
          <a:lstStyle/>
          <a:p>
            <a:pPr algn="just">
              <a:lnSpc>
                <a:spcPct val="90000"/>
              </a:lnSpc>
            </a:pPr>
            <a:r>
              <a:rPr lang="en-US" altLang="id-ID" dirty="0" err="1">
                <a:latin typeface="Arial" panose="020B0604020202020204" pitchFamily="34" charset="0"/>
                <a:cs typeface="Arial" panose="020B0604020202020204" pitchFamily="34" charset="0"/>
              </a:rPr>
              <a:t>Diajukan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terhadap</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putusan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pengadilan</a:t>
            </a:r>
            <a:r>
              <a:rPr lang="en-US" altLang="id-ID" dirty="0">
                <a:latin typeface="Arial" panose="020B0604020202020204" pitchFamily="34" charset="0"/>
                <a:cs typeface="Arial" panose="020B0604020202020204" pitchFamily="34" charset="0"/>
              </a:rPr>
              <a:t> yang </a:t>
            </a:r>
            <a:r>
              <a:rPr lang="en-US" altLang="id-ID" dirty="0" err="1">
                <a:latin typeface="Arial" panose="020B0604020202020204" pitchFamily="34" charset="0"/>
                <a:cs typeface="Arial" panose="020B0604020202020204" pitchFamily="34" charset="0"/>
              </a:rPr>
              <a:t>telah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mempunyai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kekuatan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hukum</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tetap</a:t>
            </a:r>
            <a:r>
              <a:rPr lang="en-US" altLang="id-ID" dirty="0">
                <a:latin typeface="Arial" panose="020B0604020202020204" pitchFamily="34" charset="0"/>
                <a:cs typeface="Arial" panose="020B0604020202020204" pitchFamily="34" charset="0"/>
              </a:rPr>
              <a:t> &gt;&lt; </a:t>
            </a:r>
            <a:r>
              <a:rPr lang="en-US" altLang="id-ID" dirty="0" err="1">
                <a:latin typeface="Arial" panose="020B0604020202020204" pitchFamily="34" charset="0"/>
                <a:cs typeface="Arial" panose="020B0604020202020204" pitchFamily="34" charset="0"/>
              </a:rPr>
              <a:t>belum</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incraht</a:t>
            </a:r>
            <a:endParaRPr lang="en-US" altLang="id-ID" dirty="0">
              <a:latin typeface="Arial" panose="020B0604020202020204" pitchFamily="34" charset="0"/>
              <a:cs typeface="Arial" panose="020B0604020202020204" pitchFamily="34" charset="0"/>
            </a:endParaRPr>
          </a:p>
          <a:p>
            <a:pPr algn="just">
              <a:lnSpc>
                <a:spcPct val="90000"/>
              </a:lnSpc>
            </a:pPr>
            <a:r>
              <a:rPr lang="en-US" altLang="id-ID" dirty="0" err="1">
                <a:latin typeface="Arial" panose="020B0604020202020204" pitchFamily="34" charset="0"/>
                <a:cs typeface="Arial" panose="020B0604020202020204" pitchFamily="34" charset="0"/>
              </a:rPr>
              <a:t>Diajukan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oleh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Jaksa</a:t>
            </a:r>
            <a:r>
              <a:rPr lang="en-US" altLang="id-ID" dirty="0">
                <a:latin typeface="Arial" panose="020B0604020202020204" pitchFamily="34" charset="0"/>
                <a:cs typeface="Arial" panose="020B0604020202020204" pitchFamily="34" charset="0"/>
              </a:rPr>
              <a:t> Agung </a:t>
            </a:r>
            <a:r>
              <a:rPr lang="en-US" altLang="id-ID" dirty="0" err="1">
                <a:latin typeface="Arial" panose="020B0604020202020204" pitchFamily="34" charset="0"/>
                <a:cs typeface="Arial" panose="020B0604020202020204" pitchFamily="34" charset="0"/>
              </a:rPr>
              <a:t>kepada</a:t>
            </a:r>
            <a:r>
              <a:rPr lang="en-US" altLang="id-ID" dirty="0">
                <a:latin typeface="Arial" panose="020B0604020202020204" pitchFamily="34" charset="0"/>
                <a:cs typeface="Arial" panose="020B0604020202020204" pitchFamily="34" charset="0"/>
              </a:rPr>
              <a:t> MA &gt;&lt; </a:t>
            </a:r>
            <a:r>
              <a:rPr lang="en-US" altLang="id-ID" dirty="0" err="1">
                <a:latin typeface="Arial" panose="020B0604020202020204" pitchFamily="34" charset="0"/>
                <a:cs typeface="Arial" panose="020B0604020202020204" pitchFamily="34" charset="0"/>
              </a:rPr>
              <a:t>diajukan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oleh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terdakwa</a:t>
            </a:r>
            <a:r>
              <a:rPr lang="en-US" altLang="id-ID" dirty="0">
                <a:latin typeface="Arial" panose="020B0604020202020204" pitchFamily="34" charset="0"/>
                <a:cs typeface="Arial" panose="020B0604020202020204" pitchFamily="34" charset="0"/>
              </a:rPr>
              <a:t>/JPU</a:t>
            </a:r>
          </a:p>
          <a:p>
            <a:pPr algn="just">
              <a:lnSpc>
                <a:spcPct val="90000"/>
              </a:lnSpc>
            </a:pPr>
            <a:r>
              <a:rPr lang="en-US" altLang="id-ID" dirty="0" err="1">
                <a:latin typeface="Arial" panose="020B0604020202020204" pitchFamily="34" charset="0"/>
                <a:cs typeface="Arial" panose="020B0604020202020204" pitchFamily="34" charset="0"/>
              </a:rPr>
              <a:t>Tenggang</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waktu</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mengajukan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kasasi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tidak</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terbatas</a:t>
            </a:r>
            <a:r>
              <a:rPr lang="en-US" altLang="id-ID" dirty="0">
                <a:latin typeface="Arial" panose="020B0604020202020204" pitchFamily="34" charset="0"/>
                <a:cs typeface="Arial" panose="020B0604020202020204" pitchFamily="34" charset="0"/>
              </a:rPr>
              <a:t> &gt;&lt; 14 </a:t>
            </a:r>
            <a:r>
              <a:rPr lang="en-US" altLang="id-ID" dirty="0" err="1">
                <a:latin typeface="Arial" panose="020B0604020202020204" pitchFamily="34" charset="0"/>
                <a:cs typeface="Arial" panose="020B0604020202020204" pitchFamily="34" charset="0"/>
              </a:rPr>
              <a:t>hari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seteah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putusan</a:t>
            </a:r>
            <a:r>
              <a:rPr lang="en-US" altLang="id-ID" dirty="0">
                <a:latin typeface="Arial" panose="020B0604020202020204" pitchFamily="34" charset="0"/>
                <a:cs typeface="Arial" panose="020B0604020202020204" pitchFamily="34" charset="0"/>
              </a:rPr>
              <a:t> banding</a:t>
            </a:r>
          </a:p>
          <a:p>
            <a:pPr algn="just">
              <a:lnSpc>
                <a:spcPct val="90000"/>
              </a:lnSpc>
            </a:pPr>
            <a:r>
              <a:rPr lang="en-US" altLang="id-ID" dirty="0" err="1">
                <a:latin typeface="Arial" panose="020B0604020202020204" pitchFamily="34" charset="0"/>
                <a:cs typeface="Arial" panose="020B0604020202020204" pitchFamily="34" charset="0"/>
              </a:rPr>
              <a:t>Kasasi</a:t>
            </a:r>
            <a:r>
              <a:rPr lang="en-US" altLang="id-ID" dirty="0">
                <a:latin typeface="Arial" panose="020B0604020202020204" pitchFamily="34" charset="0"/>
                <a:cs typeface="Arial" panose="020B0604020202020204" pitchFamily="34" charset="0"/>
              </a:rPr>
              <a:t> demi </a:t>
            </a:r>
            <a:r>
              <a:rPr lang="en-US" altLang="id-ID" dirty="0" err="1">
                <a:latin typeface="Arial" panose="020B0604020202020204" pitchFamily="34" charset="0"/>
                <a:cs typeface="Arial" panose="020B0604020202020204" pitchFamily="34" charset="0"/>
              </a:rPr>
              <a:t>kepentingan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hukum</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meskipun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dapat</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diterima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oleh</a:t>
            </a:r>
            <a:r>
              <a:rPr lang="en-US" altLang="id-ID" dirty="0">
                <a:latin typeface="Arial" panose="020B0604020202020204" pitchFamily="34" charset="0"/>
                <a:cs typeface="Arial" panose="020B0604020202020204" pitchFamily="34" charset="0"/>
              </a:rPr>
              <a:t> MA, </a:t>
            </a:r>
            <a:r>
              <a:rPr lang="en-US" altLang="id-ID" dirty="0" err="1">
                <a:latin typeface="Arial" panose="020B0604020202020204" pitchFamily="34" charset="0"/>
                <a:cs typeface="Arial" panose="020B0604020202020204" pitchFamily="34" charset="0"/>
              </a:rPr>
              <a:t>tidak</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ada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pengaruhnya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terhadap</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terdakwa</a:t>
            </a:r>
            <a:r>
              <a:rPr lang="en-US" altLang="id-ID"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5889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711D3234-4173-AA47-8FF6-283ED99789BF}"/>
              </a:ext>
            </a:extLst>
          </p:cNvPr>
          <p:cNvSpPr>
            <a:spLocks noGrp="1" noChangeArrowheads="1"/>
          </p:cNvSpPr>
          <p:nvPr>
            <p:ph type="title"/>
          </p:nvPr>
        </p:nvSpPr>
        <p:spPr>
          <a:xfrm>
            <a:off x="551384" y="773832"/>
            <a:ext cx="1116124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id-ID" sz="4000" dirty="0" err="1">
                <a:solidFill>
                  <a:srgbClr val="C00000"/>
                </a:solidFill>
              </a:rPr>
              <a:t>Peninjauan</a:t>
            </a:r>
            <a:r>
              <a:rPr lang="en-US" altLang="id-ID" sz="4000" dirty="0">
                <a:solidFill>
                  <a:srgbClr val="C00000"/>
                </a:solidFill>
              </a:rPr>
              <a:t> </a:t>
            </a:r>
            <a:r>
              <a:rPr lang="en-US" altLang="id-ID" sz="4000" dirty="0" err="1">
                <a:solidFill>
                  <a:srgbClr val="C00000"/>
                </a:solidFill>
              </a:rPr>
              <a:t>Kembali</a:t>
            </a:r>
            <a:r>
              <a:rPr lang="en-US" altLang="id-ID" sz="4000" dirty="0">
                <a:solidFill>
                  <a:srgbClr val="C00000"/>
                </a:solidFill>
              </a:rPr>
              <a:t> </a:t>
            </a:r>
            <a:r>
              <a:rPr lang="en-US" altLang="id-ID" sz="4000" dirty="0" err="1">
                <a:solidFill>
                  <a:srgbClr val="C00000"/>
                </a:solidFill>
              </a:rPr>
              <a:t>putusan</a:t>
            </a:r>
            <a:r>
              <a:rPr lang="en-US" altLang="id-ID" sz="4000" dirty="0">
                <a:solidFill>
                  <a:srgbClr val="C00000"/>
                </a:solidFill>
              </a:rPr>
              <a:t> </a:t>
            </a:r>
            <a:r>
              <a:rPr lang="en-US" altLang="id-ID" sz="4000" dirty="0" err="1">
                <a:solidFill>
                  <a:srgbClr val="C00000"/>
                </a:solidFill>
              </a:rPr>
              <a:t>pengadilan</a:t>
            </a:r>
            <a:r>
              <a:rPr lang="en-US" altLang="id-ID" sz="4000" dirty="0">
                <a:solidFill>
                  <a:srgbClr val="C00000"/>
                </a:solidFill>
              </a:rPr>
              <a:t> yang </a:t>
            </a:r>
            <a:r>
              <a:rPr lang="en-US" altLang="id-ID" sz="4000" dirty="0" err="1">
                <a:solidFill>
                  <a:srgbClr val="C00000"/>
                </a:solidFill>
              </a:rPr>
              <a:t>telah</a:t>
            </a:r>
            <a:r>
              <a:rPr lang="en-US" altLang="id-ID" sz="4000" dirty="0">
                <a:solidFill>
                  <a:srgbClr val="C00000"/>
                </a:solidFill>
              </a:rPr>
              <a:t> </a:t>
            </a:r>
            <a:r>
              <a:rPr lang="en-US" altLang="id-ID" sz="4000" dirty="0" err="1">
                <a:solidFill>
                  <a:srgbClr val="C00000"/>
                </a:solidFill>
              </a:rPr>
              <a:t>memperoleh</a:t>
            </a:r>
            <a:r>
              <a:rPr lang="en-US" altLang="id-ID" sz="4000" dirty="0">
                <a:solidFill>
                  <a:srgbClr val="C00000"/>
                </a:solidFill>
              </a:rPr>
              <a:t> </a:t>
            </a:r>
            <a:r>
              <a:rPr lang="en-US" altLang="id-ID" sz="4000" dirty="0" err="1">
                <a:solidFill>
                  <a:srgbClr val="C00000"/>
                </a:solidFill>
              </a:rPr>
              <a:t>kekuatan</a:t>
            </a:r>
            <a:r>
              <a:rPr lang="en-US" altLang="id-ID" sz="4000" dirty="0">
                <a:solidFill>
                  <a:srgbClr val="C00000"/>
                </a:solidFill>
              </a:rPr>
              <a:t> </a:t>
            </a:r>
            <a:r>
              <a:rPr lang="en-US" altLang="id-ID" sz="4000" dirty="0" err="1">
                <a:solidFill>
                  <a:srgbClr val="C00000"/>
                </a:solidFill>
              </a:rPr>
              <a:t>hukum</a:t>
            </a:r>
            <a:r>
              <a:rPr lang="en-US" altLang="id-ID" sz="4000" dirty="0">
                <a:solidFill>
                  <a:srgbClr val="C00000"/>
                </a:solidFill>
              </a:rPr>
              <a:t> </a:t>
            </a:r>
            <a:r>
              <a:rPr lang="en-US" altLang="id-ID" sz="4000" dirty="0" err="1">
                <a:solidFill>
                  <a:srgbClr val="C00000"/>
                </a:solidFill>
              </a:rPr>
              <a:t>tetap</a:t>
            </a:r>
            <a:r>
              <a:rPr lang="en-US" altLang="id-ID" sz="4000" dirty="0">
                <a:solidFill>
                  <a:srgbClr val="C00000"/>
                </a:solidFill>
              </a:rPr>
              <a:t> (</a:t>
            </a:r>
            <a:r>
              <a:rPr lang="en-US" altLang="id-ID" sz="4000" i="1" dirty="0" err="1">
                <a:solidFill>
                  <a:srgbClr val="C00000"/>
                </a:solidFill>
              </a:rPr>
              <a:t>herzeining</a:t>
            </a:r>
            <a:r>
              <a:rPr lang="en-US" altLang="id-ID" sz="4000" dirty="0">
                <a:solidFill>
                  <a:srgbClr val="C00000"/>
                </a:solidFill>
              </a:rPr>
              <a:t>)</a:t>
            </a:r>
          </a:p>
        </p:txBody>
      </p:sp>
      <p:sp>
        <p:nvSpPr>
          <p:cNvPr id="136195" name="Rectangle 3">
            <a:extLst>
              <a:ext uri="{FF2B5EF4-FFF2-40B4-BE49-F238E27FC236}">
                <a16:creationId xmlns:a16="http://schemas.microsoft.com/office/drawing/2014/main" id="{4DDBA7FA-A51B-884F-978C-3D952BF04FEF}"/>
              </a:ext>
            </a:extLst>
          </p:cNvPr>
          <p:cNvSpPr>
            <a:spLocks noGrp="1" noChangeArrowheads="1"/>
          </p:cNvSpPr>
          <p:nvPr>
            <p:ph type="body" idx="1"/>
          </p:nvPr>
        </p:nvSpPr>
        <p:spPr>
          <a:xfrm>
            <a:off x="551384" y="2362201"/>
            <a:ext cx="10801200" cy="3768725"/>
          </a:xfrm>
          <a:noFill/>
          <a:extLst>
            <a:ext uri="{909E8E84-426E-40DD-AFC4-6F175D3DCCD1}">
              <a14:hiddenFill xmlns:a14="http://schemas.microsoft.com/office/drawing/2010/main">
                <a:solidFill>
                  <a:srgbClr val="FFFFFF"/>
                </a:solidFill>
              </a14:hiddenFill>
            </a:ext>
          </a:extLst>
        </p:spPr>
        <p:txBody>
          <a:bodyPr>
            <a:normAutofit/>
          </a:bodyPr>
          <a:lstStyle/>
          <a:p>
            <a:pPr>
              <a:lnSpc>
                <a:spcPct val="80000"/>
              </a:lnSpc>
            </a:pPr>
            <a:r>
              <a:rPr lang="en-US" altLang="id-ID" dirty="0" err="1">
                <a:latin typeface="Arial" panose="020B0604020202020204" pitchFamily="34" charset="0"/>
                <a:cs typeface="Arial" panose="020B0604020202020204" pitchFamily="34" charset="0"/>
              </a:rPr>
              <a:t>Pasal</a:t>
            </a:r>
            <a:r>
              <a:rPr lang="en-US" altLang="id-ID" dirty="0">
                <a:latin typeface="Arial" panose="020B0604020202020204" pitchFamily="34" charset="0"/>
                <a:cs typeface="Arial" panose="020B0604020202020204" pitchFamily="34" charset="0"/>
              </a:rPr>
              <a:t> 263 KUHAP </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putusan</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incracht</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tidak</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dapat</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dilakukan</a:t>
            </a:r>
            <a:r>
              <a:rPr lang="en-US" altLang="id-ID" dirty="0">
                <a:latin typeface="Arial" panose="020B0604020202020204" pitchFamily="34" charset="0"/>
                <a:cs typeface="Arial" panose="020B0604020202020204" pitchFamily="34" charset="0"/>
                <a:sym typeface="Wingdings" pitchFamily="2" charset="2"/>
              </a:rPr>
              <a:t> PK</a:t>
            </a:r>
            <a:endParaRPr lang="en-US" altLang="id-ID" dirty="0">
              <a:latin typeface="Arial" panose="020B0604020202020204" pitchFamily="34" charset="0"/>
              <a:cs typeface="Arial" panose="020B0604020202020204" pitchFamily="34" charset="0"/>
            </a:endParaRPr>
          </a:p>
          <a:p>
            <a:pPr>
              <a:lnSpc>
                <a:spcPct val="80000"/>
              </a:lnSpc>
            </a:pPr>
            <a:r>
              <a:rPr lang="en-US" altLang="id-ID" dirty="0" err="1">
                <a:latin typeface="Arial" panose="020B0604020202020204" pitchFamily="34" charset="0"/>
                <a:cs typeface="Arial" panose="020B0604020202020204" pitchFamily="34" charset="0"/>
              </a:rPr>
              <a:t>Putusan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pengadilan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yag</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telah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mempunyai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kekuatan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hukum</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tetap</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dapat</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dimintakan</a:t>
            </a:r>
            <a:r>
              <a:rPr lang="en-US" altLang="id-ID" dirty="0">
                <a:latin typeface="Arial" panose="020B0604020202020204" pitchFamily="34" charset="0"/>
                <a:cs typeface="Arial" panose="020B0604020202020204" pitchFamily="34" charset="0"/>
              </a:rPr>
              <a:t> PK</a:t>
            </a:r>
          </a:p>
          <a:p>
            <a:pPr>
              <a:lnSpc>
                <a:spcPct val="80000"/>
              </a:lnSpc>
            </a:pPr>
            <a:r>
              <a:rPr lang="en-US" altLang="id-ID" dirty="0">
                <a:latin typeface="Arial" panose="020B0604020202020204" pitchFamily="34" charset="0"/>
                <a:cs typeface="Arial" panose="020B0604020202020204" pitchFamily="34" charset="0"/>
              </a:rPr>
              <a:t>PK </a:t>
            </a:r>
            <a:r>
              <a:rPr lang="en-US" altLang="id-ID" dirty="0" err="1">
                <a:latin typeface="Arial" panose="020B0604020202020204" pitchFamily="34" charset="0"/>
                <a:cs typeface="Arial" panose="020B0604020202020204" pitchFamily="34" charset="0"/>
              </a:rPr>
              <a:t>tidak</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dapat</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dilakukan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terhadap</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putusan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bebas</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lepas</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dari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tuntutan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hukum</a:t>
            </a:r>
            <a:endParaRPr lang="en-US" altLang="id-ID" dirty="0">
              <a:latin typeface="Arial" panose="020B0604020202020204" pitchFamily="34" charset="0"/>
              <a:cs typeface="Arial" panose="020B0604020202020204" pitchFamily="34" charset="0"/>
            </a:endParaRPr>
          </a:p>
          <a:p>
            <a:pPr>
              <a:lnSpc>
                <a:spcPct val="80000"/>
              </a:lnSpc>
            </a:pPr>
            <a:r>
              <a:rPr lang="en-US" altLang="id-ID" dirty="0" err="1">
                <a:latin typeface="Arial" panose="020B0604020202020204" pitchFamily="34" charset="0"/>
                <a:cs typeface="Arial" panose="020B0604020202020204" pitchFamily="34" charset="0"/>
              </a:rPr>
              <a:t>Sejarahnya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diawali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oleh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kasus</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Sengkon</a:t>
            </a:r>
            <a:r>
              <a:rPr lang="en-US" altLang="id-ID" dirty="0">
                <a:latin typeface="Arial" panose="020B0604020202020204" pitchFamily="34" charset="0"/>
                <a:cs typeface="Arial" panose="020B0604020202020204" pitchFamily="34" charset="0"/>
              </a:rPr>
              <a:t> &amp; Karta </a:t>
            </a:r>
            <a:r>
              <a:rPr lang="en-US" altLang="id-ID" dirty="0" err="1">
                <a:latin typeface="Arial" panose="020B0604020202020204" pitchFamily="34" charset="0"/>
                <a:cs typeface="Arial" panose="020B0604020202020204" pitchFamily="34" charset="0"/>
              </a:rPr>
              <a:t>tahun</a:t>
            </a:r>
            <a:r>
              <a:rPr lang="en-US" altLang="id-ID" dirty="0">
                <a:latin typeface="Arial" panose="020B0604020202020204" pitchFamily="34" charset="0"/>
                <a:cs typeface="Arial" panose="020B0604020202020204" pitchFamily="34" charset="0"/>
              </a:rPr>
              <a:t> 1980.</a:t>
            </a:r>
          </a:p>
          <a:p>
            <a:pPr>
              <a:lnSpc>
                <a:spcPct val="80000"/>
              </a:lnSpc>
            </a:pPr>
            <a:r>
              <a:rPr lang="en-US" altLang="id-ID" dirty="0">
                <a:latin typeface="Arial" panose="020B0604020202020204" pitchFamily="34" charset="0"/>
                <a:cs typeface="Arial" panose="020B0604020202020204" pitchFamily="34" charset="0"/>
              </a:rPr>
              <a:t>MA </a:t>
            </a:r>
            <a:r>
              <a:rPr lang="en-US" altLang="id-ID" dirty="0" err="1">
                <a:latin typeface="Arial" panose="020B0604020202020204" pitchFamily="34" charset="0"/>
                <a:cs typeface="Arial" panose="020B0604020202020204" pitchFamily="34" charset="0"/>
              </a:rPr>
              <a:t>mengeluarkan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peraturan</a:t>
            </a:r>
            <a:r>
              <a:rPr lang="en-US" altLang="id-ID" dirty="0">
                <a:latin typeface="Arial" panose="020B0604020202020204" pitchFamily="34" charset="0"/>
                <a:cs typeface="Arial" panose="020B0604020202020204" pitchFamily="34" charset="0"/>
              </a:rPr>
              <a:t> MA No.1 </a:t>
            </a:r>
            <a:r>
              <a:rPr lang="en-US" altLang="id-ID" dirty="0" err="1">
                <a:latin typeface="Arial" panose="020B0604020202020204" pitchFamily="34" charset="0"/>
                <a:cs typeface="Arial" panose="020B0604020202020204" pitchFamily="34" charset="0"/>
              </a:rPr>
              <a:t>tahun</a:t>
            </a:r>
            <a:r>
              <a:rPr lang="en-US" altLang="id-ID" dirty="0">
                <a:latin typeface="Arial" panose="020B0604020202020204" pitchFamily="34" charset="0"/>
                <a:cs typeface="Arial" panose="020B0604020202020204" pitchFamily="34" charset="0"/>
              </a:rPr>
              <a:t> 1980 </a:t>
            </a:r>
            <a:r>
              <a:rPr lang="en-US" altLang="id-ID" dirty="0" err="1">
                <a:latin typeface="Arial" panose="020B0604020202020204" pitchFamily="34" charset="0"/>
                <a:cs typeface="Arial" panose="020B0604020202020204" pitchFamily="34" charset="0"/>
              </a:rPr>
              <a:t>yaitu</a:t>
            </a:r>
            <a:r>
              <a:rPr lang="en-US" altLang="id-ID" dirty="0">
                <a:latin typeface="Arial" panose="020B0604020202020204" pitchFamily="34" charset="0"/>
                <a:cs typeface="Arial" panose="020B0604020202020204" pitchFamily="34" charset="0"/>
              </a:rPr>
              <a:t> PK </a:t>
            </a:r>
            <a:r>
              <a:rPr lang="en-US" altLang="id-ID" dirty="0" err="1">
                <a:latin typeface="Arial" panose="020B0604020202020204" pitchFamily="34" charset="0"/>
                <a:cs typeface="Arial" panose="020B0604020202020204" pitchFamily="34" charset="0"/>
              </a:rPr>
              <a:t>putusan</a:t>
            </a:r>
            <a:r>
              <a:rPr lang="en-US" altLang="id-ID" dirty="0">
                <a:latin typeface="Arial" panose="020B0604020202020204" pitchFamily="34" charset="0"/>
                <a:cs typeface="Arial" panose="020B0604020202020204" pitchFamily="34" charset="0"/>
              </a:rPr>
              <a:t> yang </a:t>
            </a:r>
            <a:r>
              <a:rPr lang="en-US" altLang="id-ID" dirty="0" err="1">
                <a:latin typeface="Arial" panose="020B0604020202020204" pitchFamily="34" charset="0"/>
                <a:cs typeface="Arial" panose="020B0604020202020204" pitchFamily="34" charset="0"/>
              </a:rPr>
              <a:t>telah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memperoleh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kekuatan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hukum</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tetap</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baik</a:t>
            </a:r>
            <a:r>
              <a:rPr lang="en-US" altLang="id-ID" dirty="0">
                <a:latin typeface="Arial" panose="020B0604020202020204" pitchFamily="34" charset="0"/>
                <a:cs typeface="Arial" panose="020B0604020202020204" pitchFamily="34" charset="0"/>
              </a:rPr>
              <a:t> di KUHAP </a:t>
            </a:r>
            <a:r>
              <a:rPr lang="en-US" altLang="id-ID" dirty="0" err="1">
                <a:latin typeface="Arial" panose="020B0604020202020204" pitchFamily="34" charset="0"/>
                <a:cs typeface="Arial" panose="020B0604020202020204" pitchFamily="34" charset="0"/>
              </a:rPr>
              <a:t>maupun</a:t>
            </a:r>
            <a:r>
              <a:rPr lang="en-US" altLang="id-ID" dirty="0">
                <a:latin typeface="Arial" panose="020B0604020202020204" pitchFamily="34" charset="0"/>
                <a:cs typeface="Arial" panose="020B0604020202020204" pitchFamily="34" charset="0"/>
              </a:rPr>
              <a:t> KUHPER</a:t>
            </a:r>
          </a:p>
        </p:txBody>
      </p:sp>
    </p:spTree>
    <p:extLst>
      <p:ext uri="{BB962C8B-B14F-4D97-AF65-F5344CB8AC3E}">
        <p14:creationId xmlns:p14="http://schemas.microsoft.com/office/powerpoint/2010/main" val="15305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7" y="437626"/>
            <a:ext cx="10581587" cy="759126"/>
          </a:xfrm>
          <a:prstGeom prst="rect">
            <a:avLst/>
          </a:prstGeom>
        </p:spPr>
        <p:txBody>
          <a:bodyPr>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fi-FI" sz="3600" dirty="0">
                <a:solidFill>
                  <a:srgbClr val="C00000"/>
                </a:solidFill>
              </a:rPr>
              <a:t>DASAR/ALASAN PERMINTAAN PENINJAUAN KEMBALI (Pasal 263 ayat 2)</a:t>
            </a:r>
          </a:p>
        </p:txBody>
      </p:sp>
      <p:sp>
        <p:nvSpPr>
          <p:cNvPr id="4" name="TextBox 3">
            <a:extLst>
              <a:ext uri="{FF2B5EF4-FFF2-40B4-BE49-F238E27FC236}">
                <a16:creationId xmlns:a16="http://schemas.microsoft.com/office/drawing/2014/main" id="{BF7BB986-A7A5-4C95-8E24-EA27C66C9201}"/>
              </a:ext>
            </a:extLst>
          </p:cNvPr>
          <p:cNvSpPr txBox="1"/>
          <p:nvPr/>
        </p:nvSpPr>
        <p:spPr>
          <a:xfrm>
            <a:off x="839787" y="879244"/>
            <a:ext cx="10314168" cy="2585323"/>
          </a:xfrm>
          <a:prstGeom prst="rect">
            <a:avLst/>
          </a:prstGeom>
          <a:noFill/>
        </p:spPr>
        <p:txBody>
          <a:bodyPr wrap="square" rtlCol="0">
            <a:spAutoFit/>
          </a:bodyPr>
          <a:lstStyle/>
          <a:p>
            <a:pPr marL="342900" lvl="0" indent="-342900" algn="jus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Apabila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terdapat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baru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menimbulkan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dugaan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kuat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jika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diketahui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masih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berlangsung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hasilnya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berupa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bebas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lepas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segala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tuntutan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tuntutan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diterima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diterapkan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ringan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Apabila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berbagai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terdapat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pernyataan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sesuatu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terbukti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tetapi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dasar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dinyatakan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terbukti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ternyata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bertentangan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lain.</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Apabila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jelas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memperlihatkan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kekhilafan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Hakim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kekeliruan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nyata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 Placeholder 2">
            <a:extLst>
              <a:ext uri="{FF2B5EF4-FFF2-40B4-BE49-F238E27FC236}">
                <a16:creationId xmlns:a16="http://schemas.microsoft.com/office/drawing/2014/main" id="{19F18173-1DBA-4FAC-80E2-E2607D587B1C}"/>
              </a:ext>
            </a:extLst>
          </p:cNvPr>
          <p:cNvSpPr txBox="1">
            <a:spLocks/>
          </p:cNvSpPr>
          <p:nvPr/>
        </p:nvSpPr>
        <p:spPr>
          <a:xfrm>
            <a:off x="770626" y="3516704"/>
            <a:ext cx="10581587"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fi-FI" sz="2400" dirty="0">
                <a:solidFill>
                  <a:srgbClr val="C00000"/>
                </a:solidFill>
              </a:rPr>
              <a:t>PROSES PERMOHONAN PENINJAUAN KEMBALI </a:t>
            </a:r>
          </a:p>
        </p:txBody>
      </p:sp>
      <p:sp>
        <p:nvSpPr>
          <p:cNvPr id="6" name="TextBox 5">
            <a:extLst>
              <a:ext uri="{FF2B5EF4-FFF2-40B4-BE49-F238E27FC236}">
                <a16:creationId xmlns:a16="http://schemas.microsoft.com/office/drawing/2014/main" id="{169E5EB0-40DA-41B8-807B-B5048C758760}"/>
              </a:ext>
            </a:extLst>
          </p:cNvPr>
          <p:cNvSpPr txBox="1"/>
          <p:nvPr/>
        </p:nvSpPr>
        <p:spPr>
          <a:xfrm>
            <a:off x="770626" y="4059518"/>
            <a:ext cx="10314168" cy="2031325"/>
          </a:xfrm>
          <a:prstGeom prst="rect">
            <a:avLst/>
          </a:prstGeom>
          <a:noFill/>
        </p:spPr>
        <p:txBody>
          <a:bodyPr wrap="square" rtlCol="0">
            <a:spAutoFit/>
          </a:bodyPr>
          <a:lstStyle/>
          <a:p>
            <a:pPr marL="342900" lvl="0" indent="-342900" algn="just">
              <a:buFont typeface="+mj-lt"/>
              <a:buAutoNum type="arabicPeriod"/>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menerima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menunjuk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hakim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memeriksa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semula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dimintakan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memeriksa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semula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apakah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memenuhi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263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a:t>
            </a:r>
          </a:p>
          <a:p>
            <a:pPr marL="342900" lvl="0" indent="-342900" algn="just">
              <a:buFont typeface="+mj-lt"/>
              <a:buAutoNum type="arabicPeriod"/>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pemeriksaan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pemohon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jaksa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ikut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hadir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menyampaikan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pendapatnya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Pemeriksaan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Berita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Acara</a:t>
            </a:r>
          </a:p>
          <a:p>
            <a:pPr marL="342900" lvl="0" indent="-342900" algn="just">
              <a:buFont typeface="+mj-lt"/>
              <a:buAutoNum type="arabicPeriod"/>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segera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melanjutkan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permohonan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dilampiri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berkas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perkas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semula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berita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acara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Pendapat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Agung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tembusan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pemohon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jaksa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458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C2BABE-1D31-4F69-9337-6FDD08F6FB51}"/>
              </a:ext>
            </a:extLst>
          </p:cNvPr>
          <p:cNvSpPr/>
          <p:nvPr/>
        </p:nvSpPr>
        <p:spPr>
          <a:xfrm>
            <a:off x="1" y="6055743"/>
            <a:ext cx="12192000" cy="810884"/>
          </a:xfrm>
          <a:prstGeom prst="rect">
            <a:avLst/>
          </a:prstGeom>
          <a:solidFill>
            <a:srgbClr val="DFD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373965" y="632817"/>
            <a:ext cx="4120400" cy="491927"/>
          </a:xfrm>
          <a:prstGeom prst="rect">
            <a:avLst/>
          </a:prstGeom>
        </p:spPr>
        <p:txBody>
          <a:bodyPr>
            <a:normAutofit fontScale="6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s-ES" sz="2400" dirty="0">
                <a:solidFill>
                  <a:srgbClr val="C00000"/>
                </a:solidFill>
              </a:rPr>
              <a:t>SEMA No. 1 </a:t>
            </a:r>
            <a:r>
              <a:rPr lang="es-ES" sz="2400" dirty="0" err="1">
                <a:solidFill>
                  <a:srgbClr val="C00000"/>
                </a:solidFill>
              </a:rPr>
              <a:t>Tahun</a:t>
            </a:r>
            <a:r>
              <a:rPr lang="es-ES" sz="2400" dirty="0">
                <a:solidFill>
                  <a:srgbClr val="C00000"/>
                </a:solidFill>
              </a:rPr>
              <a:t> 2012, </a:t>
            </a:r>
            <a:r>
              <a:rPr lang="es-ES" sz="2400" dirty="0" err="1">
                <a:solidFill>
                  <a:srgbClr val="C00000"/>
                </a:solidFill>
              </a:rPr>
              <a:t>tanggal</a:t>
            </a:r>
            <a:r>
              <a:rPr lang="es-ES" sz="2400" dirty="0">
                <a:solidFill>
                  <a:srgbClr val="C00000"/>
                </a:solidFill>
              </a:rPr>
              <a:t> 28 Juni 2012</a:t>
            </a:r>
          </a:p>
        </p:txBody>
      </p:sp>
      <p:sp>
        <p:nvSpPr>
          <p:cNvPr id="4" name="TextBox 3">
            <a:extLst>
              <a:ext uri="{FF2B5EF4-FFF2-40B4-BE49-F238E27FC236}">
                <a16:creationId xmlns:a16="http://schemas.microsoft.com/office/drawing/2014/main" id="{BF7BB986-A7A5-4C95-8E24-EA27C66C9201}"/>
              </a:ext>
            </a:extLst>
          </p:cNvPr>
          <p:cNvSpPr txBox="1"/>
          <p:nvPr/>
        </p:nvSpPr>
        <p:spPr>
          <a:xfrm>
            <a:off x="373965" y="1060397"/>
            <a:ext cx="4215291" cy="3539430"/>
          </a:xfrm>
          <a:prstGeom prst="rect">
            <a:avLst/>
          </a:prstGeom>
          <a:noFill/>
        </p:spPr>
        <p:txBody>
          <a:bodyPr wrap="square" rtlCol="0">
            <a:spAutoFit/>
          </a:bodyPr>
          <a:lstStyle/>
          <a:p>
            <a:pPr algn="just"/>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Berdasarkan Pasal 363 ayat 1 KUHAP diatur bahwa putusan pengadilan yang telah memperoleh kekuatan hukum yang tetap, kecuali putusan bebas atau lepas dari segala tuntutan hukum, terpidana atau ahli warisnya dapat mengajukan permintaan peninjauan kembali kepada Mahkamah Agung</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Atas dasar ketentuan tersebut </a:t>
            </a:r>
            <a:r>
              <a:rPr lang="id-ID" sz="1400" dirty="0" err="1">
                <a:effectLst/>
                <a:latin typeface="Times New Roman" panose="02020603050405020304" pitchFamily="18" charset="0"/>
                <a:ea typeface="Times New Roman" panose="02020603050405020304" pitchFamily="18" charset="0"/>
                <a:cs typeface="Times New Roman" panose="02020603050405020304" pitchFamily="18" charset="0"/>
              </a:rPr>
              <a:t>diatas</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 dan juga ketentuan Pasal 265 ayat 2 dan 3 </a:t>
            </a:r>
            <a:r>
              <a:rPr lang="id-ID" sz="1400" dirty="0" err="1">
                <a:effectLst/>
                <a:latin typeface="Times New Roman" panose="02020603050405020304" pitchFamily="18" charset="0"/>
                <a:ea typeface="Times New Roman" panose="02020603050405020304" pitchFamily="18" charset="0"/>
                <a:cs typeface="Times New Roman" panose="02020603050405020304" pitchFamily="18" charset="0"/>
              </a:rPr>
              <a:t>KUHAPMahkamah</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 Agung menegaskan bahwa permintaan peninjauan kembali kepada </a:t>
            </a:r>
            <a:r>
              <a:rPr lang="id-ID" sz="1400" b="1" dirty="0">
                <a:effectLst/>
                <a:latin typeface="Times New Roman" panose="02020603050405020304" pitchFamily="18" charset="0"/>
                <a:ea typeface="Times New Roman" panose="02020603050405020304" pitchFamily="18" charset="0"/>
                <a:cs typeface="Times New Roman" panose="02020603050405020304" pitchFamily="18" charset="0"/>
              </a:rPr>
              <a:t>Mahkamah Agung hanya dapat diajukan oleh terpidana sendiri atau ahli warisnya</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b="1" dirty="0">
                <a:effectLst/>
                <a:latin typeface="Times New Roman" panose="02020603050405020304" pitchFamily="18" charset="0"/>
                <a:ea typeface="Times New Roman" panose="02020603050405020304" pitchFamily="18" charset="0"/>
                <a:cs typeface="Times New Roman" panose="02020603050405020304" pitchFamily="18" charset="0"/>
              </a:rPr>
              <a:t>Permintaan Peninjauan kembali  yang diajukan oleh kuasa hukum terpidana tanpa </a:t>
            </a:r>
            <a:r>
              <a:rPr lang="id-ID" sz="1400" b="1" dirty="0" err="1">
                <a:effectLst/>
                <a:latin typeface="Times New Roman" panose="02020603050405020304" pitchFamily="18" charset="0"/>
                <a:ea typeface="Times New Roman" panose="02020603050405020304" pitchFamily="18" charset="0"/>
                <a:cs typeface="Times New Roman" panose="02020603050405020304" pitchFamily="18" charset="0"/>
              </a:rPr>
              <a:t>dih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id-ID" sz="1400" b="1" dirty="0">
                <a:effectLst/>
                <a:latin typeface="Times New Roman" panose="02020603050405020304" pitchFamily="18" charset="0"/>
                <a:ea typeface="Times New Roman" panose="02020603050405020304" pitchFamily="18" charset="0"/>
                <a:cs typeface="Times New Roman" panose="02020603050405020304" pitchFamily="18" charset="0"/>
              </a:rPr>
              <a:t>diri oleh terpidana, harus dinyatakan tidak dapat diterima dan perkaranya tidak dilanjutkan ke Mahkamah Agung</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 Placeholder 2">
            <a:extLst>
              <a:ext uri="{FF2B5EF4-FFF2-40B4-BE49-F238E27FC236}">
                <a16:creationId xmlns:a16="http://schemas.microsoft.com/office/drawing/2014/main" id="{8EC6F7AA-6408-444A-939C-E3784435B92C}"/>
              </a:ext>
            </a:extLst>
          </p:cNvPr>
          <p:cNvSpPr txBox="1">
            <a:spLocks/>
          </p:cNvSpPr>
          <p:nvPr/>
        </p:nvSpPr>
        <p:spPr>
          <a:xfrm>
            <a:off x="5106839" y="601892"/>
            <a:ext cx="6875252" cy="81088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s-ES" dirty="0" err="1">
                <a:solidFill>
                  <a:srgbClr val="C00000"/>
                </a:solidFill>
              </a:rPr>
              <a:t>Putusan</a:t>
            </a:r>
            <a:r>
              <a:rPr lang="es-ES" dirty="0">
                <a:solidFill>
                  <a:srgbClr val="C00000"/>
                </a:solidFill>
              </a:rPr>
              <a:t> MK </a:t>
            </a:r>
            <a:r>
              <a:rPr lang="es-ES" dirty="0" err="1">
                <a:solidFill>
                  <a:srgbClr val="C00000"/>
                </a:solidFill>
              </a:rPr>
              <a:t>Peninjauan</a:t>
            </a:r>
            <a:r>
              <a:rPr lang="es-ES" dirty="0">
                <a:solidFill>
                  <a:srgbClr val="C00000"/>
                </a:solidFill>
              </a:rPr>
              <a:t> </a:t>
            </a:r>
            <a:r>
              <a:rPr lang="es-ES" dirty="0" err="1">
                <a:solidFill>
                  <a:srgbClr val="C00000"/>
                </a:solidFill>
              </a:rPr>
              <a:t>Kembali</a:t>
            </a:r>
            <a:r>
              <a:rPr lang="es-ES" dirty="0">
                <a:solidFill>
                  <a:srgbClr val="C00000"/>
                </a:solidFill>
              </a:rPr>
              <a:t> </a:t>
            </a:r>
            <a:r>
              <a:rPr lang="es-ES" dirty="0" err="1">
                <a:solidFill>
                  <a:srgbClr val="C00000"/>
                </a:solidFill>
              </a:rPr>
              <a:t>dapat</a:t>
            </a:r>
            <a:r>
              <a:rPr lang="es-ES" dirty="0">
                <a:solidFill>
                  <a:srgbClr val="C00000"/>
                </a:solidFill>
              </a:rPr>
              <a:t> </a:t>
            </a:r>
            <a:r>
              <a:rPr lang="es-ES" dirty="0" err="1">
                <a:solidFill>
                  <a:srgbClr val="C00000"/>
                </a:solidFill>
              </a:rPr>
              <a:t>Dilakukan</a:t>
            </a:r>
            <a:r>
              <a:rPr lang="es-ES" dirty="0">
                <a:solidFill>
                  <a:srgbClr val="C00000"/>
                </a:solidFill>
              </a:rPr>
              <a:t> </a:t>
            </a:r>
            <a:r>
              <a:rPr lang="es-ES" dirty="0" err="1">
                <a:solidFill>
                  <a:srgbClr val="C00000"/>
                </a:solidFill>
              </a:rPr>
              <a:t>Beberapa</a:t>
            </a:r>
            <a:r>
              <a:rPr lang="es-ES" dirty="0">
                <a:solidFill>
                  <a:srgbClr val="C00000"/>
                </a:solidFill>
              </a:rPr>
              <a:t> Kali</a:t>
            </a:r>
          </a:p>
        </p:txBody>
      </p:sp>
      <p:sp>
        <p:nvSpPr>
          <p:cNvPr id="7" name="TextBox 6">
            <a:extLst>
              <a:ext uri="{FF2B5EF4-FFF2-40B4-BE49-F238E27FC236}">
                <a16:creationId xmlns:a16="http://schemas.microsoft.com/office/drawing/2014/main" id="{E1CEBE37-27B8-49B2-BD8C-EF90A264D5A5}"/>
              </a:ext>
            </a:extLst>
          </p:cNvPr>
          <p:cNvSpPr txBox="1"/>
          <p:nvPr/>
        </p:nvSpPr>
        <p:spPr>
          <a:xfrm>
            <a:off x="5106839" y="1060397"/>
            <a:ext cx="6875252" cy="5047536"/>
          </a:xfrm>
          <a:prstGeom prst="rect">
            <a:avLst/>
          </a:prstGeom>
          <a:noFill/>
        </p:spPr>
        <p:txBody>
          <a:bodyPr wrap="square" rtlCol="0">
            <a:spAutoFit/>
          </a:bodyPr>
          <a:lstStyle/>
          <a:p>
            <a:pPr algn="just"/>
            <a:r>
              <a:rPr lang="id-ID"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utusan</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34/PUU-XI/2013</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membatalkan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boleh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sekali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KUHAP,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substansinya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pernah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uji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lagi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Undang-Undang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Kekuasaan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Kehakiman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Padahal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substansi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pembatasan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sekali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pernah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dibatalkan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substansi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pembatasan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otomatis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berlaku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lagi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UU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lainnya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membatalkan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pembatasan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sekali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betul-betul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menjaga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manusia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terjadi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kejadian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ketika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novum,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terpidana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terlanjur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dieksekusi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Menurutnya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boleh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dibatasi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prosedur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Sebab</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jelas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semua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pihak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pasti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menginginkan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kepastian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berkeadilan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kepastian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boleh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melanggar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HAM. </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epastian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harus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berkelanjutan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hapus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268</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ayat 3 </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KUHAP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kali</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Konstitusi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menekankan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keadilan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dibatasi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formalitas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membatasi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luar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biasa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peninjauan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kembali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kali,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karena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mungkin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saja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diajukannya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PK dan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diputus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(novum) yang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substansial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ditemukan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pada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sebelumnya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belum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ditemukan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Sementara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Agung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mengeluarkan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Surat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Edaran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Agung (SEMA)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2014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pembatasan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PK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sekal</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erkait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pembatasan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Peninjauan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Kembali </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mengeluarkan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No. 66/PUU-XIII/2015 dan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No. 45/PUU-XIII/2015.</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mengukuhkan</a:t>
            </a:r>
            <a:r>
              <a:rPr lang="en-US"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kembali</a:t>
            </a:r>
            <a:r>
              <a:rPr lang="en-US"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34/PUU-XI/2013,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tanggal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Maret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2014 dan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menggugurkan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dasar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Pembatasan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SEMA No 7 </a:t>
            </a:r>
            <a:r>
              <a:rPr lang="en-US"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2014</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pada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intinya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menegaskan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permohonan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peninjauan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kembali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dasar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ditemukannya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kali</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64AB30C2-D0D8-4DA0-89DB-1D5C2C89158F}"/>
              </a:ext>
            </a:extLst>
          </p:cNvPr>
          <p:cNvCxnSpPr/>
          <p:nvPr/>
        </p:nvCxnSpPr>
        <p:spPr>
          <a:xfrm>
            <a:off x="4830792" y="0"/>
            <a:ext cx="0" cy="68580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20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85F5C5-51BD-A542-A7B4-1BF9438FDBC2}"/>
              </a:ext>
            </a:extLst>
          </p:cNvPr>
          <p:cNvSpPr txBox="1">
            <a:spLocks noChangeArrowheads="1"/>
          </p:cNvSpPr>
          <p:nvPr/>
        </p:nvSpPr>
        <p:spPr>
          <a:xfrm>
            <a:off x="551384" y="773832"/>
            <a:ext cx="11161240" cy="1143000"/>
          </a:xfrm>
          <a:prstGeom prst="rect">
            <a:avLst/>
          </a:prstGeom>
          <a:noFill/>
          <a:extLst>
            <a:ext uri="{909E8E84-426E-40DD-AFC4-6F175D3DCCD1}">
              <a14:hiddenFill xmlns:a14="http://schemas.microsoft.com/office/drawing/2010/main">
                <a:solidFill>
                  <a:srgbClr val="FFFFFF"/>
                </a:solidFill>
              </a14:hiddenFill>
            </a:ext>
          </a:extLst>
        </p:spPr>
        <p:txBody>
          <a:bodyPr>
            <a:normAutofit fontScale="82500" lnSpcReduction="10000"/>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ltLang="id-ID" sz="4000" dirty="0" err="1">
                <a:solidFill>
                  <a:srgbClr val="C00000"/>
                </a:solidFill>
              </a:rPr>
              <a:t>Perbedaan</a:t>
            </a:r>
            <a:r>
              <a:rPr lang="en-US" altLang="id-ID" sz="4000" dirty="0">
                <a:solidFill>
                  <a:srgbClr val="C00000"/>
                </a:solidFill>
              </a:rPr>
              <a:t> </a:t>
            </a:r>
            <a:r>
              <a:rPr lang="en-US" altLang="id-ID" sz="4000" dirty="0" err="1">
                <a:solidFill>
                  <a:srgbClr val="C00000"/>
                </a:solidFill>
              </a:rPr>
              <a:t>Upaya</a:t>
            </a:r>
            <a:r>
              <a:rPr lang="en-US" altLang="id-ID" sz="4000" dirty="0">
                <a:solidFill>
                  <a:srgbClr val="C00000"/>
                </a:solidFill>
              </a:rPr>
              <a:t> </a:t>
            </a:r>
            <a:r>
              <a:rPr lang="en-US" altLang="id-ID" sz="4000" dirty="0" err="1">
                <a:solidFill>
                  <a:srgbClr val="C00000"/>
                </a:solidFill>
              </a:rPr>
              <a:t>Hukum</a:t>
            </a:r>
            <a:r>
              <a:rPr lang="en-US" altLang="id-ID" sz="4000" dirty="0">
                <a:solidFill>
                  <a:srgbClr val="C00000"/>
                </a:solidFill>
              </a:rPr>
              <a:t> </a:t>
            </a:r>
            <a:r>
              <a:rPr lang="en-US" altLang="id-ID" sz="4000" dirty="0" err="1">
                <a:solidFill>
                  <a:srgbClr val="C00000"/>
                </a:solidFill>
              </a:rPr>
              <a:t>Kasasi</a:t>
            </a:r>
            <a:r>
              <a:rPr lang="en-US" altLang="id-ID" sz="4000" dirty="0">
                <a:solidFill>
                  <a:srgbClr val="C00000"/>
                </a:solidFill>
              </a:rPr>
              <a:t> Demi </a:t>
            </a:r>
            <a:r>
              <a:rPr lang="en-US" altLang="id-ID" sz="4000" dirty="0" err="1">
                <a:solidFill>
                  <a:srgbClr val="C00000"/>
                </a:solidFill>
              </a:rPr>
              <a:t>Kepentingan</a:t>
            </a:r>
            <a:r>
              <a:rPr lang="en-US" altLang="id-ID" sz="4000" dirty="0">
                <a:solidFill>
                  <a:srgbClr val="C00000"/>
                </a:solidFill>
              </a:rPr>
              <a:t> </a:t>
            </a:r>
            <a:r>
              <a:rPr lang="en-US" altLang="id-ID" sz="4000" dirty="0" err="1">
                <a:solidFill>
                  <a:srgbClr val="C00000"/>
                </a:solidFill>
              </a:rPr>
              <a:t>Hukum</a:t>
            </a:r>
            <a:r>
              <a:rPr lang="en-US" altLang="id-ID" sz="4000" dirty="0">
                <a:solidFill>
                  <a:srgbClr val="C00000"/>
                </a:solidFill>
              </a:rPr>
              <a:t> </a:t>
            </a:r>
            <a:r>
              <a:rPr lang="en-US" altLang="id-ID" sz="4000" dirty="0" err="1">
                <a:solidFill>
                  <a:srgbClr val="C00000"/>
                </a:solidFill>
              </a:rPr>
              <a:t>dengan</a:t>
            </a:r>
            <a:r>
              <a:rPr lang="en-US" altLang="id-ID" sz="4000" dirty="0">
                <a:solidFill>
                  <a:srgbClr val="C00000"/>
                </a:solidFill>
              </a:rPr>
              <a:t> </a:t>
            </a:r>
            <a:r>
              <a:rPr lang="en-US" altLang="id-ID" sz="4000" dirty="0" err="1">
                <a:solidFill>
                  <a:srgbClr val="C00000"/>
                </a:solidFill>
              </a:rPr>
              <a:t>Upaya</a:t>
            </a:r>
            <a:r>
              <a:rPr lang="en-US" altLang="id-ID" sz="4000" dirty="0">
                <a:solidFill>
                  <a:srgbClr val="C00000"/>
                </a:solidFill>
              </a:rPr>
              <a:t> </a:t>
            </a:r>
            <a:r>
              <a:rPr lang="en-US" altLang="id-ID" sz="4000" dirty="0" err="1">
                <a:solidFill>
                  <a:srgbClr val="C00000"/>
                </a:solidFill>
              </a:rPr>
              <a:t>Hukum</a:t>
            </a:r>
            <a:r>
              <a:rPr lang="en-US" altLang="id-ID" sz="4000" dirty="0">
                <a:solidFill>
                  <a:srgbClr val="C00000"/>
                </a:solidFill>
              </a:rPr>
              <a:t> </a:t>
            </a:r>
            <a:r>
              <a:rPr lang="en-US" altLang="id-ID" sz="4000" dirty="0" err="1">
                <a:solidFill>
                  <a:srgbClr val="C00000"/>
                </a:solidFill>
              </a:rPr>
              <a:t>Peninjauan</a:t>
            </a:r>
            <a:r>
              <a:rPr lang="en-US" altLang="id-ID" sz="4000" dirty="0">
                <a:solidFill>
                  <a:srgbClr val="C00000"/>
                </a:solidFill>
              </a:rPr>
              <a:t> </a:t>
            </a:r>
            <a:r>
              <a:rPr lang="en-US" altLang="id-ID" sz="4000" dirty="0" err="1">
                <a:solidFill>
                  <a:srgbClr val="C00000"/>
                </a:solidFill>
              </a:rPr>
              <a:t>Kembali</a:t>
            </a:r>
            <a:endParaRPr lang="en-US" altLang="id-ID" sz="4000" dirty="0">
              <a:solidFill>
                <a:srgbClr val="C00000"/>
              </a:solidFill>
            </a:endParaRPr>
          </a:p>
        </p:txBody>
      </p:sp>
      <p:pic>
        <p:nvPicPr>
          <p:cNvPr id="5" name="Gambar 4">
            <a:extLst>
              <a:ext uri="{FF2B5EF4-FFF2-40B4-BE49-F238E27FC236}">
                <a16:creationId xmlns:a16="http://schemas.microsoft.com/office/drawing/2014/main" id="{AD7E440A-5A80-3946-8936-C1463DE73F18}"/>
              </a:ext>
            </a:extLst>
          </p:cNvPr>
          <p:cNvPicPr>
            <a:picLocks noChangeAspect="1"/>
          </p:cNvPicPr>
          <p:nvPr/>
        </p:nvPicPr>
        <p:blipFill rotWithShape="1">
          <a:blip r:embed="rId2">
            <a:extLst>
              <a:ext uri="{28A0092B-C50C-407E-A947-70E740481C1C}">
                <a14:useLocalDpi xmlns:a14="http://schemas.microsoft.com/office/drawing/2010/main" val="0"/>
              </a:ext>
            </a:extLst>
          </a:blip>
          <a:srcRect l="11938" t="21651" r="36875" b="17450"/>
          <a:stretch/>
        </p:blipFill>
        <p:spPr>
          <a:xfrm>
            <a:off x="2207568" y="1844824"/>
            <a:ext cx="7848872" cy="5013176"/>
          </a:xfrm>
          <a:prstGeom prst="rect">
            <a:avLst/>
          </a:prstGeom>
        </p:spPr>
      </p:pic>
    </p:spTree>
    <p:extLst>
      <p:ext uri="{BB962C8B-B14F-4D97-AF65-F5344CB8AC3E}">
        <p14:creationId xmlns:p14="http://schemas.microsoft.com/office/powerpoint/2010/main" val="16880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13792"/>
            <a:ext cx="10972800" cy="1143000"/>
          </a:xfrm>
        </p:spPr>
        <p:txBody>
          <a:bodyPr/>
          <a:lstStyle/>
          <a:p>
            <a:pPr algn="ctr"/>
            <a:r>
              <a:rPr lang="en-US" dirty="0">
                <a:solidFill>
                  <a:schemeClr val="tx1"/>
                </a:solidFill>
              </a:rPr>
              <a:t>UPAYA HUKUM</a:t>
            </a:r>
          </a:p>
        </p:txBody>
      </p:sp>
      <p:sp>
        <p:nvSpPr>
          <p:cNvPr id="3" name="Content Placeholder 2"/>
          <p:cNvSpPr>
            <a:spLocks noGrp="1"/>
          </p:cNvSpPr>
          <p:nvPr>
            <p:ph sz="quarter" idx="1"/>
          </p:nvPr>
        </p:nvSpPr>
        <p:spPr>
          <a:xfrm>
            <a:off x="911424" y="1417638"/>
            <a:ext cx="10369152" cy="4602162"/>
          </a:xfrm>
        </p:spPr>
        <p:txBody>
          <a:bodyPr>
            <a:normAutofit/>
          </a:bodyPr>
          <a:lstStyle/>
          <a:p>
            <a:pPr marL="0" indent="0" algn="just">
              <a:buNone/>
            </a:pPr>
            <a:r>
              <a:rPr lang="en-US" sz="3600" dirty="0" err="1">
                <a:latin typeface="Arial" panose="020B0604020202020204" pitchFamily="34" charset="0"/>
                <a:cs typeface="Arial" panose="020B0604020202020204" pitchFamily="34" charset="0"/>
              </a:rPr>
              <a:t>Hak</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terdakwa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atau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penuntut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umum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untuk</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tidak</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menerima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putusan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pengadilan</a:t>
            </a:r>
            <a:r>
              <a:rPr lang="en-US" sz="3600" dirty="0">
                <a:latin typeface="Arial" panose="020B0604020202020204" pitchFamily="34" charset="0"/>
                <a:cs typeface="Arial" panose="020B0604020202020204" pitchFamily="34" charset="0"/>
              </a:rPr>
              <a:t> yang </a:t>
            </a:r>
            <a:r>
              <a:rPr lang="en-US" sz="3600" dirty="0" err="1">
                <a:latin typeface="Arial" panose="020B0604020202020204" pitchFamily="34" charset="0"/>
                <a:cs typeface="Arial" panose="020B0604020202020204" pitchFamily="34" charset="0"/>
              </a:rPr>
              <a:t>berupa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perlawanan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atau</a:t>
            </a:r>
            <a:r>
              <a:rPr lang="en-US" sz="3600" dirty="0">
                <a:latin typeface="Arial" panose="020B0604020202020204" pitchFamily="34" charset="0"/>
                <a:cs typeface="Arial" panose="020B0604020202020204" pitchFamily="34" charset="0"/>
              </a:rPr>
              <a:t> banding </a:t>
            </a:r>
            <a:r>
              <a:rPr lang="en-US" sz="3600" dirty="0" err="1">
                <a:latin typeface="Arial" panose="020B0604020202020204" pitchFamily="34" charset="0"/>
                <a:cs typeface="Arial" panose="020B0604020202020204" pitchFamily="34" charset="0"/>
              </a:rPr>
              <a:t>atau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kasasi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atau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hak</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terpidana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untuk</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mengajukan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permohonan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peninjauan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kembali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dalam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serta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menurut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cara</a:t>
            </a:r>
            <a:r>
              <a:rPr lang="en-US" sz="3600" dirty="0">
                <a:latin typeface="Arial" panose="020B0604020202020204" pitchFamily="34" charset="0"/>
                <a:cs typeface="Arial" panose="020B0604020202020204" pitchFamily="34" charset="0"/>
              </a:rPr>
              <a:t> yang </a:t>
            </a:r>
            <a:r>
              <a:rPr lang="en-US" sz="3600" dirty="0" err="1">
                <a:latin typeface="Arial" panose="020B0604020202020204" pitchFamily="34" charset="0"/>
                <a:cs typeface="Arial" panose="020B0604020202020204" pitchFamily="34" charset="0"/>
              </a:rPr>
              <a:t>diatur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dalam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undang-undang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ini</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576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6" y="509634"/>
            <a:ext cx="97103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UPAYA HUKUM BIASA</a:t>
            </a:r>
          </a:p>
        </p:txBody>
      </p:sp>
      <p:sp>
        <p:nvSpPr>
          <p:cNvPr id="6" name="Rectangle 5">
            <a:extLst>
              <a:ext uri="{FF2B5EF4-FFF2-40B4-BE49-F238E27FC236}">
                <a16:creationId xmlns:a16="http://schemas.microsoft.com/office/drawing/2014/main" id="{E3747B1A-4FFB-4ACF-9119-A6789ADAB56B}"/>
              </a:ext>
            </a:extLst>
          </p:cNvPr>
          <p:cNvSpPr/>
          <p:nvPr/>
        </p:nvSpPr>
        <p:spPr>
          <a:xfrm>
            <a:off x="839786" y="3355410"/>
            <a:ext cx="2898325" cy="99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tx1"/>
                </a:solidFill>
                <a:latin typeface="Times New Roman" panose="02020603050405020304" pitchFamily="18" charset="0"/>
                <a:cs typeface="Times New Roman" panose="02020603050405020304" pitchFamily="18" charset="0"/>
              </a:rPr>
              <a:t>PERLAWANAN</a:t>
            </a:r>
          </a:p>
          <a:p>
            <a:pPr algn="ctr"/>
            <a:r>
              <a:rPr lang="es-ES" sz="1800" dirty="0">
                <a:solidFill>
                  <a:schemeClr val="tx1"/>
                </a:solidFill>
                <a:latin typeface="Times New Roman" panose="02020603050405020304" pitchFamily="18" charset="0"/>
                <a:cs typeface="Times New Roman" panose="02020603050405020304" pitchFamily="18" charset="0"/>
              </a:rPr>
              <a:t>(ke </a:t>
            </a:r>
            <a:r>
              <a:rPr lang="es-ES" sz="1800" dirty="0" err="1">
                <a:solidFill>
                  <a:schemeClr val="tx1"/>
                </a:solidFill>
                <a:latin typeface="Times New Roman" panose="02020603050405020304" pitchFamily="18" charset="0"/>
                <a:cs typeface="Times New Roman" panose="02020603050405020304" pitchFamily="18" charset="0"/>
              </a:rPr>
              <a:t>Pengadilan</a:t>
            </a:r>
            <a:r>
              <a:rPr lang="es-ES" sz="1800" dirty="0">
                <a:solidFill>
                  <a:schemeClr val="tx1"/>
                </a:solidFill>
                <a:latin typeface="Times New Roman" panose="02020603050405020304" pitchFamily="18" charset="0"/>
                <a:cs typeface="Times New Roman" panose="02020603050405020304" pitchFamily="18" charset="0"/>
              </a:rPr>
              <a:t> </a:t>
            </a:r>
            <a:r>
              <a:rPr lang="es-ES" sz="1800" dirty="0" err="1">
                <a:solidFill>
                  <a:schemeClr val="tx1"/>
                </a:solidFill>
                <a:latin typeface="Times New Roman" panose="02020603050405020304" pitchFamily="18" charset="0"/>
                <a:cs typeface="Times New Roman" panose="02020603050405020304" pitchFamily="18" charset="0"/>
              </a:rPr>
              <a:t>Tinggi</a:t>
            </a:r>
            <a:r>
              <a:rPr lang="es-ES" sz="1800" dirty="0">
                <a:solidFill>
                  <a:schemeClr val="tx1"/>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AA99B256-303C-46F5-9338-AB3A96339141}"/>
              </a:ext>
            </a:extLst>
          </p:cNvPr>
          <p:cNvPicPr>
            <a:picLocks noChangeAspect="1"/>
          </p:cNvPicPr>
          <p:nvPr/>
        </p:nvPicPr>
        <p:blipFill>
          <a:blip r:embed="rId2"/>
          <a:stretch>
            <a:fillRect/>
          </a:stretch>
        </p:blipFill>
        <p:spPr>
          <a:xfrm>
            <a:off x="4284812" y="2643971"/>
            <a:ext cx="3622375" cy="2414917"/>
          </a:xfrm>
          <a:prstGeom prst="rect">
            <a:avLst/>
          </a:prstGeom>
        </p:spPr>
      </p:pic>
      <p:sp>
        <p:nvSpPr>
          <p:cNvPr id="5" name="Rectangle 4">
            <a:extLst>
              <a:ext uri="{FF2B5EF4-FFF2-40B4-BE49-F238E27FC236}">
                <a16:creationId xmlns:a16="http://schemas.microsoft.com/office/drawing/2014/main" id="{48C7558E-D410-4CBB-BAE4-90A6299666B2}"/>
              </a:ext>
            </a:extLst>
          </p:cNvPr>
          <p:cNvSpPr/>
          <p:nvPr/>
        </p:nvSpPr>
        <p:spPr>
          <a:xfrm>
            <a:off x="4646836" y="1373745"/>
            <a:ext cx="2898325" cy="99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tx1"/>
                </a:solidFill>
                <a:latin typeface="Times New Roman" panose="02020603050405020304" pitchFamily="18" charset="0"/>
                <a:cs typeface="Times New Roman" panose="02020603050405020304" pitchFamily="18" charset="0"/>
              </a:rPr>
              <a:t>BANDING</a:t>
            </a:r>
          </a:p>
          <a:p>
            <a:pPr algn="ctr"/>
            <a:r>
              <a:rPr lang="es-ES" sz="1800" dirty="0">
                <a:solidFill>
                  <a:schemeClr val="tx1"/>
                </a:solidFill>
                <a:latin typeface="Times New Roman" panose="02020603050405020304" pitchFamily="18" charset="0"/>
                <a:cs typeface="Times New Roman" panose="02020603050405020304" pitchFamily="18" charset="0"/>
              </a:rPr>
              <a:t>(ke </a:t>
            </a:r>
            <a:r>
              <a:rPr lang="es-ES" sz="1800" dirty="0" err="1">
                <a:solidFill>
                  <a:schemeClr val="tx1"/>
                </a:solidFill>
                <a:latin typeface="Times New Roman" panose="02020603050405020304" pitchFamily="18" charset="0"/>
                <a:cs typeface="Times New Roman" panose="02020603050405020304" pitchFamily="18" charset="0"/>
              </a:rPr>
              <a:t>Pengadilan</a:t>
            </a:r>
            <a:r>
              <a:rPr lang="es-ES" sz="1800" dirty="0">
                <a:solidFill>
                  <a:schemeClr val="tx1"/>
                </a:solidFill>
                <a:latin typeface="Times New Roman" panose="02020603050405020304" pitchFamily="18" charset="0"/>
                <a:cs typeface="Times New Roman" panose="02020603050405020304" pitchFamily="18" charset="0"/>
              </a:rPr>
              <a:t> </a:t>
            </a:r>
            <a:r>
              <a:rPr lang="es-ES" sz="1800" dirty="0" err="1">
                <a:solidFill>
                  <a:schemeClr val="tx1"/>
                </a:solidFill>
                <a:latin typeface="Times New Roman" panose="02020603050405020304" pitchFamily="18" charset="0"/>
                <a:cs typeface="Times New Roman" panose="02020603050405020304" pitchFamily="18" charset="0"/>
              </a:rPr>
              <a:t>Tinggi</a:t>
            </a:r>
            <a:r>
              <a:rPr lang="es-ES" sz="1800" dirty="0">
                <a:solidFill>
                  <a:schemeClr val="tx1"/>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3F565872-2727-432B-9F4A-FAD7638794D3}"/>
              </a:ext>
            </a:extLst>
          </p:cNvPr>
          <p:cNvSpPr/>
          <p:nvPr/>
        </p:nvSpPr>
        <p:spPr>
          <a:xfrm>
            <a:off x="8453888" y="3355409"/>
            <a:ext cx="2898325" cy="99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tx1"/>
                </a:solidFill>
                <a:latin typeface="Times New Roman" panose="02020603050405020304" pitchFamily="18" charset="0"/>
                <a:cs typeface="Times New Roman" panose="02020603050405020304" pitchFamily="18" charset="0"/>
              </a:rPr>
              <a:t>KASASI</a:t>
            </a:r>
          </a:p>
          <a:p>
            <a:pPr algn="ctr"/>
            <a:r>
              <a:rPr lang="es-ES" sz="1800" dirty="0">
                <a:solidFill>
                  <a:schemeClr val="tx1"/>
                </a:solidFill>
                <a:latin typeface="Times New Roman" panose="02020603050405020304" pitchFamily="18" charset="0"/>
                <a:cs typeface="Times New Roman" panose="02020603050405020304" pitchFamily="18" charset="0"/>
              </a:rPr>
              <a:t>(ke </a:t>
            </a:r>
            <a:r>
              <a:rPr lang="es-ES" sz="1800" dirty="0" err="1">
                <a:solidFill>
                  <a:schemeClr val="tx1"/>
                </a:solidFill>
                <a:latin typeface="Times New Roman" panose="02020603050405020304" pitchFamily="18" charset="0"/>
                <a:cs typeface="Times New Roman" panose="02020603050405020304" pitchFamily="18" charset="0"/>
              </a:rPr>
              <a:t>Mahkamah</a:t>
            </a:r>
            <a:r>
              <a:rPr lang="es-ES" sz="1800" dirty="0">
                <a:solidFill>
                  <a:schemeClr val="tx1"/>
                </a:solidFill>
                <a:latin typeface="Times New Roman" panose="02020603050405020304" pitchFamily="18" charset="0"/>
                <a:cs typeface="Times New Roman" panose="02020603050405020304" pitchFamily="18" charset="0"/>
              </a:rPr>
              <a:t> </a:t>
            </a:r>
            <a:r>
              <a:rPr lang="es-ES" sz="1800" dirty="0" err="1">
                <a:solidFill>
                  <a:schemeClr val="tx1"/>
                </a:solidFill>
                <a:latin typeface="Times New Roman" panose="02020603050405020304" pitchFamily="18" charset="0"/>
                <a:cs typeface="Times New Roman" panose="02020603050405020304" pitchFamily="18" charset="0"/>
              </a:rPr>
              <a:t>Agung</a:t>
            </a:r>
            <a:r>
              <a:rPr lang="es-ES" sz="1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432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EFBA258C-B31A-284B-B3D9-70C1B207E735}"/>
              </a:ext>
            </a:extLst>
          </p:cNvPr>
          <p:cNvSpPr>
            <a:spLocks noGrp="1" noChangeArrowheads="1"/>
          </p:cNvSpPr>
          <p:nvPr>
            <p:ph type="body" idx="1"/>
          </p:nvPr>
        </p:nvSpPr>
        <p:spPr>
          <a:xfrm>
            <a:off x="695400" y="836712"/>
            <a:ext cx="10657184" cy="5792688"/>
          </a:xfrm>
          <a:noFill/>
          <a:extLst>
            <a:ext uri="{909E8E84-426E-40DD-AFC4-6F175D3DCCD1}">
              <a14:hiddenFill xmlns:a14="http://schemas.microsoft.com/office/drawing/2010/main">
                <a:solidFill>
                  <a:srgbClr val="FFFFFF"/>
                </a:solidFill>
              </a14:hiddenFill>
            </a:ext>
          </a:extLst>
        </p:spPr>
        <p:txBody>
          <a:bodyPr/>
          <a:lstStyle/>
          <a:p>
            <a:pPr algn="just"/>
            <a:r>
              <a:rPr lang="en-US" altLang="id-ID" b="1" dirty="0" err="1">
                <a:effectLst/>
                <a:latin typeface="Arial" panose="020B0604020202020204" pitchFamily="34" charset="0"/>
                <a:cs typeface="Arial" panose="020B0604020202020204" pitchFamily="34" charset="0"/>
              </a:rPr>
              <a:t>Verzet</a:t>
            </a:r>
            <a:r>
              <a:rPr lang="en-US" altLang="id-ID" b="1" dirty="0">
                <a:effectLst/>
                <a:latin typeface="Arial" panose="020B0604020202020204" pitchFamily="34" charset="0"/>
                <a:cs typeface="Arial" panose="020B0604020202020204" pitchFamily="34" charset="0"/>
              </a:rPr>
              <a:t> / </a:t>
            </a:r>
            <a:r>
              <a:rPr lang="en-US" altLang="id-ID" b="1" dirty="0" err="1">
                <a:effectLst/>
                <a:latin typeface="Arial" panose="020B0604020202020204" pitchFamily="34" charset="0"/>
                <a:cs typeface="Arial" panose="020B0604020202020204" pitchFamily="34" charset="0"/>
              </a:rPr>
              <a:t>Perlawanan</a:t>
            </a:r>
            <a:r>
              <a:rPr lang="en-US" altLang="id-ID" b="1" dirty="0">
                <a:effectLst/>
                <a:latin typeface="Arial" panose="020B0604020202020204" pitchFamily="34" charset="0"/>
                <a:cs typeface="Arial" panose="020B0604020202020204" pitchFamily="34" charset="0"/>
              </a:rPr>
              <a:t>  (</a:t>
            </a:r>
            <a:r>
              <a:rPr lang="en-US" altLang="id-ID" b="1" dirty="0" err="1">
                <a:effectLst/>
                <a:latin typeface="Arial" panose="020B0604020202020204" pitchFamily="34" charset="0"/>
                <a:cs typeface="Arial" panose="020B0604020202020204" pitchFamily="34" charset="0"/>
              </a:rPr>
              <a:t>Pasal</a:t>
            </a:r>
            <a:r>
              <a:rPr lang="en-US" altLang="id-ID" b="1" dirty="0">
                <a:effectLst/>
                <a:latin typeface="Arial" panose="020B0604020202020204" pitchFamily="34" charset="0"/>
                <a:cs typeface="Arial" panose="020B0604020202020204" pitchFamily="34" charset="0"/>
              </a:rPr>
              <a:t> 214 KUHAP)</a:t>
            </a:r>
          </a:p>
          <a:p>
            <a:pPr lvl="1" algn="just"/>
            <a:r>
              <a:rPr lang="en-US" altLang="id-ID" dirty="0" err="1">
                <a:effectLst/>
                <a:latin typeface="Arial" panose="020B0604020202020204" pitchFamily="34" charset="0"/>
                <a:cs typeface="Arial" panose="020B0604020202020204" pitchFamily="34" charset="0"/>
              </a:rPr>
              <a:t>Merupakan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upaya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hukum</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untuk</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melawan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putusan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pengadilan</a:t>
            </a:r>
            <a:r>
              <a:rPr lang="en-US" altLang="id-ID" dirty="0">
                <a:effectLst/>
                <a:latin typeface="Arial" panose="020B0604020202020204" pitchFamily="34" charset="0"/>
                <a:cs typeface="Arial" panose="020B0604020202020204" pitchFamily="34" charset="0"/>
              </a:rPr>
              <a:t> yang </a:t>
            </a:r>
            <a:r>
              <a:rPr lang="en-US" altLang="id-ID" dirty="0" err="1">
                <a:effectLst/>
                <a:latin typeface="Arial" panose="020B0604020202020204" pitchFamily="34" charset="0"/>
                <a:cs typeface="Arial" panose="020B0604020202020204" pitchFamily="34" charset="0"/>
              </a:rPr>
              <a:t>dijatuhkan</a:t>
            </a:r>
            <a:r>
              <a:rPr lang="en-US" altLang="id-ID" dirty="0">
                <a:effectLst/>
                <a:latin typeface="Arial" panose="020B0604020202020204" pitchFamily="34" charset="0"/>
                <a:cs typeface="Arial" panose="020B0604020202020204" pitchFamily="34" charset="0"/>
              </a:rPr>
              <a:t> di </a:t>
            </a:r>
            <a:r>
              <a:rPr lang="en-US" altLang="id-ID" dirty="0" err="1">
                <a:effectLst/>
                <a:latin typeface="Arial" panose="020B0604020202020204" pitchFamily="34" charset="0"/>
                <a:cs typeface="Arial" panose="020B0604020202020204" pitchFamily="34" charset="0"/>
              </a:rPr>
              <a:t>luar</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hadirnya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terdakwa</a:t>
            </a:r>
            <a:r>
              <a:rPr lang="en-US" altLang="id-ID" dirty="0">
                <a:effectLst/>
                <a:latin typeface="Arial" panose="020B0604020202020204" pitchFamily="34" charset="0"/>
                <a:cs typeface="Arial" panose="020B0604020202020204" pitchFamily="34" charset="0"/>
              </a:rPr>
              <a:t> (</a:t>
            </a:r>
            <a:r>
              <a:rPr lang="en-US" altLang="id-ID" i="1" dirty="0" err="1">
                <a:effectLst/>
                <a:latin typeface="Arial" panose="020B0604020202020204" pitchFamily="34" charset="0"/>
                <a:cs typeface="Arial" panose="020B0604020202020204" pitchFamily="34" charset="0"/>
              </a:rPr>
              <a:t>verstek</a:t>
            </a:r>
            <a:r>
              <a:rPr lang="en-US" altLang="id-ID" dirty="0">
                <a:effectLst/>
                <a:latin typeface="Arial" panose="020B0604020202020204" pitchFamily="34" charset="0"/>
                <a:cs typeface="Arial" panose="020B0604020202020204" pitchFamily="34" charset="0"/>
              </a:rPr>
              <a:t>).</a:t>
            </a:r>
          </a:p>
          <a:p>
            <a:pPr lvl="1" algn="just"/>
            <a:r>
              <a:rPr lang="en-US" altLang="id-ID" dirty="0">
                <a:effectLst/>
                <a:latin typeface="Arial" panose="020B0604020202020204" pitchFamily="34" charset="0"/>
                <a:cs typeface="Arial" panose="020B0604020202020204" pitchFamily="34" charset="0"/>
              </a:rPr>
              <a:t>Yang </a:t>
            </a:r>
            <a:r>
              <a:rPr lang="en-US" altLang="id-ID" dirty="0" err="1">
                <a:effectLst/>
                <a:latin typeface="Arial" panose="020B0604020202020204" pitchFamily="34" charset="0"/>
                <a:cs typeface="Arial" panose="020B0604020202020204" pitchFamily="34" charset="0"/>
              </a:rPr>
              <a:t>berhak</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melakukannya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dalah</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terdakwa</a:t>
            </a:r>
            <a:endParaRPr lang="en-US" altLang="id-ID" dirty="0">
              <a:effectLst/>
              <a:latin typeface="Arial" panose="020B0604020202020204" pitchFamily="34" charset="0"/>
              <a:cs typeface="Arial" panose="020B0604020202020204" pitchFamily="34" charset="0"/>
            </a:endParaRPr>
          </a:p>
          <a:p>
            <a:pPr lvl="1" algn="just"/>
            <a:r>
              <a:rPr lang="en-US" altLang="id-ID" dirty="0" err="1">
                <a:effectLst/>
                <a:latin typeface="Arial" panose="020B0604020202020204" pitchFamily="34" charset="0"/>
                <a:cs typeface="Arial" panose="020B0604020202020204" pitchFamily="34" charset="0"/>
              </a:rPr>
              <a:t>Perlawanan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ini</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diajukan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terhadap</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putusan</a:t>
            </a:r>
            <a:r>
              <a:rPr lang="en-US" altLang="id-ID" dirty="0">
                <a:effectLst/>
                <a:latin typeface="Arial" panose="020B0604020202020204" pitchFamily="34" charset="0"/>
                <a:cs typeface="Arial" panose="020B0604020202020204" pitchFamily="34" charset="0"/>
              </a:rPr>
              <a:t> yang </a:t>
            </a:r>
            <a:r>
              <a:rPr lang="en-US" altLang="id-ID" dirty="0" err="1">
                <a:effectLst/>
                <a:latin typeface="Arial" panose="020B0604020202020204" pitchFamily="34" charset="0"/>
                <a:cs typeface="Arial" panose="020B0604020202020204" pitchFamily="34" charset="0"/>
              </a:rPr>
              <a:t>dijatuhkan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diluar</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hadirnya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terdakwa</a:t>
            </a:r>
            <a:r>
              <a:rPr lang="en-US" altLang="id-ID" dirty="0">
                <a:effectLst/>
                <a:latin typeface="Arial" panose="020B0604020202020204" pitchFamily="34" charset="0"/>
                <a:cs typeface="Arial" panose="020B0604020202020204" pitchFamily="34" charset="0"/>
              </a:rPr>
              <a:t> yang </a:t>
            </a:r>
            <a:r>
              <a:rPr lang="en-US" altLang="id-ID" dirty="0" err="1">
                <a:effectLst/>
                <a:latin typeface="Arial" panose="020B0604020202020204" pitchFamily="34" charset="0"/>
                <a:cs typeface="Arial" panose="020B0604020202020204" pitchFamily="34" charset="0"/>
              </a:rPr>
              <a:t>berupa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pidana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perampasan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kemerdekaan</a:t>
            </a:r>
            <a:r>
              <a:rPr lang="en-US" altLang="id-ID" dirty="0">
                <a:effectLst/>
                <a:latin typeface="Arial" panose="020B0604020202020204" pitchFamily="34" charset="0"/>
                <a:cs typeface="Arial" panose="020B0604020202020204" pitchFamily="34" charset="0"/>
              </a:rPr>
              <a:t>.</a:t>
            </a:r>
          </a:p>
          <a:p>
            <a:pPr lvl="1" algn="just"/>
            <a:r>
              <a:rPr lang="en-US" altLang="id-ID" dirty="0" err="1">
                <a:effectLst/>
                <a:latin typeface="Arial" panose="020B0604020202020204" pitchFamily="34" charset="0"/>
                <a:cs typeface="Arial" panose="020B0604020202020204" pitchFamily="34" charset="0"/>
              </a:rPr>
              <a:t>Dengan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adanya</a:t>
            </a:r>
            <a:r>
              <a:rPr lang="en-US" altLang="id-ID" dirty="0">
                <a:effectLst/>
                <a:latin typeface="Arial" panose="020B0604020202020204" pitchFamily="34" charset="0"/>
                <a:cs typeface="Arial" panose="020B0604020202020204" pitchFamily="34" charset="0"/>
              </a:rPr>
              <a:t> </a:t>
            </a:r>
            <a:r>
              <a:rPr lang="en-US" altLang="id-ID" i="1" dirty="0" err="1">
                <a:effectLst/>
                <a:latin typeface="Arial" panose="020B0604020202020204" pitchFamily="34" charset="0"/>
                <a:cs typeface="Arial" panose="020B0604020202020204" pitchFamily="34" charset="0"/>
              </a:rPr>
              <a:t>verzet</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ini</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putusan</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diluar</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hadirnya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terdakwa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verstek</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menjadi</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gugur</a:t>
            </a:r>
            <a:r>
              <a:rPr lang="en-US" altLang="id-ID" dirty="0">
                <a:effectLst/>
                <a:latin typeface="Arial" panose="020B0604020202020204" pitchFamily="34" charset="0"/>
                <a:cs typeface="Arial" panose="020B0604020202020204" pitchFamily="34" charset="0"/>
              </a:rPr>
              <a:t>.</a:t>
            </a:r>
          </a:p>
          <a:p>
            <a:pPr lvl="1" algn="just"/>
            <a:r>
              <a:rPr lang="en-US" altLang="id-ID" dirty="0" err="1">
                <a:effectLst/>
                <a:latin typeface="Arial" panose="020B0604020202020204" pitchFamily="34" charset="0"/>
                <a:cs typeface="Arial" panose="020B0604020202020204" pitchFamily="34" charset="0"/>
              </a:rPr>
              <a:t>Apabila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setelah</a:t>
            </a:r>
            <a:r>
              <a:rPr lang="en-US" altLang="id-ID" dirty="0">
                <a:effectLst/>
                <a:latin typeface="Arial" panose="020B0604020202020204" pitchFamily="34" charset="0"/>
                <a:cs typeface="Arial" panose="020B0604020202020204" pitchFamily="34" charset="0"/>
              </a:rPr>
              <a:t> </a:t>
            </a:r>
            <a:r>
              <a:rPr lang="en-US" altLang="id-ID" i="1" dirty="0" err="1">
                <a:effectLst/>
                <a:latin typeface="Arial" panose="020B0604020202020204" pitchFamily="34" charset="0"/>
                <a:cs typeface="Arial" panose="020B0604020202020204" pitchFamily="34" charset="0"/>
              </a:rPr>
              <a:t>verzet</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terdakwa</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tidak</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hadir</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lagi</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maka</a:t>
            </a:r>
            <a:r>
              <a:rPr lang="en-US" altLang="id-ID" dirty="0">
                <a:effectLst/>
                <a:latin typeface="Arial" panose="020B0604020202020204" pitchFamily="34" charset="0"/>
                <a:cs typeface="Arial" panose="020B0604020202020204" pitchFamily="34" charset="0"/>
              </a:rPr>
              <a:t> </a:t>
            </a:r>
            <a:r>
              <a:rPr lang="en-US" altLang="id-ID" i="1" dirty="0" err="1">
                <a:effectLst/>
                <a:latin typeface="Arial" panose="020B0604020202020204" pitchFamily="34" charset="0"/>
                <a:cs typeface="Arial" panose="020B0604020202020204" pitchFamily="34" charset="0"/>
              </a:rPr>
              <a:t>verstek</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kuat</a:t>
            </a:r>
            <a:r>
              <a:rPr lang="en-US" altLang="id-ID" dirty="0">
                <a:effectLst/>
                <a:latin typeface="Arial" panose="020B0604020202020204" pitchFamily="34" charset="0"/>
                <a:cs typeface="Arial" panose="020B0604020202020204" pitchFamily="34" charset="0"/>
              </a:rPr>
              <a:t> </a:t>
            </a:r>
            <a:r>
              <a:rPr lang="en-US" altLang="id-ID" dirty="0" err="1">
                <a:effectLst/>
                <a:latin typeface="Arial" panose="020B0604020202020204" pitchFamily="34" charset="0"/>
                <a:cs typeface="Arial" panose="020B0604020202020204" pitchFamily="34" charset="0"/>
              </a:rPr>
              <a:t>kembali</a:t>
            </a:r>
            <a:r>
              <a:rPr lang="en-US" altLang="id-ID" dirty="0">
                <a:effectLst/>
                <a:latin typeface="Arial" panose="020B0604020202020204" pitchFamily="34" charset="0"/>
                <a:cs typeface="Arial" panose="020B0604020202020204" pitchFamily="34" charset="0"/>
              </a:rPr>
              <a:t> </a:t>
            </a:r>
            <a:r>
              <a:rPr lang="en-US" altLang="id-ID" dirty="0">
                <a:effectLst/>
                <a:latin typeface="Arial" panose="020B0604020202020204" pitchFamily="34" charset="0"/>
                <a:cs typeface="Arial" panose="020B0604020202020204" pitchFamily="34" charset="0"/>
                <a:sym typeface="Wingdings" pitchFamily="2" charset="2"/>
              </a:rPr>
              <a:t> </a:t>
            </a:r>
            <a:r>
              <a:rPr lang="en-US" altLang="id-ID" dirty="0" err="1">
                <a:effectLst/>
                <a:latin typeface="Arial" panose="020B0604020202020204" pitchFamily="34" charset="0"/>
                <a:cs typeface="Arial" panose="020B0604020202020204" pitchFamily="34" charset="0"/>
                <a:sym typeface="Wingdings" pitchFamily="2" charset="2"/>
              </a:rPr>
              <a:t>mengajukan</a:t>
            </a:r>
            <a:r>
              <a:rPr lang="en-US" altLang="id-ID" dirty="0">
                <a:effectLst/>
                <a:latin typeface="Arial" panose="020B0604020202020204" pitchFamily="34" charset="0"/>
                <a:cs typeface="Arial" panose="020B0604020202020204" pitchFamily="34" charset="0"/>
                <a:sym typeface="Wingdings" pitchFamily="2" charset="2"/>
              </a:rPr>
              <a:t> </a:t>
            </a:r>
            <a:r>
              <a:rPr lang="en-US" altLang="id-ID" dirty="0" err="1">
                <a:effectLst/>
                <a:latin typeface="Arial" panose="020B0604020202020204" pitchFamily="34" charset="0"/>
                <a:cs typeface="Arial" panose="020B0604020202020204" pitchFamily="34" charset="0"/>
                <a:sym typeface="Wingdings" pitchFamily="2" charset="2"/>
              </a:rPr>
              <a:t>pemeriksaan</a:t>
            </a:r>
            <a:r>
              <a:rPr lang="en-US" altLang="id-ID" dirty="0">
                <a:effectLst/>
                <a:latin typeface="Arial" panose="020B0604020202020204" pitchFamily="34" charset="0"/>
                <a:cs typeface="Arial" panose="020B0604020202020204" pitchFamily="34" charset="0"/>
                <a:sym typeface="Wingdings" pitchFamily="2" charset="2"/>
              </a:rPr>
              <a:t> banding.</a:t>
            </a:r>
            <a:endParaRPr lang="en-US" altLang="id-ID" dirty="0">
              <a:effectLst/>
              <a:latin typeface="Arial" panose="020B0604020202020204" pitchFamily="34" charset="0"/>
              <a:cs typeface="Arial" panose="020B0604020202020204" pitchFamily="34" charset="0"/>
            </a:endParaRPr>
          </a:p>
          <a:p>
            <a:pPr algn="just"/>
            <a:endParaRPr lang="en-US" altLang="id-ID"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39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7" y="437626"/>
            <a:ext cx="9831087"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da-DK" sz="3600" dirty="0">
                <a:solidFill>
                  <a:srgbClr val="C00000"/>
                </a:solidFill>
              </a:rPr>
              <a:t>UPAYA HUKUM BANDING (Pasal 233 – 243 KUHAP)</a:t>
            </a:r>
          </a:p>
        </p:txBody>
      </p:sp>
      <p:sp>
        <p:nvSpPr>
          <p:cNvPr id="4" name="TextBox 3">
            <a:extLst>
              <a:ext uri="{FF2B5EF4-FFF2-40B4-BE49-F238E27FC236}">
                <a16:creationId xmlns:a16="http://schemas.microsoft.com/office/drawing/2014/main" id="{BF7BB986-A7A5-4C95-8E24-EA27C66C9201}"/>
              </a:ext>
            </a:extLst>
          </p:cNvPr>
          <p:cNvSpPr txBox="1"/>
          <p:nvPr/>
        </p:nvSpPr>
        <p:spPr>
          <a:xfrm>
            <a:off x="839787" y="1163914"/>
            <a:ext cx="10314168" cy="4247317"/>
          </a:xfrm>
          <a:prstGeom prst="rect">
            <a:avLst/>
          </a:prstGeom>
          <a:noFill/>
        </p:spPr>
        <p:txBody>
          <a:bodyPr wrap="square" rtlCol="0">
            <a:spAutoFit/>
          </a:bodyPr>
          <a:lstStyle/>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dilajukan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melalui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Penasihat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Hukumnya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dan juga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Tenggang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mengajukan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7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sesudah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dijatuhkan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diberitahukan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jika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tenggang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lewat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maka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bersangkutan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dianggap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menerima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dicabut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sewaktu-waktu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bila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dicabut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lagi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Pemohon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mempelajari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berkas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Negeri 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Tinggi.</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permohonan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kelalaian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penerapan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acara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kekeliruan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kurang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lengkap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Pemohon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Memori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Termohon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Kontra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Memori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Apabila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berada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tahanan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maka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kewenangan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beralih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Tinggi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sejak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saat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banding. </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Tinggi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berupa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menguatkan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mengubah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hal</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membatalkan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Negeri,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Tinggi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mengadakan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76250" algn="l"/>
              </a:tabLst>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Memeriksa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prapradilan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terakhir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sah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tidaknya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penghentian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08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31074" name="Rectangle 3">
            <a:extLst>
              <a:ext uri="{FF2B5EF4-FFF2-40B4-BE49-F238E27FC236}">
                <a16:creationId xmlns:a16="http://schemas.microsoft.com/office/drawing/2014/main" id="{996447B7-8C9B-BD47-923E-B7539B1E7CB8}"/>
              </a:ext>
            </a:extLst>
          </p:cNvPr>
          <p:cNvSpPr>
            <a:spLocks noGrp="1" noChangeArrowheads="1"/>
          </p:cNvSpPr>
          <p:nvPr>
            <p:ph type="body" idx="1"/>
          </p:nvPr>
        </p:nvSpPr>
        <p:spPr>
          <a:xfrm>
            <a:off x="551384" y="764704"/>
            <a:ext cx="11017224" cy="5544616"/>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buFont typeface="Wingdings" pitchFamily="2" charset="2"/>
              <a:buNone/>
            </a:pPr>
            <a:r>
              <a:rPr lang="en-US" altLang="id-ID" sz="2000" dirty="0">
                <a:latin typeface="Arial" panose="020B0604020202020204" pitchFamily="34" charset="0"/>
                <a:cs typeface="Arial" panose="020B0604020202020204" pitchFamily="34" charset="0"/>
              </a:rPr>
              <a:t>Banding (</a:t>
            </a:r>
            <a:r>
              <a:rPr lang="en-US" altLang="id-ID" sz="2000" dirty="0" err="1">
                <a:latin typeface="Arial" panose="020B0604020202020204" pitchFamily="34" charset="0"/>
                <a:cs typeface="Arial" panose="020B0604020202020204" pitchFamily="34" charset="0"/>
              </a:rPr>
              <a:t>Pasal</a:t>
            </a:r>
            <a:r>
              <a:rPr lang="en-US" altLang="id-ID" sz="2000" dirty="0">
                <a:latin typeface="Arial" panose="020B0604020202020204" pitchFamily="34" charset="0"/>
                <a:cs typeface="Arial" panose="020B0604020202020204" pitchFamily="34" charset="0"/>
              </a:rPr>
              <a:t> 19, UU No.14 </a:t>
            </a:r>
            <a:r>
              <a:rPr lang="en-US" altLang="id-ID" sz="2000" dirty="0" err="1">
                <a:latin typeface="Arial" panose="020B0604020202020204" pitchFamily="34" charset="0"/>
                <a:cs typeface="Arial" panose="020B0604020202020204" pitchFamily="34" charset="0"/>
              </a:rPr>
              <a:t>tahun</a:t>
            </a:r>
            <a:r>
              <a:rPr lang="en-US" altLang="id-ID" sz="2000" dirty="0">
                <a:latin typeface="Arial" panose="020B0604020202020204" pitchFamily="34" charset="0"/>
                <a:cs typeface="Arial" panose="020B0604020202020204" pitchFamily="34" charset="0"/>
              </a:rPr>
              <a:t> 1970)</a:t>
            </a:r>
          </a:p>
          <a:p>
            <a:pPr>
              <a:lnSpc>
                <a:spcPct val="80000"/>
              </a:lnSpc>
            </a:pPr>
            <a:r>
              <a:rPr lang="en-US" altLang="id-ID" sz="2000" dirty="0">
                <a:latin typeface="Arial" panose="020B0604020202020204" pitchFamily="34" charset="0"/>
                <a:cs typeface="Arial" panose="020B0604020202020204" pitchFamily="34" charset="0"/>
              </a:rPr>
              <a:t>“</a:t>
            </a:r>
            <a:r>
              <a:rPr lang="en-US" altLang="id-ID" sz="2000" i="1" dirty="0" err="1">
                <a:latin typeface="Arial" panose="020B0604020202020204" pitchFamily="34" charset="0"/>
                <a:cs typeface="Arial" panose="020B0604020202020204" pitchFamily="34" charset="0"/>
              </a:rPr>
              <a:t>Atas</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semua</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putusan</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pengadilan</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tingkat</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pertama</a:t>
            </a:r>
            <a:r>
              <a:rPr lang="en-US" altLang="id-ID" sz="2000" i="1" dirty="0">
                <a:latin typeface="Arial" panose="020B0604020202020204" pitchFamily="34" charset="0"/>
                <a:cs typeface="Arial" panose="020B0604020202020204" pitchFamily="34" charset="0"/>
              </a:rPr>
              <a:t> yang </a:t>
            </a:r>
            <a:r>
              <a:rPr lang="en-US" altLang="id-ID" sz="2000" i="1" dirty="0" err="1">
                <a:latin typeface="Arial" panose="020B0604020202020204" pitchFamily="34" charset="0"/>
                <a:cs typeface="Arial" panose="020B0604020202020204" pitchFamily="34" charset="0"/>
              </a:rPr>
              <a:t>tidak</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merupakan</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pembebasan</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dari</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tuduhan</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dapat</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dimintakan</a:t>
            </a:r>
            <a:r>
              <a:rPr lang="en-US" altLang="id-ID" sz="2000" i="1" dirty="0">
                <a:latin typeface="Arial" panose="020B0604020202020204" pitchFamily="34" charset="0"/>
                <a:cs typeface="Arial" panose="020B0604020202020204" pitchFamily="34" charset="0"/>
              </a:rPr>
              <a:t> banding </a:t>
            </a:r>
            <a:r>
              <a:rPr lang="en-US" altLang="id-ID" sz="2000" i="1" dirty="0" err="1">
                <a:latin typeface="Arial" panose="020B0604020202020204" pitchFamily="34" charset="0"/>
                <a:cs typeface="Arial" panose="020B0604020202020204" pitchFamily="34" charset="0"/>
              </a:rPr>
              <a:t>oleh</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pihak-pihak</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ybs</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kecuali</a:t>
            </a:r>
            <a:r>
              <a:rPr lang="en-US" altLang="id-ID" sz="2000" i="1" dirty="0">
                <a:latin typeface="Arial" panose="020B0604020202020204" pitchFamily="34" charset="0"/>
                <a:cs typeface="Arial" panose="020B0604020202020204" pitchFamily="34" charset="0"/>
              </a:rPr>
              <a:t> UU </a:t>
            </a:r>
            <a:r>
              <a:rPr lang="en-US" altLang="id-ID" sz="2000" i="1" dirty="0" err="1">
                <a:latin typeface="Arial" panose="020B0604020202020204" pitchFamily="34" charset="0"/>
                <a:cs typeface="Arial" panose="020B0604020202020204" pitchFamily="34" charset="0"/>
              </a:rPr>
              <a:t>menentukan</a:t>
            </a:r>
            <a:r>
              <a:rPr lang="en-US" altLang="id-ID" sz="2000" i="1" dirty="0">
                <a:latin typeface="Arial" panose="020B0604020202020204" pitchFamily="34" charset="0"/>
                <a:cs typeface="Arial" panose="020B0604020202020204" pitchFamily="34" charset="0"/>
              </a:rPr>
              <a:t> lain”</a:t>
            </a:r>
          </a:p>
          <a:p>
            <a:pPr>
              <a:lnSpc>
                <a:spcPct val="80000"/>
              </a:lnSpc>
            </a:pPr>
            <a:r>
              <a:rPr lang="en-US" altLang="id-ID" sz="2000" dirty="0" err="1">
                <a:latin typeface="Arial" panose="020B0604020202020204" pitchFamily="34" charset="0"/>
                <a:cs typeface="Arial" panose="020B0604020202020204" pitchFamily="34" charset="0"/>
              </a:rPr>
              <a:t>Pasal</a:t>
            </a:r>
            <a:r>
              <a:rPr lang="en-US" altLang="id-ID" sz="2000" dirty="0">
                <a:latin typeface="Arial" panose="020B0604020202020204" pitchFamily="34" charset="0"/>
                <a:cs typeface="Arial" panose="020B0604020202020204" pitchFamily="34" charset="0"/>
              </a:rPr>
              <a:t> 67 KUHAP, </a:t>
            </a:r>
            <a:r>
              <a:rPr lang="en-US" altLang="id-ID" sz="2000" dirty="0" err="1">
                <a:latin typeface="Arial" panose="020B0604020202020204" pitchFamily="34" charset="0"/>
                <a:cs typeface="Arial" panose="020B0604020202020204" pitchFamily="34" charset="0"/>
              </a:rPr>
              <a:t>permohonan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atas</a:t>
            </a:r>
            <a:r>
              <a:rPr lang="en-US" altLang="id-ID" sz="2000" dirty="0">
                <a:latin typeface="Arial" panose="020B0604020202020204" pitchFamily="34" charset="0"/>
                <a:cs typeface="Arial" panose="020B0604020202020204" pitchFamily="34" charset="0"/>
              </a:rPr>
              <a:t> banding </a:t>
            </a:r>
            <a:r>
              <a:rPr lang="en-US" altLang="id-ID" sz="2000" dirty="0" err="1">
                <a:latin typeface="Arial" panose="020B0604020202020204" pitchFamily="34" charset="0"/>
                <a:cs typeface="Arial" panose="020B0604020202020204" pitchFamily="34" charset="0"/>
              </a:rPr>
              <a:t>tidak</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dapat</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diajukan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atas</a:t>
            </a:r>
            <a:r>
              <a:rPr lang="en-US" altLang="id-ID" sz="2000" dirty="0">
                <a:latin typeface="Arial" panose="020B0604020202020204" pitchFamily="34" charset="0"/>
                <a:cs typeface="Arial" panose="020B0604020202020204" pitchFamily="34" charset="0"/>
              </a:rPr>
              <a:t> :</a:t>
            </a:r>
          </a:p>
          <a:p>
            <a:pPr lvl="1">
              <a:lnSpc>
                <a:spcPct val="80000"/>
              </a:lnSpc>
            </a:pPr>
            <a:r>
              <a:rPr lang="en-US" altLang="id-ID" sz="1800" dirty="0" err="1">
                <a:latin typeface="Arial" panose="020B0604020202020204" pitchFamily="34" charset="0"/>
                <a:cs typeface="Arial" panose="020B0604020202020204" pitchFamily="34" charset="0"/>
              </a:rPr>
              <a:t>Putusan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pembebasan</a:t>
            </a:r>
            <a:r>
              <a:rPr lang="en-US" altLang="id-ID" sz="1800" dirty="0">
                <a:latin typeface="Arial" panose="020B0604020202020204" pitchFamily="34" charset="0"/>
                <a:cs typeface="Arial" panose="020B0604020202020204" pitchFamily="34" charset="0"/>
              </a:rPr>
              <a:t> (</a:t>
            </a:r>
            <a:r>
              <a:rPr lang="en-US" altLang="id-ID" sz="1800" i="1" dirty="0" err="1">
                <a:latin typeface="Arial" panose="020B0604020202020204" pitchFamily="34" charset="0"/>
                <a:cs typeface="Arial" panose="020B0604020202020204" pitchFamily="34" charset="0"/>
              </a:rPr>
              <a:t>vrijspraak</a:t>
            </a:r>
            <a:r>
              <a:rPr lang="en-US" altLang="id-ID" sz="1800" dirty="0">
                <a:latin typeface="Arial" panose="020B0604020202020204" pitchFamily="34" charset="0"/>
                <a:cs typeface="Arial" panose="020B0604020202020204" pitchFamily="34" charset="0"/>
              </a:rPr>
              <a:t>)</a:t>
            </a:r>
          </a:p>
          <a:p>
            <a:pPr lvl="1">
              <a:lnSpc>
                <a:spcPct val="80000"/>
              </a:lnSpc>
            </a:pPr>
            <a:r>
              <a:rPr lang="en-US" altLang="id-ID" sz="1800" dirty="0" err="1">
                <a:latin typeface="Arial" panose="020B0604020202020204" pitchFamily="34" charset="0"/>
                <a:cs typeface="Arial" panose="020B0604020202020204" pitchFamily="34" charset="0"/>
              </a:rPr>
              <a:t>Putusan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pelepasan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dari</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semua</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tuntutan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hukum</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menyangkut</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kurang</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tepatnya</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penerapan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hukumnya</a:t>
            </a:r>
            <a:endParaRPr lang="en-US" altLang="id-ID" sz="1800" dirty="0">
              <a:latin typeface="Arial" panose="020B0604020202020204" pitchFamily="34" charset="0"/>
              <a:cs typeface="Arial" panose="020B0604020202020204" pitchFamily="34" charset="0"/>
            </a:endParaRPr>
          </a:p>
          <a:p>
            <a:pPr lvl="1">
              <a:lnSpc>
                <a:spcPct val="80000"/>
              </a:lnSpc>
            </a:pPr>
            <a:r>
              <a:rPr lang="en-US" altLang="id-ID" sz="1800" dirty="0" err="1">
                <a:latin typeface="Arial" panose="020B0604020202020204" pitchFamily="34" charset="0"/>
                <a:cs typeface="Arial" panose="020B0604020202020204" pitchFamily="34" charset="0"/>
              </a:rPr>
              <a:t>Petusan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pengadilan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dalam</a:t>
            </a:r>
            <a:r>
              <a:rPr lang="en-US" altLang="id-ID" sz="1800" dirty="0">
                <a:latin typeface="Arial" panose="020B0604020202020204" pitchFamily="34" charset="0"/>
                <a:cs typeface="Arial" panose="020B0604020202020204" pitchFamily="34" charset="0"/>
              </a:rPr>
              <a:t> acara </a:t>
            </a:r>
            <a:r>
              <a:rPr lang="en-US" altLang="id-ID" sz="1800" dirty="0" err="1">
                <a:latin typeface="Arial" panose="020B0604020202020204" pitchFamily="34" charset="0"/>
                <a:cs typeface="Arial" panose="020B0604020202020204" pitchFamily="34" charset="0"/>
              </a:rPr>
              <a:t>cepat</a:t>
            </a:r>
            <a:endParaRPr lang="en-US" altLang="id-ID" sz="1800" dirty="0">
              <a:latin typeface="Arial" panose="020B0604020202020204" pitchFamily="34" charset="0"/>
              <a:cs typeface="Arial" panose="020B0604020202020204" pitchFamily="34" charset="0"/>
            </a:endParaRPr>
          </a:p>
          <a:p>
            <a:pPr>
              <a:lnSpc>
                <a:spcPct val="80000"/>
              </a:lnSpc>
            </a:pPr>
            <a:r>
              <a:rPr lang="en-US" altLang="id-ID" sz="2000" dirty="0" err="1">
                <a:latin typeface="Arial" panose="020B0604020202020204" pitchFamily="34" charset="0"/>
                <a:cs typeface="Arial" panose="020B0604020202020204" pitchFamily="34" charset="0"/>
              </a:rPr>
              <a:t>Wewenang</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Pengadilan</a:t>
            </a:r>
            <a:r>
              <a:rPr lang="en-US" altLang="id-ID" sz="2000" dirty="0">
                <a:latin typeface="Arial" panose="020B0604020202020204" pitchFamily="34" charset="0"/>
                <a:cs typeface="Arial" panose="020B0604020202020204" pitchFamily="34" charset="0"/>
              </a:rPr>
              <a:t> Tinggi</a:t>
            </a:r>
          </a:p>
          <a:p>
            <a:pPr>
              <a:lnSpc>
                <a:spcPct val="80000"/>
              </a:lnSpc>
            </a:pPr>
            <a:r>
              <a:rPr lang="en-US" altLang="id-ID" sz="2000" dirty="0" err="1">
                <a:latin typeface="Arial" panose="020B0604020202020204" pitchFamily="34" charset="0"/>
                <a:cs typeface="Arial" panose="020B0604020202020204" pitchFamily="34" charset="0"/>
              </a:rPr>
              <a:t>Pada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dasarnya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adalah</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pemeriksaan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ulangan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semua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fakta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dari</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pemeriksaan</a:t>
            </a:r>
            <a:r>
              <a:rPr lang="en-US" altLang="id-ID" sz="2000" dirty="0">
                <a:latin typeface="Arial" panose="020B0604020202020204" pitchFamily="34" charset="0"/>
                <a:cs typeface="Arial" panose="020B0604020202020204" pitchFamily="34" charset="0"/>
              </a:rPr>
              <a:t> yang </a:t>
            </a:r>
            <a:r>
              <a:rPr lang="en-US" altLang="id-ID" sz="2000" dirty="0" err="1">
                <a:latin typeface="Arial" panose="020B0604020202020204" pitchFamily="34" charset="0"/>
                <a:cs typeface="Arial" panose="020B0604020202020204" pitchFamily="34" charset="0"/>
              </a:rPr>
              <a:t>telah</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dilakukan</a:t>
            </a:r>
            <a:r>
              <a:rPr lang="en-US" altLang="id-ID" sz="2000" dirty="0">
                <a:latin typeface="Arial" panose="020B0604020202020204" pitchFamily="34" charset="0"/>
                <a:cs typeface="Arial" panose="020B0604020202020204" pitchFamily="34" charset="0"/>
              </a:rPr>
              <a:t> PN (</a:t>
            </a:r>
            <a:r>
              <a:rPr lang="en-US" altLang="id-ID" sz="2000" i="1" dirty="0" err="1">
                <a:latin typeface="Arial" panose="020B0604020202020204" pitchFamily="34" charset="0"/>
                <a:cs typeface="Arial" panose="020B0604020202020204" pitchFamily="34" charset="0"/>
              </a:rPr>
              <a:t>judex</a:t>
            </a:r>
            <a:r>
              <a:rPr lang="en-US" altLang="id-ID" sz="2000" i="1" dirty="0">
                <a:latin typeface="Arial" panose="020B0604020202020204" pitchFamily="34" charset="0"/>
                <a:cs typeface="Arial" panose="020B0604020202020204" pitchFamily="34" charset="0"/>
              </a:rPr>
              <a:t> </a:t>
            </a:r>
            <a:r>
              <a:rPr lang="en-US" altLang="id-ID" sz="2000" i="1" dirty="0" err="1">
                <a:latin typeface="Arial" panose="020B0604020202020204" pitchFamily="34" charset="0"/>
                <a:cs typeface="Arial" panose="020B0604020202020204" pitchFamily="34" charset="0"/>
              </a:rPr>
              <a:t>facti</a:t>
            </a:r>
            <a:r>
              <a:rPr lang="en-US" altLang="id-ID" sz="2000" dirty="0">
                <a:latin typeface="Arial" panose="020B0604020202020204" pitchFamily="34" charset="0"/>
                <a:cs typeface="Arial" panose="020B0604020202020204" pitchFamily="34" charset="0"/>
              </a:rPr>
              <a:t>).</a:t>
            </a:r>
          </a:p>
          <a:p>
            <a:pPr>
              <a:lnSpc>
                <a:spcPct val="80000"/>
              </a:lnSpc>
            </a:pPr>
            <a:r>
              <a:rPr lang="en-US" altLang="id-ID" sz="2000" dirty="0" err="1">
                <a:latin typeface="Arial" panose="020B0604020202020204" pitchFamily="34" charset="0"/>
                <a:cs typeface="Arial" panose="020B0604020202020204" pitchFamily="34" charset="0"/>
              </a:rPr>
              <a:t>Permohonan</a:t>
            </a:r>
            <a:r>
              <a:rPr lang="en-US" altLang="id-ID" sz="2000" dirty="0">
                <a:latin typeface="Arial" panose="020B0604020202020204" pitchFamily="34" charset="0"/>
                <a:cs typeface="Arial" panose="020B0604020202020204" pitchFamily="34" charset="0"/>
              </a:rPr>
              <a:t> banding </a:t>
            </a:r>
            <a:r>
              <a:rPr lang="en-US" altLang="id-ID" sz="2000" dirty="0" err="1">
                <a:latin typeface="Arial" panose="020B0604020202020204" pitchFamily="34" charset="0"/>
                <a:cs typeface="Arial" panose="020B0604020202020204" pitchFamily="34" charset="0"/>
              </a:rPr>
              <a:t>diajukan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melalui</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panitera</a:t>
            </a:r>
            <a:r>
              <a:rPr lang="en-US" altLang="id-ID" sz="2000" dirty="0">
                <a:latin typeface="Arial" panose="020B0604020202020204" pitchFamily="34" charset="0"/>
                <a:cs typeface="Arial" panose="020B0604020202020204" pitchFamily="34" charset="0"/>
              </a:rPr>
              <a:t> PN </a:t>
            </a:r>
            <a:r>
              <a:rPr lang="en-US" altLang="id-ID" sz="2000" dirty="0" err="1">
                <a:latin typeface="Arial" panose="020B0604020202020204" pitchFamily="34" charset="0"/>
                <a:cs typeface="Arial" panose="020B0604020202020204" pitchFamily="34" charset="0"/>
              </a:rPr>
              <a:t>dengan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mengeluarkan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Akte</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Permohonan</a:t>
            </a:r>
            <a:r>
              <a:rPr lang="en-US" altLang="id-ID" sz="2000" dirty="0">
                <a:latin typeface="Arial" panose="020B0604020202020204" pitchFamily="34" charset="0"/>
                <a:cs typeface="Arial" panose="020B0604020202020204" pitchFamily="34" charset="0"/>
              </a:rPr>
              <a:t> Banding</a:t>
            </a:r>
          </a:p>
          <a:p>
            <a:pPr>
              <a:lnSpc>
                <a:spcPct val="80000"/>
              </a:lnSpc>
            </a:pPr>
            <a:r>
              <a:rPr lang="en-US" altLang="id-ID" sz="2000" dirty="0">
                <a:latin typeface="Arial" panose="020B0604020202020204" pitchFamily="34" charset="0"/>
                <a:cs typeface="Arial" panose="020B0604020202020204" pitchFamily="34" charset="0"/>
              </a:rPr>
              <a:t>Max. 7 </a:t>
            </a:r>
            <a:r>
              <a:rPr lang="en-US" altLang="id-ID" sz="2000" dirty="0" err="1">
                <a:latin typeface="Arial" panose="020B0604020202020204" pitchFamily="34" charset="0"/>
                <a:cs typeface="Arial" panose="020B0604020202020204" pitchFamily="34" charset="0"/>
              </a:rPr>
              <a:t>hari</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setelah</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putusan</a:t>
            </a:r>
            <a:r>
              <a:rPr lang="en-US" altLang="id-ID" sz="2000" dirty="0">
                <a:latin typeface="Arial" panose="020B0604020202020204" pitchFamily="34" charset="0"/>
                <a:cs typeface="Arial" panose="020B0604020202020204" pitchFamily="34" charset="0"/>
              </a:rPr>
              <a:t> PN</a:t>
            </a:r>
          </a:p>
          <a:p>
            <a:pPr>
              <a:lnSpc>
                <a:spcPct val="80000"/>
              </a:lnSpc>
            </a:pPr>
            <a:r>
              <a:rPr lang="en-US" altLang="id-ID" sz="2000" dirty="0" err="1">
                <a:latin typeface="Arial" panose="020B0604020202020204" pitchFamily="34" charset="0"/>
                <a:cs typeface="Arial" panose="020B0604020202020204" pitchFamily="34" charset="0"/>
              </a:rPr>
              <a:t>Selama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perkara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belum</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diputus</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pemohon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dapat</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mencabut</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permohonan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bandingnya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dengan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konsekuensi</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membayar</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biaya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perkara</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sebagnayk</a:t>
            </a:r>
            <a:r>
              <a:rPr lang="en-US" altLang="id-ID" sz="2000" dirty="0">
                <a:latin typeface="Arial" panose="020B0604020202020204" pitchFamily="34" charset="0"/>
                <a:cs typeface="Arial" panose="020B0604020202020204" pitchFamily="34" charset="0"/>
              </a:rPr>
              <a:t> yang </a:t>
            </a:r>
            <a:r>
              <a:rPr lang="en-US" altLang="id-ID" sz="2000" dirty="0" err="1">
                <a:latin typeface="Arial" panose="020B0604020202020204" pitchFamily="34" charset="0"/>
                <a:cs typeface="Arial" panose="020B0604020202020204" pitchFamily="34" charset="0"/>
              </a:rPr>
              <a:t>tekah</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dikeluarkan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oleh</a:t>
            </a:r>
            <a:r>
              <a:rPr lang="en-US" altLang="id-ID" sz="2000" dirty="0">
                <a:latin typeface="Arial" panose="020B0604020202020204" pitchFamily="34" charset="0"/>
                <a:cs typeface="Arial" panose="020B0604020202020204" pitchFamily="34" charset="0"/>
              </a:rPr>
              <a:t> PN </a:t>
            </a:r>
            <a:r>
              <a:rPr lang="en-US" altLang="id-ID" sz="2000" dirty="0" err="1">
                <a:latin typeface="Arial" panose="020B0604020202020204" pitchFamily="34" charset="0"/>
                <a:cs typeface="Arial" panose="020B0604020202020204" pitchFamily="34" charset="0"/>
              </a:rPr>
              <a:t>sampai</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saat</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pencabutan</a:t>
            </a:r>
            <a:r>
              <a:rPr lang="en-US" altLang="id-ID" sz="2000" dirty="0">
                <a:latin typeface="Arial" panose="020B0604020202020204" pitchFamily="34" charset="0"/>
                <a:cs typeface="Arial" panose="020B0604020202020204" pitchFamily="34" charset="0"/>
              </a:rPr>
              <a:t>.</a:t>
            </a:r>
          </a:p>
          <a:p>
            <a:pPr>
              <a:lnSpc>
                <a:spcPct val="80000"/>
              </a:lnSpc>
            </a:pPr>
            <a:r>
              <a:rPr lang="en-US" altLang="id-ID" sz="2000" dirty="0" err="1">
                <a:latin typeface="Arial" panose="020B0604020202020204" pitchFamily="34" charset="0"/>
                <a:cs typeface="Arial" panose="020B0604020202020204" pitchFamily="34" charset="0"/>
              </a:rPr>
              <a:t>Pemeriksaan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didasarkan</a:t>
            </a:r>
            <a:r>
              <a:rPr lang="en-US" altLang="id-ID" sz="2000" dirty="0">
                <a:latin typeface="Arial" panose="020B0604020202020204" pitchFamily="34" charset="0"/>
                <a:cs typeface="Arial" panose="020B0604020202020204" pitchFamily="34" charset="0"/>
              </a:rPr>
              <a:t> </a:t>
            </a:r>
            <a:r>
              <a:rPr lang="en-US" altLang="id-ID" sz="2000" dirty="0" err="1">
                <a:latin typeface="Arial" panose="020B0604020202020204" pitchFamily="34" charset="0"/>
                <a:cs typeface="Arial" panose="020B0604020202020204" pitchFamily="34" charset="0"/>
              </a:rPr>
              <a:t>pada</a:t>
            </a:r>
            <a:r>
              <a:rPr lang="en-US" altLang="id-ID" sz="2000" dirty="0">
                <a:latin typeface="Arial" panose="020B0604020202020204" pitchFamily="34" charset="0"/>
                <a:cs typeface="Arial" panose="020B0604020202020204" pitchFamily="34" charset="0"/>
              </a:rPr>
              <a:t> :</a:t>
            </a:r>
          </a:p>
          <a:p>
            <a:pPr lvl="1">
              <a:lnSpc>
                <a:spcPct val="80000"/>
              </a:lnSpc>
            </a:pPr>
            <a:r>
              <a:rPr lang="en-US" altLang="id-ID" sz="1800" dirty="0" err="1">
                <a:latin typeface="Arial" panose="020B0604020202020204" pitchFamily="34" charset="0"/>
                <a:cs typeface="Arial" panose="020B0604020202020204" pitchFamily="34" charset="0"/>
              </a:rPr>
              <a:t>Berkas</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perkara</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berita</a:t>
            </a:r>
            <a:r>
              <a:rPr lang="en-US" altLang="id-ID" sz="1800" dirty="0">
                <a:latin typeface="Arial" panose="020B0604020202020204" pitchFamily="34" charset="0"/>
                <a:cs typeface="Arial" panose="020B0604020202020204" pitchFamily="34" charset="0"/>
              </a:rPr>
              <a:t> acara </a:t>
            </a:r>
            <a:r>
              <a:rPr lang="en-US" altLang="id-ID" sz="1800" dirty="0" err="1">
                <a:latin typeface="Arial" panose="020B0604020202020204" pitchFamily="34" charset="0"/>
                <a:cs typeface="Arial" panose="020B0604020202020204" pitchFamily="34" charset="0"/>
              </a:rPr>
              <a:t>penyidik</a:t>
            </a:r>
            <a:r>
              <a:rPr lang="en-US" altLang="id-ID" sz="1800" dirty="0">
                <a:latin typeface="Arial" panose="020B0604020202020204" pitchFamily="34" charset="0"/>
                <a:cs typeface="Arial" panose="020B0604020202020204" pitchFamily="34" charset="0"/>
              </a:rPr>
              <a:t> &amp; </a:t>
            </a:r>
            <a:r>
              <a:rPr lang="en-US" altLang="id-ID" sz="1800" dirty="0" err="1">
                <a:latin typeface="Arial" panose="020B0604020202020204" pitchFamily="34" charset="0"/>
                <a:cs typeface="Arial" panose="020B0604020202020204" pitchFamily="34" charset="0"/>
              </a:rPr>
              <a:t>pemeriksaan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sidang</a:t>
            </a:r>
            <a:r>
              <a:rPr lang="en-US" altLang="id-ID" sz="1800" dirty="0">
                <a:latin typeface="Arial" panose="020B0604020202020204" pitchFamily="34" charset="0"/>
                <a:cs typeface="Arial" panose="020B0604020202020204" pitchFamily="34" charset="0"/>
              </a:rPr>
              <a:t>)</a:t>
            </a:r>
          </a:p>
          <a:p>
            <a:pPr lvl="1">
              <a:lnSpc>
                <a:spcPct val="80000"/>
              </a:lnSpc>
            </a:pPr>
            <a:r>
              <a:rPr lang="en-US" altLang="id-ID" sz="1800" dirty="0">
                <a:latin typeface="Arial" panose="020B0604020202020204" pitchFamily="34" charset="0"/>
                <a:cs typeface="Arial" panose="020B0604020202020204" pitchFamily="34" charset="0"/>
              </a:rPr>
              <a:t>Surat-</a:t>
            </a:r>
            <a:r>
              <a:rPr lang="en-US" altLang="id-ID" sz="1800" dirty="0" err="1">
                <a:latin typeface="Arial" panose="020B0604020202020204" pitchFamily="34" charset="0"/>
                <a:cs typeface="Arial" panose="020B0604020202020204" pitchFamily="34" charset="0"/>
              </a:rPr>
              <a:t>surat</a:t>
            </a:r>
            <a:r>
              <a:rPr lang="en-US" altLang="id-ID" sz="1800" dirty="0">
                <a:latin typeface="Arial" panose="020B0604020202020204" pitchFamily="34" charset="0"/>
                <a:cs typeface="Arial" panose="020B0604020202020204" pitchFamily="34" charset="0"/>
              </a:rPr>
              <a:t> yang </a:t>
            </a:r>
            <a:r>
              <a:rPr lang="en-US" altLang="id-ID" sz="1800" dirty="0" err="1">
                <a:latin typeface="Arial" panose="020B0604020202020204" pitchFamily="34" charset="0"/>
                <a:cs typeface="Arial" panose="020B0604020202020204" pitchFamily="34" charset="0"/>
              </a:rPr>
              <a:t>timbul</a:t>
            </a:r>
            <a:r>
              <a:rPr lang="en-US" altLang="id-ID" sz="1800" dirty="0">
                <a:latin typeface="Arial" panose="020B0604020202020204" pitchFamily="34" charset="0"/>
                <a:cs typeface="Arial" panose="020B0604020202020204" pitchFamily="34" charset="0"/>
              </a:rPr>
              <a:t> di </a:t>
            </a:r>
            <a:r>
              <a:rPr lang="en-US" altLang="id-ID" sz="1800" dirty="0" err="1">
                <a:latin typeface="Arial" panose="020B0604020202020204" pitchFamily="34" charset="0"/>
                <a:cs typeface="Arial" panose="020B0604020202020204" pitchFamily="34" charset="0"/>
              </a:rPr>
              <a:t>sidang</a:t>
            </a:r>
            <a:r>
              <a:rPr lang="en-US" altLang="id-ID" sz="1800" dirty="0">
                <a:latin typeface="Arial" panose="020B0604020202020204" pitchFamily="34" charset="0"/>
                <a:cs typeface="Arial" panose="020B0604020202020204" pitchFamily="34" charset="0"/>
              </a:rPr>
              <a:t> yang </a:t>
            </a:r>
            <a:r>
              <a:rPr lang="en-US" altLang="id-ID" sz="1800" dirty="0" err="1">
                <a:latin typeface="Arial" panose="020B0604020202020204" pitchFamily="34" charset="0"/>
                <a:cs typeface="Arial" panose="020B0604020202020204" pitchFamily="34" charset="0"/>
              </a:rPr>
              <a:t>berhubungan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dengan</a:t>
            </a:r>
            <a:r>
              <a:rPr lang="en-US" altLang="id-ID" sz="1800" dirty="0">
                <a:latin typeface="Arial" panose="020B0604020202020204" pitchFamily="34" charset="0"/>
                <a:cs typeface="Arial" panose="020B0604020202020204" pitchFamily="34" charset="0"/>
              </a:rPr>
              <a:t> </a:t>
            </a:r>
            <a:r>
              <a:rPr lang="en-US" altLang="id-ID" sz="1800" dirty="0" err="1">
                <a:latin typeface="Arial" panose="020B0604020202020204" pitchFamily="34" charset="0"/>
                <a:cs typeface="Arial" panose="020B0604020202020204" pitchFamily="34" charset="0"/>
              </a:rPr>
              <a:t>perkara</a:t>
            </a:r>
            <a:endParaRPr lang="en-US" altLang="id-ID" sz="1800" dirty="0">
              <a:latin typeface="Arial" panose="020B0604020202020204" pitchFamily="34" charset="0"/>
              <a:cs typeface="Arial" panose="020B0604020202020204" pitchFamily="34" charset="0"/>
            </a:endParaRPr>
          </a:p>
          <a:p>
            <a:pPr lvl="1">
              <a:lnSpc>
                <a:spcPct val="80000"/>
              </a:lnSpc>
            </a:pPr>
            <a:r>
              <a:rPr lang="en-US" altLang="id-ID" sz="1800" dirty="0" err="1">
                <a:latin typeface="Arial" panose="020B0604020202020204" pitchFamily="34" charset="0"/>
                <a:cs typeface="Arial" panose="020B0604020202020204" pitchFamily="34" charset="0"/>
              </a:rPr>
              <a:t>Putusan</a:t>
            </a:r>
            <a:r>
              <a:rPr lang="en-US" altLang="id-ID" sz="1800" dirty="0">
                <a:latin typeface="Arial" panose="020B0604020202020204" pitchFamily="34" charset="0"/>
                <a:cs typeface="Arial" panose="020B0604020202020204" pitchFamily="34" charset="0"/>
              </a:rPr>
              <a:t> PN</a:t>
            </a:r>
          </a:p>
          <a:p>
            <a:pPr>
              <a:lnSpc>
                <a:spcPct val="80000"/>
              </a:lnSpc>
            </a:pPr>
            <a:endParaRPr lang="en-US" altLang="id-ID"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2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ambar 7">
            <a:extLst>
              <a:ext uri="{FF2B5EF4-FFF2-40B4-BE49-F238E27FC236}">
                <a16:creationId xmlns:a16="http://schemas.microsoft.com/office/drawing/2014/main" id="{2B0EB333-D4EE-0F46-832F-E65DE4B59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116632"/>
            <a:ext cx="9793088" cy="6480720"/>
          </a:xfrm>
          <a:prstGeom prst="rect">
            <a:avLst/>
          </a:prstGeom>
        </p:spPr>
      </p:pic>
    </p:spTree>
    <p:extLst>
      <p:ext uri="{BB962C8B-B14F-4D97-AF65-F5344CB8AC3E}">
        <p14:creationId xmlns:p14="http://schemas.microsoft.com/office/powerpoint/2010/main" val="278538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7" y="509634"/>
            <a:ext cx="9831087"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da-DK" sz="3600" dirty="0">
                <a:solidFill>
                  <a:srgbClr val="C00000"/>
                </a:solidFill>
              </a:rPr>
              <a:t>UPAYA HUKUM KASASI</a:t>
            </a:r>
          </a:p>
        </p:txBody>
      </p:sp>
      <p:sp>
        <p:nvSpPr>
          <p:cNvPr id="5" name="Rectangle 4">
            <a:extLst>
              <a:ext uri="{FF2B5EF4-FFF2-40B4-BE49-F238E27FC236}">
                <a16:creationId xmlns:a16="http://schemas.microsoft.com/office/drawing/2014/main" id="{6E6F3617-8E31-45E1-96E4-EE63CBE32C60}"/>
              </a:ext>
            </a:extLst>
          </p:cNvPr>
          <p:cNvSpPr/>
          <p:nvPr/>
        </p:nvSpPr>
        <p:spPr>
          <a:xfrm>
            <a:off x="1000960" y="1349768"/>
            <a:ext cx="4698371" cy="20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dirty="0">
                <a:solidFill>
                  <a:schemeClr val="tx1"/>
                </a:solidFill>
                <a:effectLst/>
                <a:latin typeface="Bookman Old Style" panose="02050604050505020204" pitchFamily="18" charset="0"/>
                <a:ea typeface="Times New Roman" panose="02020603050405020304" pitchFamily="18" charset="0"/>
              </a:rPr>
              <a:t>Permohonan </a:t>
            </a:r>
            <a:r>
              <a:rPr lang="en-US" sz="1400" dirty="0" err="1">
                <a:solidFill>
                  <a:schemeClr val="tx1"/>
                </a:solidFill>
                <a:effectLst/>
                <a:latin typeface="Bookman Old Style" panose="02050604050505020204" pitchFamily="18" charset="0"/>
                <a:ea typeface="Times New Roman" panose="02020603050405020304" pitchFamily="18" charset="0"/>
              </a:rPr>
              <a:t>Kasasi</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terhadap</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putusan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Pengadilan</a:t>
            </a:r>
            <a:r>
              <a:rPr lang="en-US" sz="1400" dirty="0">
                <a:solidFill>
                  <a:schemeClr val="tx1"/>
                </a:solidFill>
                <a:effectLst/>
                <a:latin typeface="Bookman Old Style" panose="02050604050505020204" pitchFamily="18" charset="0"/>
                <a:ea typeface="Times New Roman" panose="02020603050405020304" pitchFamily="18" charset="0"/>
              </a:rPr>
              <a:t> Negeri :</a:t>
            </a:r>
            <a:endParaRPr lang="en-ID"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a:solidFill>
                  <a:schemeClr val="tx1"/>
                </a:solidFill>
                <a:effectLst/>
                <a:latin typeface="Bookman Old Style" panose="020506040505050202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Bookman Old Style" panose="02050604050505020204" pitchFamily="18" charset="0"/>
                <a:ea typeface="Times New Roman" panose="02020603050405020304" pitchFamily="18" charset="0"/>
              </a:rPr>
              <a:t>Putusan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bebas</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atau</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lepas</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dari</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segala</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tuntutan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hukum</a:t>
            </a:r>
            <a:r>
              <a:rPr lang="en-US" sz="1400" dirty="0">
                <a:solidFill>
                  <a:schemeClr val="tx1"/>
                </a:solidFill>
                <a:effectLst/>
                <a:latin typeface="Bookman Old Style" panose="02050604050505020204" pitchFamily="18" charset="0"/>
                <a:ea typeface="Times New Roman" panose="02020603050405020304" pitchFamily="18" charset="0"/>
              </a:rPr>
              <a:t> yang </a:t>
            </a:r>
            <a:r>
              <a:rPr lang="en-US" sz="1400" dirty="0" err="1">
                <a:solidFill>
                  <a:schemeClr val="tx1"/>
                </a:solidFill>
                <a:effectLst/>
                <a:latin typeface="Bookman Old Style" panose="02050604050505020204" pitchFamily="18" charset="0"/>
                <a:ea typeface="Times New Roman" panose="02020603050405020304" pitchFamily="18" charset="0"/>
              </a:rPr>
              <a:t>menyangkut</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masalah</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kurang</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tepatnya</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penerapan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hukum</a:t>
            </a:r>
            <a:r>
              <a:rPr lang="en-US" sz="1400" dirty="0">
                <a:solidFill>
                  <a:schemeClr val="tx1"/>
                </a:solidFill>
                <a:effectLst/>
                <a:latin typeface="Bookman Old Style" panose="020506040505050202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Bookman Old Style" panose="02050604050505020204" pitchFamily="18" charset="0"/>
                <a:ea typeface="Times New Roman" panose="02020603050405020304" pitchFamily="18" charset="0"/>
              </a:rPr>
              <a:t>Putusan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Pengadilan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dalam</a:t>
            </a:r>
            <a:r>
              <a:rPr lang="en-US" sz="1400" dirty="0">
                <a:solidFill>
                  <a:schemeClr val="tx1"/>
                </a:solidFill>
                <a:effectLst/>
                <a:latin typeface="Bookman Old Style" panose="02050604050505020204" pitchFamily="18" charset="0"/>
                <a:ea typeface="Times New Roman" panose="02020603050405020304" pitchFamily="18" charset="0"/>
              </a:rPr>
              <a:t> acara </a:t>
            </a:r>
            <a:r>
              <a:rPr lang="en-US" sz="1400" dirty="0" err="1">
                <a:solidFill>
                  <a:schemeClr val="tx1"/>
                </a:solidFill>
                <a:effectLst/>
                <a:latin typeface="Bookman Old Style" panose="02050604050505020204" pitchFamily="18" charset="0"/>
                <a:ea typeface="Times New Roman" panose="02020603050405020304" pitchFamily="18" charset="0"/>
              </a:rPr>
              <a:t>cepat</a:t>
            </a:r>
            <a:r>
              <a:rPr lang="en-US" sz="1400" dirty="0">
                <a:solidFill>
                  <a:schemeClr val="tx1"/>
                </a:solidFill>
                <a:effectLst/>
                <a:latin typeface="Bookman Old Style" panose="020506040505050202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a:solidFill>
                  <a:schemeClr val="tx1"/>
                </a:solidFill>
                <a:effectLst/>
                <a:latin typeface="Bookman Old Style" panose="020506040505050202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err="1">
                <a:solidFill>
                  <a:schemeClr val="tx1"/>
                </a:solidFill>
                <a:effectLst/>
                <a:latin typeface="Bookman Old Style" panose="02050604050505020204" pitchFamily="18" charset="0"/>
                <a:ea typeface="Times New Roman" panose="02020603050405020304" pitchFamily="18" charset="0"/>
              </a:rPr>
              <a:t>Pasal</a:t>
            </a:r>
            <a:r>
              <a:rPr lang="en-US" sz="1400" dirty="0">
                <a:solidFill>
                  <a:schemeClr val="tx1"/>
                </a:solidFill>
                <a:effectLst/>
                <a:latin typeface="Bookman Old Style" panose="02050604050505020204" pitchFamily="18" charset="0"/>
                <a:ea typeface="Times New Roman" panose="02020603050405020304" pitchFamily="18" charset="0"/>
              </a:rPr>
              <a:t> 67 KUHAP</a:t>
            </a:r>
            <a:endParaRPr lang="en-ID" sz="1400" dirty="0">
              <a:solidFill>
                <a:schemeClr val="tx1"/>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4843C51E-6631-4A9B-B120-BD2D0A8DE426}"/>
              </a:ext>
            </a:extLst>
          </p:cNvPr>
          <p:cNvSpPr/>
          <p:nvPr/>
        </p:nvSpPr>
        <p:spPr>
          <a:xfrm>
            <a:off x="5972503" y="1349767"/>
            <a:ext cx="4698371" cy="2079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dirty="0" err="1">
                <a:solidFill>
                  <a:schemeClr val="tx1"/>
                </a:solidFill>
                <a:effectLst/>
                <a:latin typeface="Bookman Old Style" panose="02050604050505020204" pitchFamily="18" charset="0"/>
                <a:ea typeface="Times New Roman" panose="02020603050405020304" pitchFamily="18" charset="0"/>
              </a:rPr>
              <a:t>Terhadap</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putusan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perkara</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pidana</a:t>
            </a:r>
            <a:r>
              <a:rPr lang="en-US" sz="1400" dirty="0">
                <a:solidFill>
                  <a:schemeClr val="tx1"/>
                </a:solidFill>
                <a:effectLst/>
                <a:latin typeface="Bookman Old Style" panose="02050604050505020204" pitchFamily="18" charset="0"/>
                <a:ea typeface="Times New Roman" panose="02020603050405020304" pitchFamily="18" charset="0"/>
              </a:rPr>
              <a:t> yang </a:t>
            </a:r>
            <a:r>
              <a:rPr lang="en-US" sz="1400" dirty="0" err="1">
                <a:solidFill>
                  <a:schemeClr val="tx1"/>
                </a:solidFill>
                <a:effectLst/>
                <a:latin typeface="Bookman Old Style" panose="02050604050505020204" pitchFamily="18" charset="0"/>
                <a:ea typeface="Times New Roman" panose="02020603050405020304" pitchFamily="18" charset="0"/>
              </a:rPr>
              <a:t>telah</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diputus</a:t>
            </a:r>
            <a:r>
              <a:rPr lang="en-US" sz="1400" dirty="0">
                <a:solidFill>
                  <a:schemeClr val="tx1"/>
                </a:solidFill>
                <a:effectLst/>
                <a:latin typeface="Bookman Old Style" panose="02050604050505020204" pitchFamily="18" charset="0"/>
                <a:ea typeface="Times New Roman" panose="02020603050405020304" pitchFamily="18" charset="0"/>
              </a:rPr>
              <a:t> oleh </a:t>
            </a:r>
            <a:r>
              <a:rPr lang="en-US" sz="1400" dirty="0" err="1">
                <a:solidFill>
                  <a:schemeClr val="tx1"/>
                </a:solidFill>
                <a:effectLst/>
                <a:latin typeface="Bookman Old Style" panose="02050604050505020204" pitchFamily="18" charset="0"/>
                <a:ea typeface="Times New Roman" panose="02020603050405020304" pitchFamily="18" charset="0"/>
              </a:rPr>
              <a:t>Pengadilan</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tingkat</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terakhir</a:t>
            </a:r>
            <a:r>
              <a:rPr lang="en-US" sz="1400" dirty="0">
                <a:solidFill>
                  <a:schemeClr val="tx1"/>
                </a:solidFill>
                <a:effectLst/>
                <a:latin typeface="Bookman Old Style" panose="02050604050505020204" pitchFamily="18" charset="0"/>
                <a:ea typeface="Times New Roman" panose="02020603050405020304" pitchFamily="18" charset="0"/>
              </a:rPr>
              <a:t> (</a:t>
            </a:r>
            <a:r>
              <a:rPr lang="en-US" sz="1400" dirty="0" err="1">
                <a:solidFill>
                  <a:schemeClr val="tx1"/>
                </a:solidFill>
                <a:effectLst/>
                <a:latin typeface="Bookman Old Style" panose="02050604050505020204" pitchFamily="18" charset="0"/>
                <a:ea typeface="Times New Roman" panose="02020603050405020304" pitchFamily="18" charset="0"/>
              </a:rPr>
              <a:t>Pengadilan</a:t>
            </a:r>
            <a:r>
              <a:rPr lang="en-US" sz="1400" dirty="0">
                <a:solidFill>
                  <a:schemeClr val="tx1"/>
                </a:solidFill>
                <a:effectLst/>
                <a:latin typeface="Bookman Old Style" panose="02050604050505020204" pitchFamily="18" charset="0"/>
                <a:ea typeface="Times New Roman" panose="02020603050405020304" pitchFamily="18" charset="0"/>
              </a:rPr>
              <a:t> Tinggi).</a:t>
            </a:r>
            <a:endParaRPr lang="en-ID"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a:solidFill>
                  <a:schemeClr val="tx1"/>
                </a:solidFill>
                <a:effectLst/>
                <a:latin typeface="Bookman Old Style" panose="020506040505050202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err="1">
                <a:solidFill>
                  <a:schemeClr val="tx1"/>
                </a:solidFill>
                <a:effectLst/>
                <a:latin typeface="Bookman Old Style" panose="02050604050505020204" pitchFamily="18" charset="0"/>
                <a:ea typeface="Times New Roman" panose="02020603050405020304" pitchFamily="18" charset="0"/>
              </a:rPr>
              <a:t>Pasal</a:t>
            </a:r>
            <a:r>
              <a:rPr lang="en-US" sz="1400" dirty="0">
                <a:solidFill>
                  <a:schemeClr val="tx1"/>
                </a:solidFill>
                <a:effectLst/>
                <a:latin typeface="Bookman Old Style" panose="02050604050505020204" pitchFamily="18" charset="0"/>
                <a:ea typeface="Times New Roman" panose="02020603050405020304" pitchFamily="18" charset="0"/>
              </a:rPr>
              <a:t> 244 KUHAP</a:t>
            </a:r>
            <a:endParaRPr lang="en-ID" sz="1400" dirty="0">
              <a:solidFill>
                <a:schemeClr val="tx1"/>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251D0F3-5F71-441C-8A76-A6E5FF77D534}"/>
              </a:ext>
            </a:extLst>
          </p:cNvPr>
          <p:cNvSpPr/>
          <p:nvPr/>
        </p:nvSpPr>
        <p:spPr>
          <a:xfrm>
            <a:off x="1000960" y="3581134"/>
            <a:ext cx="4698371" cy="27334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PERMOHONAN KASASI OLEH TERDAKWA ATAU PENUNTUT UMUM</a:t>
            </a:r>
            <a:endParaRPr lang="en-ID"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diberitahukan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mengajukan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Permohonan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WAJIB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disertai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Memori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menyatakan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permintaan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Termohon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berhak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mengajukan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Kontra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Memori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Memori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Pemohon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Kasasi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B41EBAB-4A5A-41E5-B989-2E381C0C5D38}"/>
              </a:ext>
            </a:extLst>
          </p:cNvPr>
          <p:cNvSpPr/>
          <p:nvPr/>
        </p:nvSpPr>
        <p:spPr>
          <a:xfrm>
            <a:off x="5972502" y="3581134"/>
            <a:ext cx="4698371" cy="27334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ALASAN PERMINTAAN KASASI</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Apakah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benar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peraturan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diterapkan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diterapkan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sebagaimana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mestinya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Apakah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benar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mengadili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dilaksanakan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menurut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Undang-undang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Apakah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benar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melampaui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wewenangnya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253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88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32098" name="Rectangle 3">
            <a:extLst>
              <a:ext uri="{FF2B5EF4-FFF2-40B4-BE49-F238E27FC236}">
                <a16:creationId xmlns:a16="http://schemas.microsoft.com/office/drawing/2014/main" id="{63572D1A-9B1D-4D4F-912B-AB7E6A295092}"/>
              </a:ext>
            </a:extLst>
          </p:cNvPr>
          <p:cNvSpPr>
            <a:spLocks noGrp="1" noChangeArrowheads="1"/>
          </p:cNvSpPr>
          <p:nvPr>
            <p:ph type="body" idx="1"/>
          </p:nvPr>
        </p:nvSpPr>
        <p:spPr>
          <a:xfrm>
            <a:off x="479376" y="764704"/>
            <a:ext cx="11377264" cy="5788496"/>
          </a:xfrm>
          <a:noFill/>
          <a:extLst>
            <a:ext uri="{909E8E84-426E-40DD-AFC4-6F175D3DCCD1}">
              <a14:hiddenFill xmlns:a14="http://schemas.microsoft.com/office/drawing/2010/main">
                <a:solidFill>
                  <a:srgbClr val="FFFFFF"/>
                </a:solidFill>
              </a14:hiddenFill>
            </a:ext>
          </a:extLst>
        </p:spPr>
        <p:txBody>
          <a:bodyPr/>
          <a:lstStyle/>
          <a:p>
            <a:r>
              <a:rPr lang="en-US" altLang="id-ID" dirty="0" err="1">
                <a:latin typeface="Arial" panose="020B0604020202020204" pitchFamily="34" charset="0"/>
                <a:cs typeface="Arial" panose="020B0604020202020204" pitchFamily="34" charset="0"/>
              </a:rPr>
              <a:t>Pemeriksaan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Kasasi</a:t>
            </a:r>
            <a:endParaRPr lang="en-US" altLang="id-ID" dirty="0">
              <a:latin typeface="Arial" panose="020B0604020202020204" pitchFamily="34" charset="0"/>
              <a:cs typeface="Arial" panose="020B0604020202020204" pitchFamily="34" charset="0"/>
            </a:endParaRPr>
          </a:p>
          <a:p>
            <a:pPr lvl="1"/>
            <a:r>
              <a:rPr lang="en-US" altLang="id-ID" dirty="0">
                <a:latin typeface="Arial" panose="020B0604020202020204" pitchFamily="34" charset="0"/>
                <a:cs typeface="Arial" panose="020B0604020202020204" pitchFamily="34" charset="0"/>
              </a:rPr>
              <a:t>Arti </a:t>
            </a:r>
            <a:r>
              <a:rPr lang="en-US" altLang="id-ID" dirty="0" err="1">
                <a:latin typeface="Arial" panose="020B0604020202020204" pitchFamily="34" charset="0"/>
                <a:cs typeface="Arial" panose="020B0604020202020204" pitchFamily="34" charset="0"/>
              </a:rPr>
              <a:t>kasasi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adalah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pembatalan</a:t>
            </a:r>
            <a:r>
              <a:rPr lang="en-US" altLang="id-ID" dirty="0">
                <a:latin typeface="Arial" panose="020B0604020202020204" pitchFamily="34" charset="0"/>
                <a:cs typeface="Arial" panose="020B0604020202020204" pitchFamily="34" charset="0"/>
              </a:rPr>
              <a:t> </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oleh</a:t>
            </a:r>
            <a:r>
              <a:rPr lang="en-US" altLang="id-ID" dirty="0">
                <a:latin typeface="Arial" panose="020B0604020202020204" pitchFamily="34" charset="0"/>
                <a:cs typeface="Arial" panose="020B0604020202020204" pitchFamily="34" charset="0"/>
                <a:sym typeface="Wingdings" pitchFamily="2" charset="2"/>
              </a:rPr>
              <a:t> raja</a:t>
            </a:r>
          </a:p>
          <a:p>
            <a:pPr lvl="1"/>
            <a:r>
              <a:rPr lang="en-US" altLang="id-ID" dirty="0">
                <a:latin typeface="Arial" panose="020B0604020202020204" pitchFamily="34" charset="0"/>
                <a:cs typeface="Arial" panose="020B0604020202020204" pitchFamily="34" charset="0"/>
                <a:sym typeface="Wingdings" pitchFamily="2" charset="2"/>
              </a:rPr>
              <a:t>1790, </a:t>
            </a:r>
            <a:r>
              <a:rPr lang="en-US" altLang="id-ID" dirty="0" err="1">
                <a:latin typeface="Arial" panose="020B0604020202020204" pitchFamily="34" charset="0"/>
                <a:cs typeface="Arial" panose="020B0604020202020204" pitchFamily="34" charset="0"/>
                <a:sym typeface="Wingdings" pitchFamily="2" charset="2"/>
              </a:rPr>
              <a:t>diserahkan</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wewenang</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pada</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lembaga</a:t>
            </a:r>
            <a:r>
              <a:rPr lang="en-US" altLang="id-ID" dirty="0">
                <a:latin typeface="Arial" panose="020B0604020202020204" pitchFamily="34" charset="0"/>
                <a:cs typeface="Arial" panose="020B0604020202020204" pitchFamily="34" charset="0"/>
                <a:sym typeface="Wingdings" pitchFamily="2" charset="2"/>
              </a:rPr>
              <a:t> </a:t>
            </a:r>
            <a:r>
              <a:rPr lang="en-US" altLang="id-ID" i="1" dirty="0" err="1">
                <a:latin typeface="Arial" panose="020B0604020202020204" pitchFamily="34" charset="0"/>
                <a:cs typeface="Arial" panose="020B0604020202020204" pitchFamily="34" charset="0"/>
                <a:sym typeface="Wingdings" pitchFamily="2" charset="2"/>
              </a:rPr>
              <a:t>Tribunale</a:t>
            </a:r>
            <a:r>
              <a:rPr lang="en-US" altLang="id-ID" i="1" dirty="0">
                <a:latin typeface="Arial" panose="020B0604020202020204" pitchFamily="34" charset="0"/>
                <a:cs typeface="Arial" panose="020B0604020202020204" pitchFamily="34" charset="0"/>
                <a:sym typeface="Wingdings" pitchFamily="2" charset="2"/>
              </a:rPr>
              <a:t> Cassation</a:t>
            </a:r>
            <a:r>
              <a:rPr lang="en-US" altLang="id-ID" dirty="0">
                <a:latin typeface="Arial" panose="020B0604020202020204" pitchFamily="34" charset="0"/>
                <a:cs typeface="Arial" panose="020B0604020202020204" pitchFamily="34" charset="0"/>
                <a:sym typeface="Wingdings" pitchFamily="2" charset="2"/>
              </a:rPr>
              <a:t> </a:t>
            </a:r>
          </a:p>
          <a:p>
            <a:pPr lvl="1"/>
            <a:r>
              <a:rPr lang="en-US" altLang="id-ID" dirty="0">
                <a:latin typeface="Arial" panose="020B0604020202020204" pitchFamily="34" charset="0"/>
                <a:cs typeface="Arial" panose="020B0604020202020204" pitchFamily="34" charset="0"/>
              </a:rPr>
              <a:t>Code d’ instruction </a:t>
            </a:r>
            <a:r>
              <a:rPr lang="en-US" altLang="id-ID" dirty="0" err="1">
                <a:latin typeface="Arial" panose="020B0604020202020204" pitchFamily="34" charset="0"/>
                <a:cs typeface="Arial" panose="020B0604020202020204" pitchFamily="34" charset="0"/>
              </a:rPr>
              <a:t>criminelle</a:t>
            </a:r>
            <a:r>
              <a:rPr lang="en-US" altLang="id-ID" dirty="0">
                <a:latin typeface="Arial" panose="020B0604020202020204" pitchFamily="34" charset="0"/>
                <a:cs typeface="Arial" panose="020B0604020202020204" pitchFamily="34" charset="0"/>
              </a:rPr>
              <a:t> (KUHAP </a:t>
            </a:r>
            <a:r>
              <a:rPr lang="en-US" altLang="id-ID" dirty="0" err="1">
                <a:latin typeface="Arial" panose="020B0604020202020204" pitchFamily="34" charset="0"/>
                <a:cs typeface="Arial" panose="020B0604020202020204" pitchFamily="34" charset="0"/>
              </a:rPr>
              <a:t>Prancis</a:t>
            </a:r>
            <a:r>
              <a:rPr lang="en-US" altLang="id-ID" dirty="0">
                <a:latin typeface="Arial" panose="020B0604020202020204" pitchFamily="34" charset="0"/>
                <a:cs typeface="Arial" panose="020B0604020202020204" pitchFamily="34" charset="0"/>
              </a:rPr>
              <a:t>) </a:t>
            </a:r>
            <a:r>
              <a:rPr lang="en-US" altLang="id-ID" dirty="0">
                <a:latin typeface="Arial" panose="020B0604020202020204" pitchFamily="34" charset="0"/>
                <a:cs typeface="Arial" panose="020B0604020202020204" pitchFamily="34" charset="0"/>
                <a:sym typeface="Wingdings" pitchFamily="2" charset="2"/>
              </a:rPr>
              <a:t> KUHAP </a:t>
            </a:r>
            <a:r>
              <a:rPr lang="en-US" altLang="id-ID" dirty="0" err="1">
                <a:latin typeface="Arial" panose="020B0604020202020204" pitchFamily="34" charset="0"/>
                <a:cs typeface="Arial" panose="020B0604020202020204" pitchFamily="34" charset="0"/>
                <a:sym typeface="Wingdings" pitchFamily="2" charset="2"/>
              </a:rPr>
              <a:t>Belanda</a:t>
            </a:r>
            <a:r>
              <a:rPr lang="en-US" altLang="id-ID" dirty="0">
                <a:latin typeface="Arial" panose="020B0604020202020204" pitchFamily="34" charset="0"/>
                <a:cs typeface="Arial" panose="020B0604020202020204" pitchFamily="34" charset="0"/>
                <a:sym typeface="Wingdings" pitchFamily="2" charset="2"/>
              </a:rPr>
              <a:t>  KUHAP </a:t>
            </a:r>
            <a:r>
              <a:rPr lang="en-US" altLang="id-ID" dirty="0" err="1">
                <a:latin typeface="Arial" panose="020B0604020202020204" pitchFamily="34" charset="0"/>
                <a:cs typeface="Arial" panose="020B0604020202020204" pitchFamily="34" charset="0"/>
                <a:sym typeface="Wingdings" pitchFamily="2" charset="2"/>
              </a:rPr>
              <a:t>Hindia</a:t>
            </a:r>
            <a:r>
              <a:rPr lang="en-US" altLang="id-ID" dirty="0">
                <a:latin typeface="Arial" panose="020B0604020202020204" pitchFamily="34" charset="0"/>
                <a:cs typeface="Arial" panose="020B0604020202020204" pitchFamily="34" charset="0"/>
                <a:sym typeface="Wingdings" pitchFamily="2" charset="2"/>
              </a:rPr>
              <a:t> </a:t>
            </a:r>
            <a:r>
              <a:rPr lang="en-US" altLang="id-ID" dirty="0" err="1">
                <a:latin typeface="Arial" panose="020B0604020202020204" pitchFamily="34" charset="0"/>
                <a:cs typeface="Arial" panose="020B0604020202020204" pitchFamily="34" charset="0"/>
                <a:sym typeface="Wingdings" pitchFamily="2" charset="2"/>
              </a:rPr>
              <a:t>Belanda</a:t>
            </a:r>
            <a:endParaRPr lang="en-US" altLang="id-ID" dirty="0">
              <a:latin typeface="Arial" panose="020B0604020202020204" pitchFamily="34" charset="0"/>
              <a:cs typeface="Arial" panose="020B0604020202020204" pitchFamily="34" charset="0"/>
              <a:sym typeface="Wingdings" pitchFamily="2" charset="2"/>
            </a:endParaRPr>
          </a:p>
          <a:p>
            <a:pPr lvl="1"/>
            <a:r>
              <a:rPr lang="en-US" altLang="id-ID" dirty="0">
                <a:latin typeface="Arial" panose="020B0604020202020204" pitchFamily="34" charset="0"/>
                <a:cs typeface="Arial" panose="020B0604020202020204" pitchFamily="34" charset="0"/>
              </a:rPr>
              <a:t>MA </a:t>
            </a:r>
            <a:r>
              <a:rPr lang="en-US" altLang="id-ID" dirty="0" err="1">
                <a:latin typeface="Arial" panose="020B0604020202020204" pitchFamily="34" charset="0"/>
                <a:cs typeface="Arial" panose="020B0604020202020204" pitchFamily="34" charset="0"/>
              </a:rPr>
              <a:t>dalam</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hal</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ini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kekuasaan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nya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hanya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terbatas</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pada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apakah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putusan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pengadilan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dibawahnya</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sudah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sesuai</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dengan</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hukum</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ataukah</a:t>
            </a:r>
            <a:r>
              <a:rPr lang="en-US" altLang="id-ID" dirty="0">
                <a:latin typeface="Arial" panose="020B0604020202020204" pitchFamily="34" charset="0"/>
                <a:cs typeface="Arial" panose="020B0604020202020204" pitchFamily="34" charset="0"/>
              </a:rPr>
              <a:t> </a:t>
            </a:r>
            <a:r>
              <a:rPr lang="en-US" altLang="id-ID" dirty="0" err="1">
                <a:latin typeface="Arial" panose="020B0604020202020204" pitchFamily="34" charset="0"/>
                <a:cs typeface="Arial" panose="020B0604020202020204" pitchFamily="34" charset="0"/>
              </a:rPr>
              <a:t>bertentangan</a:t>
            </a:r>
            <a:r>
              <a:rPr lang="en-US" altLang="id-ID"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58757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2971</TotalTime>
  <Words>1261</Words>
  <Application>Microsoft Macintosh PowerPoint</Application>
  <PresentationFormat>Layar Lebar</PresentationFormat>
  <Paragraphs>128</Paragraphs>
  <Slides>18</Slides>
  <Notes>1</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18</vt:i4>
      </vt:variant>
    </vt:vector>
  </HeadingPairs>
  <TitlesOfParts>
    <vt:vector size="25" baseType="lpstr">
      <vt:lpstr>Arial</vt:lpstr>
      <vt:lpstr>Bookman Old Style</vt:lpstr>
      <vt:lpstr>Calibri</vt:lpstr>
      <vt:lpstr>Cambria</vt:lpstr>
      <vt:lpstr>Times New Roman</vt:lpstr>
      <vt:lpstr>Wingdings</vt:lpstr>
      <vt:lpstr>Office Theme</vt:lpstr>
      <vt:lpstr>Presentasi PowerPoint</vt:lpstr>
      <vt:lpstr>UPAYA HUKUM</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UPAYA HUKUM LUAR BIASA</vt:lpstr>
      <vt:lpstr>Perbedaan Kasasi Pihak &amp; Kasasi demi kep.Hukum</vt:lpstr>
      <vt:lpstr>Peninjauan Kembali putusan pengadilan yang telah memperoleh kekuatan hukum tetap (herzeining)</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454</cp:revision>
  <cp:lastPrinted>2017-08-29T02:54:51Z</cp:lastPrinted>
  <dcterms:created xsi:type="dcterms:W3CDTF">2010-04-18T12:06:30Z</dcterms:created>
  <dcterms:modified xsi:type="dcterms:W3CDTF">2026-01-06T02:20:51Z</dcterms:modified>
</cp:coreProperties>
</file>