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6" r:id="rId3"/>
    <p:sldId id="305" r:id="rId4"/>
    <p:sldId id="306" r:id="rId5"/>
    <p:sldId id="307" r:id="rId6"/>
    <p:sldId id="308" r:id="rId7"/>
    <p:sldId id="309" r:id="rId8"/>
    <p:sldId id="311" r:id="rId9"/>
    <p:sldId id="310" r:id="rId10"/>
    <p:sldId id="283" r:id="rId11"/>
    <p:sldId id="284" r:id="rId12"/>
    <p:sldId id="286" r:id="rId13"/>
    <p:sldId id="288" r:id="rId14"/>
    <p:sldId id="290" r:id="rId15"/>
    <p:sldId id="292" r:id="rId16"/>
    <p:sldId id="296" r:id="rId17"/>
    <p:sldId id="298" r:id="rId18"/>
    <p:sldId id="301" r:id="rId19"/>
    <p:sldId id="303" r:id="rId20"/>
    <p:sldId id="287" r:id="rId21"/>
    <p:sldId id="275" r:id="rId22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48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CDE8AC6-462A-4538-8F4A-EB32730B8D7B}" type="datetimeFigureOut">
              <a:rPr lang="en-US"/>
              <a:pPr>
                <a:defRPr/>
              </a:pPr>
              <a:t>1/10/2026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E75035C-D594-441D-AB9A-897D54C2EF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74381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0BA3F8C-15DA-4F2D-AB09-EC4F3C00CF2E}" type="datetimeFigureOut">
              <a:rPr lang="en-US"/>
              <a:pPr>
                <a:defRPr/>
              </a:pPr>
              <a:t>1/10/2026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28E31C5-6C8E-45D1-A64B-24F9844122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858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C36DE-0C78-4E86-84F9-0371C174A4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2425E-7387-4E0E-B300-BE072C855F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B945B-553F-4CB4-8A8E-D727450B86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3CE34-4339-452A-A16C-72A6369EA9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EDC55-26F8-48F3-A084-139B0F2AE8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50390-5F0E-4240-AB78-9BC81D2E1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D4715-54F5-45DB-BC3D-5EE131CA04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8AB53-E172-41A7-88F4-FFDF6C7A8B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AA52F-3751-4D9C-A322-38D5BA4FD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15ACA-BA0D-4D5D-A12D-D23A9AE611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0D408-070B-4301-90D6-43CEAE13EB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1EC8947-414C-4D00-B6B6-7C3794D1F9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3"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NILAI%207%20KESEDERHANAAN.ppt" TargetMode="External"/><Relationship Id="rId3" Type="http://schemas.openxmlformats.org/officeDocument/2006/relationships/hyperlink" Target="NILAI%202%20KEPEDULIAN.ppt" TargetMode="External"/><Relationship Id="rId7" Type="http://schemas.openxmlformats.org/officeDocument/2006/relationships/hyperlink" Target="NILAI%206%20KERJA%20KERAS.ppt" TargetMode="External"/><Relationship Id="rId2" Type="http://schemas.openxmlformats.org/officeDocument/2006/relationships/hyperlink" Target="NILAI%201%20KEJUJURAN.ppt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NILAI%205%20TANGGUNG%20JAWAB.ppt" TargetMode="External"/><Relationship Id="rId5" Type="http://schemas.openxmlformats.org/officeDocument/2006/relationships/hyperlink" Target="NILAI%204%20KEDISIPLINAN.ppt" TargetMode="External"/><Relationship Id="rId10" Type="http://schemas.openxmlformats.org/officeDocument/2006/relationships/hyperlink" Target="NILAI%209%20KEADILAN.ppt" TargetMode="External"/><Relationship Id="rId4" Type="http://schemas.openxmlformats.org/officeDocument/2006/relationships/hyperlink" Target="NILAI%203%20KEMANDIRIAN.ppt" TargetMode="External"/><Relationship Id="rId9" Type="http://schemas.openxmlformats.org/officeDocument/2006/relationships/hyperlink" Target="NILAI%208%20KEBERANIAN.pp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PRINSIP%202%20TRANSPARANSI.ppt" TargetMode="External"/><Relationship Id="rId2" Type="http://schemas.openxmlformats.org/officeDocument/2006/relationships/hyperlink" Target="PRINSIP%201%20AKUNTABILITAS.ppt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PRINSIP%205%20KONTROL%20KEBIJAKAN.ppt" TargetMode="External"/><Relationship Id="rId5" Type="http://schemas.openxmlformats.org/officeDocument/2006/relationships/hyperlink" Target="PRINSIP%204%20KEBIJAKAN.ppt" TargetMode="External"/><Relationship Id="rId4" Type="http://schemas.openxmlformats.org/officeDocument/2006/relationships/hyperlink" Target="PRINSIP%203%20KEWAJARAN.ppt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178C1-7FB8-43E9-913B-72CA914D1FB8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9" name="Rectangle 8"/>
          <p:cNvSpPr/>
          <p:nvPr>
            <p:custDataLst>
              <p:tags r:id="rId1"/>
            </p:custDataLst>
          </p:nvPr>
        </p:nvSpPr>
        <p:spPr>
          <a:xfrm>
            <a:off x="292754" y="1772816"/>
            <a:ext cx="864396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KORUPSI</a:t>
            </a:r>
            <a:endParaRPr lang="id-ID" sz="5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&amp;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rPr>
              <a:t>TANTANGAN KETAHANAN NASIONAL</a:t>
            </a:r>
            <a:endParaRPr lang="en-U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erlin Sans FB Dem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erlin Sans FB Dem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erlin Sans FB Dem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erlin Sans FB Dem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rPr>
              <a:t>Dosen</a:t>
            </a:r>
            <a:r>
              <a:rPr lang="en-US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rPr>
              <a:t> : </a:t>
            </a:r>
            <a:r>
              <a:rPr lang="en-US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rPr>
              <a:t>Riyadini</a:t>
            </a:r>
            <a:r>
              <a:rPr lang="en-US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rPr>
              <a:t>Riyan</a:t>
            </a:r>
            <a:r>
              <a:rPr lang="en-US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rPr>
              <a:t>Utami</a:t>
            </a:r>
            <a:r>
              <a:rPr lang="en-US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rPr>
              <a:t>, S.IP.,M.M</a:t>
            </a:r>
            <a:endParaRPr lang="en-US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Berlin Sans FB Dem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8596" y="357166"/>
            <a:ext cx="357190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Pertemuan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ke-15</a:t>
            </a:r>
          </a:p>
        </p:txBody>
      </p:sp>
      <p:pic>
        <p:nvPicPr>
          <p:cNvPr id="12" name="Picture 2" descr="D:\Picture\logo ibi smal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 descr="UANG CANGKIR.jpg"/>
          <p:cNvPicPr>
            <a:picLocks noChangeAspect="1"/>
          </p:cNvPicPr>
          <p:nvPr/>
        </p:nvPicPr>
        <p:blipFill>
          <a:blip r:embed="rId2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3" descr="GELAS.jpg"/>
          <p:cNvPicPr>
            <a:picLocks noChangeAspect="1"/>
          </p:cNvPicPr>
          <p:nvPr/>
        </p:nvPicPr>
        <p:blipFill>
          <a:blip r:embed="rId3">
            <a:lum bright="-20000"/>
          </a:blip>
          <a:srcRect l="25000" t="28438" r="56538" b="3310"/>
          <a:stretch>
            <a:fillRect/>
          </a:stretch>
        </p:blipFill>
        <p:spPr bwMode="auto">
          <a:xfrm>
            <a:off x="0" y="1500174"/>
            <a:ext cx="2143108" cy="535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2143125" y="642938"/>
            <a:ext cx="6500813" cy="1000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PENYEBAB KORUPSI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071670" y="1785926"/>
            <a:ext cx="7072330" cy="5000636"/>
          </a:xfrm>
          <a:prstGeom prst="rect">
            <a:avLst/>
          </a:prstGeom>
          <a:solidFill>
            <a:schemeClr val="bg2">
              <a:lumMod val="2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2209800" y="2428868"/>
            <a:ext cx="6934200" cy="3840162"/>
          </a:xfrm>
          <a:prstGeom prst="rect">
            <a:avLst/>
          </a:prstGeom>
        </p:spPr>
        <p:txBody>
          <a:bodyPr rtlCol="0">
            <a:normAutofit lnSpcReduction="10000"/>
          </a:bodyPr>
          <a:lstStyle/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Faktor internal sangat ditentukan oleh kuat tidaknya nilai-nilai anti korupsi tertanam dalam diri setiap individu.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Nilai-nilai anti korupsi itu perlu diterapkan oleh setiap individu untuk dapat mengatasi faktor eksternal agar korupsi tidak terjadi.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Untuk mencegah terjadinya faktor eksternal, selain memiliki nilai-nilai anti korupsi, setiap individu perlu memahami dengan mendalam prinsip-prinsip anti korupsi</a:t>
            </a:r>
          </a:p>
        </p:txBody>
      </p:sp>
    </p:spTree>
  </p:cSld>
  <p:clrMapOvr>
    <a:masterClrMapping/>
  </p:clrMapOvr>
  <p:transition spd="slow">
    <p:wheel spokes="3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1857375" cy="6858000"/>
          </a:xfrm>
          <a:prstGeom prst="rect">
            <a:avLst/>
          </a:prstGeom>
          <a:solidFill>
            <a:schemeClr val="bg2">
              <a:lumMod val="75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0" y="1857375"/>
            <a:ext cx="9144000" cy="5000625"/>
          </a:xfrm>
          <a:prstGeom prst="rect">
            <a:avLst/>
          </a:prstGeom>
          <a:solidFill>
            <a:schemeClr val="bg2">
              <a:lumMod val="2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143125" y="642938"/>
            <a:ext cx="6500813" cy="1000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NILAI-NILAI ANTI-KORUPSI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438400" y="5791200"/>
            <a:ext cx="5334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JUPE MANDI TANGKER KEBEDIL</a:t>
            </a:r>
          </a:p>
        </p:txBody>
      </p:sp>
      <p:grpSp>
        <p:nvGrpSpPr>
          <p:cNvPr id="29" name="Group 37"/>
          <p:cNvGrpSpPr>
            <a:grpSpLocks/>
          </p:cNvGrpSpPr>
          <p:nvPr/>
        </p:nvGrpSpPr>
        <p:grpSpPr bwMode="auto">
          <a:xfrm>
            <a:off x="838200" y="2057400"/>
            <a:ext cx="2514600" cy="1143000"/>
            <a:chOff x="838200" y="2057400"/>
            <a:chExt cx="2514600" cy="1143000"/>
          </a:xfrm>
        </p:grpSpPr>
        <p:sp>
          <p:nvSpPr>
            <p:cNvPr id="30" name="Rounded Rectangle 29">
              <a:hlinkClick r:id="rId2" action="ppaction://hlinkpres?slideindex=1&amp;slidetitle="/>
            </p:cNvPr>
            <p:cNvSpPr/>
            <p:nvPr/>
          </p:nvSpPr>
          <p:spPr>
            <a:xfrm>
              <a:off x="914400" y="2133600"/>
              <a:ext cx="2438400" cy="1066800"/>
            </a:xfrm>
            <a:prstGeom prst="roundRec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latin typeface="Arial" pitchFamily="34" charset="0"/>
                  <a:cs typeface="Arial" pitchFamily="34" charset="0"/>
                </a:rPr>
                <a:t>KEJUJURAN</a:t>
              </a:r>
            </a:p>
          </p:txBody>
        </p:sp>
        <p:sp>
          <p:nvSpPr>
            <p:cNvPr id="31" name="Oval 30"/>
            <p:cNvSpPr/>
            <p:nvPr/>
          </p:nvSpPr>
          <p:spPr>
            <a:xfrm>
              <a:off x="838200" y="2057400"/>
              <a:ext cx="457200" cy="4572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32" name="Group 40"/>
          <p:cNvGrpSpPr>
            <a:grpSpLocks/>
          </p:cNvGrpSpPr>
          <p:nvPr/>
        </p:nvGrpSpPr>
        <p:grpSpPr bwMode="auto">
          <a:xfrm>
            <a:off x="3429000" y="2057400"/>
            <a:ext cx="2514600" cy="1143000"/>
            <a:chOff x="3429000" y="2057400"/>
            <a:chExt cx="2514600" cy="1143000"/>
          </a:xfrm>
        </p:grpSpPr>
        <p:sp>
          <p:nvSpPr>
            <p:cNvPr id="33" name="Rounded Rectangle 32">
              <a:hlinkClick r:id="rId3" action="ppaction://hlinkpres?slideindex=1&amp;slidetitle="/>
            </p:cNvPr>
            <p:cNvSpPr/>
            <p:nvPr/>
          </p:nvSpPr>
          <p:spPr>
            <a:xfrm>
              <a:off x="3505200" y="2133600"/>
              <a:ext cx="2438400" cy="1066800"/>
            </a:xfrm>
            <a:prstGeom prst="roundRec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latin typeface="Arial" pitchFamily="34" charset="0"/>
                  <a:cs typeface="Arial" pitchFamily="34" charset="0"/>
                </a:rPr>
                <a:t>KEPEDULIAN</a:t>
              </a:r>
            </a:p>
          </p:txBody>
        </p:sp>
        <p:sp>
          <p:nvSpPr>
            <p:cNvPr id="34" name="Oval 33"/>
            <p:cNvSpPr/>
            <p:nvPr/>
          </p:nvSpPr>
          <p:spPr>
            <a:xfrm>
              <a:off x="3429000" y="2057400"/>
              <a:ext cx="457200" cy="4572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35" name="Group 41"/>
          <p:cNvGrpSpPr>
            <a:grpSpLocks/>
          </p:cNvGrpSpPr>
          <p:nvPr/>
        </p:nvGrpSpPr>
        <p:grpSpPr bwMode="auto">
          <a:xfrm>
            <a:off x="6019800" y="2057400"/>
            <a:ext cx="2514600" cy="1143000"/>
            <a:chOff x="6019800" y="2057400"/>
            <a:chExt cx="2514600" cy="1143000"/>
          </a:xfrm>
        </p:grpSpPr>
        <p:sp>
          <p:nvSpPr>
            <p:cNvPr id="36" name="Rounded Rectangle 35">
              <a:hlinkClick r:id="rId4" action="ppaction://hlinkpres?slideindex=1&amp;slidetitle="/>
            </p:cNvPr>
            <p:cNvSpPr/>
            <p:nvPr/>
          </p:nvSpPr>
          <p:spPr>
            <a:xfrm>
              <a:off x="6096000" y="2133600"/>
              <a:ext cx="2438400" cy="1066800"/>
            </a:xfrm>
            <a:prstGeom prst="roundRec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latin typeface="Arial" pitchFamily="34" charset="0"/>
                  <a:cs typeface="Arial" pitchFamily="34" charset="0"/>
                </a:rPr>
                <a:t>KEMANDIRIAN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6019800" y="2057400"/>
              <a:ext cx="457200" cy="4572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grpSp>
        <p:nvGrpSpPr>
          <p:cNvPr id="38" name="Group 38"/>
          <p:cNvGrpSpPr>
            <a:grpSpLocks/>
          </p:cNvGrpSpPr>
          <p:nvPr/>
        </p:nvGrpSpPr>
        <p:grpSpPr bwMode="auto">
          <a:xfrm>
            <a:off x="838200" y="3276600"/>
            <a:ext cx="2514600" cy="1143000"/>
            <a:chOff x="838200" y="3276600"/>
            <a:chExt cx="2514600" cy="1143000"/>
          </a:xfrm>
        </p:grpSpPr>
        <p:sp>
          <p:nvSpPr>
            <p:cNvPr id="39" name="Rounded Rectangle 38">
              <a:hlinkClick r:id="rId5" action="ppaction://hlinkpres?slideindex=1&amp;slidetitle="/>
            </p:cNvPr>
            <p:cNvSpPr/>
            <p:nvPr/>
          </p:nvSpPr>
          <p:spPr>
            <a:xfrm>
              <a:off x="914400" y="3352800"/>
              <a:ext cx="2438400" cy="1066800"/>
            </a:xfrm>
            <a:prstGeom prst="roundRec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latin typeface="Arial" pitchFamily="34" charset="0"/>
                  <a:cs typeface="Arial" pitchFamily="34" charset="0"/>
                </a:rPr>
                <a:t>KEDISIPLINAN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838200" y="3276600"/>
              <a:ext cx="457200" cy="4572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</p:grpSp>
      <p:grpSp>
        <p:nvGrpSpPr>
          <p:cNvPr id="41" name="Group 42"/>
          <p:cNvGrpSpPr>
            <a:grpSpLocks/>
          </p:cNvGrpSpPr>
          <p:nvPr/>
        </p:nvGrpSpPr>
        <p:grpSpPr bwMode="auto">
          <a:xfrm>
            <a:off x="3429000" y="3276600"/>
            <a:ext cx="2514600" cy="1143000"/>
            <a:chOff x="3429000" y="3276600"/>
            <a:chExt cx="2514600" cy="1143000"/>
          </a:xfrm>
        </p:grpSpPr>
        <p:sp>
          <p:nvSpPr>
            <p:cNvPr id="42" name="Rounded Rectangle 41">
              <a:hlinkClick r:id="rId6" action="ppaction://hlinkpres?slideindex=1&amp;slidetitle="/>
            </p:cNvPr>
            <p:cNvSpPr/>
            <p:nvPr/>
          </p:nvSpPr>
          <p:spPr>
            <a:xfrm>
              <a:off x="3505200" y="3352800"/>
              <a:ext cx="2438400" cy="1066800"/>
            </a:xfrm>
            <a:prstGeom prst="roundRec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latin typeface="Arial" pitchFamily="34" charset="0"/>
                  <a:cs typeface="Arial" pitchFamily="34" charset="0"/>
                </a:rPr>
                <a:t>TANGGUNG JAWAB</a:t>
              </a:r>
            </a:p>
          </p:txBody>
        </p:sp>
        <p:sp>
          <p:nvSpPr>
            <p:cNvPr id="43" name="Oval 42"/>
            <p:cNvSpPr/>
            <p:nvPr/>
          </p:nvSpPr>
          <p:spPr>
            <a:xfrm>
              <a:off x="3429000" y="3276600"/>
              <a:ext cx="457200" cy="4572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</p:grpSp>
      <p:grpSp>
        <p:nvGrpSpPr>
          <p:cNvPr id="44" name="Group 43"/>
          <p:cNvGrpSpPr>
            <a:grpSpLocks/>
          </p:cNvGrpSpPr>
          <p:nvPr/>
        </p:nvGrpSpPr>
        <p:grpSpPr bwMode="auto">
          <a:xfrm>
            <a:off x="6019800" y="3276600"/>
            <a:ext cx="2514600" cy="1143000"/>
            <a:chOff x="6019800" y="3276600"/>
            <a:chExt cx="2514600" cy="1143000"/>
          </a:xfrm>
        </p:grpSpPr>
        <p:sp>
          <p:nvSpPr>
            <p:cNvPr id="45" name="Rounded Rectangle 44">
              <a:hlinkClick r:id="rId7" action="ppaction://hlinkpres?slideindex=1&amp;slidetitle="/>
            </p:cNvPr>
            <p:cNvSpPr/>
            <p:nvPr/>
          </p:nvSpPr>
          <p:spPr>
            <a:xfrm>
              <a:off x="6096000" y="3352800"/>
              <a:ext cx="2438400" cy="1066800"/>
            </a:xfrm>
            <a:prstGeom prst="roundRec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latin typeface="Arial" pitchFamily="34" charset="0"/>
                  <a:cs typeface="Arial" pitchFamily="34" charset="0"/>
                </a:rPr>
                <a:t>KERJA KERAS</a:t>
              </a:r>
            </a:p>
          </p:txBody>
        </p:sp>
        <p:sp>
          <p:nvSpPr>
            <p:cNvPr id="46" name="Oval 45"/>
            <p:cNvSpPr/>
            <p:nvPr/>
          </p:nvSpPr>
          <p:spPr>
            <a:xfrm>
              <a:off x="6019800" y="3276600"/>
              <a:ext cx="457200" cy="4572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6</a:t>
              </a:r>
            </a:p>
          </p:txBody>
        </p:sp>
      </p:grpSp>
      <p:grpSp>
        <p:nvGrpSpPr>
          <p:cNvPr id="47" name="Group 39"/>
          <p:cNvGrpSpPr>
            <a:grpSpLocks/>
          </p:cNvGrpSpPr>
          <p:nvPr/>
        </p:nvGrpSpPr>
        <p:grpSpPr bwMode="auto">
          <a:xfrm>
            <a:off x="838200" y="4495800"/>
            <a:ext cx="2514600" cy="1143000"/>
            <a:chOff x="838200" y="4495800"/>
            <a:chExt cx="2514600" cy="1143000"/>
          </a:xfrm>
        </p:grpSpPr>
        <p:sp>
          <p:nvSpPr>
            <p:cNvPr id="48" name="Rounded Rectangle 47">
              <a:hlinkClick r:id="rId8" action="ppaction://hlinkpres?slideindex=1&amp;slidetitle="/>
            </p:cNvPr>
            <p:cNvSpPr/>
            <p:nvPr/>
          </p:nvSpPr>
          <p:spPr>
            <a:xfrm>
              <a:off x="914400" y="4572000"/>
              <a:ext cx="2438400" cy="1066800"/>
            </a:xfrm>
            <a:prstGeom prst="roundRec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atin typeface="Arial" pitchFamily="34" charset="0"/>
                  <a:cs typeface="Arial" pitchFamily="34" charset="0"/>
                </a:rPr>
                <a:t>KESEDERHANAAN</a:t>
              </a:r>
            </a:p>
          </p:txBody>
        </p:sp>
        <p:sp>
          <p:nvSpPr>
            <p:cNvPr id="49" name="Oval 48"/>
            <p:cNvSpPr/>
            <p:nvPr/>
          </p:nvSpPr>
          <p:spPr>
            <a:xfrm>
              <a:off x="838200" y="4495800"/>
              <a:ext cx="457200" cy="4572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7</a:t>
              </a:r>
            </a:p>
          </p:txBody>
        </p:sp>
      </p:grpSp>
      <p:grpSp>
        <p:nvGrpSpPr>
          <p:cNvPr id="50" name="Group 44"/>
          <p:cNvGrpSpPr>
            <a:grpSpLocks/>
          </p:cNvGrpSpPr>
          <p:nvPr/>
        </p:nvGrpSpPr>
        <p:grpSpPr bwMode="auto">
          <a:xfrm>
            <a:off x="3429000" y="4495800"/>
            <a:ext cx="2514600" cy="1143000"/>
            <a:chOff x="3429000" y="4495800"/>
            <a:chExt cx="2514600" cy="1143000"/>
          </a:xfrm>
        </p:grpSpPr>
        <p:sp>
          <p:nvSpPr>
            <p:cNvPr id="51" name="Rounded Rectangle 50">
              <a:hlinkClick r:id="rId9" action="ppaction://hlinkpres?slideindex=1&amp;slidetitle="/>
            </p:cNvPr>
            <p:cNvSpPr/>
            <p:nvPr/>
          </p:nvSpPr>
          <p:spPr>
            <a:xfrm>
              <a:off x="3505200" y="4572000"/>
              <a:ext cx="2438400" cy="1066800"/>
            </a:xfrm>
            <a:prstGeom prst="roundRec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latin typeface="Arial" pitchFamily="34" charset="0"/>
                  <a:cs typeface="Arial" pitchFamily="34" charset="0"/>
                </a:rPr>
                <a:t>KEBERANIAN</a:t>
              </a:r>
            </a:p>
          </p:txBody>
        </p:sp>
        <p:sp>
          <p:nvSpPr>
            <p:cNvPr id="52" name="Oval 51"/>
            <p:cNvSpPr/>
            <p:nvPr/>
          </p:nvSpPr>
          <p:spPr>
            <a:xfrm>
              <a:off x="3429000" y="4495800"/>
              <a:ext cx="457200" cy="4572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8</a:t>
              </a:r>
            </a:p>
          </p:txBody>
        </p:sp>
      </p:grpSp>
      <p:grpSp>
        <p:nvGrpSpPr>
          <p:cNvPr id="53" name="Group 45"/>
          <p:cNvGrpSpPr>
            <a:grpSpLocks/>
          </p:cNvGrpSpPr>
          <p:nvPr/>
        </p:nvGrpSpPr>
        <p:grpSpPr bwMode="auto">
          <a:xfrm>
            <a:off x="6019800" y="4495800"/>
            <a:ext cx="2514600" cy="1143000"/>
            <a:chOff x="6019800" y="4495800"/>
            <a:chExt cx="2514600" cy="1143000"/>
          </a:xfrm>
        </p:grpSpPr>
        <p:sp>
          <p:nvSpPr>
            <p:cNvPr id="54" name="Rounded Rectangle 53">
              <a:hlinkClick r:id="rId10" action="ppaction://hlinkpres?slideindex=1&amp;slidetitle="/>
            </p:cNvPr>
            <p:cNvSpPr/>
            <p:nvPr/>
          </p:nvSpPr>
          <p:spPr>
            <a:xfrm>
              <a:off x="6096000" y="4572000"/>
              <a:ext cx="2438400" cy="1066800"/>
            </a:xfrm>
            <a:prstGeom prst="roundRec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latin typeface="Arial" pitchFamily="34" charset="0"/>
                  <a:cs typeface="Arial" pitchFamily="34" charset="0"/>
                </a:rPr>
                <a:t>KEADILAN</a:t>
              </a:r>
            </a:p>
          </p:txBody>
        </p:sp>
        <p:sp>
          <p:nvSpPr>
            <p:cNvPr id="55" name="Oval 54"/>
            <p:cNvSpPr/>
            <p:nvPr/>
          </p:nvSpPr>
          <p:spPr>
            <a:xfrm>
              <a:off x="6019800" y="4495800"/>
              <a:ext cx="457200" cy="4572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9</a:t>
              </a:r>
            </a:p>
          </p:txBody>
        </p:sp>
      </p:grp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857375" cy="6858000"/>
          </a:xfrm>
          <a:prstGeom prst="rect">
            <a:avLst/>
          </a:prstGeom>
          <a:solidFill>
            <a:schemeClr val="bg2">
              <a:lumMod val="75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857375"/>
            <a:ext cx="9144000" cy="5000625"/>
          </a:xfrm>
          <a:prstGeom prst="rect">
            <a:avLst/>
          </a:prstGeom>
          <a:solidFill>
            <a:schemeClr val="bg2">
              <a:lumMod val="2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71604" y="500042"/>
            <a:ext cx="7572396" cy="1000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PRINSIP-PRINSIP ANTI-KORUPSI</a:t>
            </a:r>
          </a:p>
        </p:txBody>
      </p:sp>
      <p:grpSp>
        <p:nvGrpSpPr>
          <p:cNvPr id="15" name="Group 19"/>
          <p:cNvGrpSpPr>
            <a:grpSpLocks/>
          </p:cNvGrpSpPr>
          <p:nvPr/>
        </p:nvGrpSpPr>
        <p:grpSpPr bwMode="auto">
          <a:xfrm>
            <a:off x="1600200" y="2209800"/>
            <a:ext cx="7010400" cy="609600"/>
            <a:chOff x="1600200" y="2209800"/>
            <a:chExt cx="7010400" cy="609600"/>
          </a:xfrm>
        </p:grpSpPr>
        <p:sp>
          <p:nvSpPr>
            <p:cNvPr id="16" name="Rounded Rectangle 15">
              <a:hlinkClick r:id="rId2" action="ppaction://hlinkpres?slideindex=1&amp;slidetitle="/>
            </p:cNvPr>
            <p:cNvSpPr/>
            <p:nvPr/>
          </p:nvSpPr>
          <p:spPr>
            <a:xfrm>
              <a:off x="1600200" y="2209800"/>
              <a:ext cx="7010400" cy="6096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latin typeface="Arial" pitchFamily="34" charset="0"/>
                  <a:cs typeface="Arial" pitchFamily="34" charset="0"/>
                </a:rPr>
                <a:t>AKUNTABILITAS</a:t>
              </a:r>
            </a:p>
          </p:txBody>
        </p:sp>
        <p:sp>
          <p:nvSpPr>
            <p:cNvPr id="17" name="Isosceles Triangle 16"/>
            <p:cNvSpPr/>
            <p:nvPr/>
          </p:nvSpPr>
          <p:spPr>
            <a:xfrm rot="5400000">
              <a:off x="8039100" y="2247900"/>
              <a:ext cx="381000" cy="457200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8" name="Group 20"/>
          <p:cNvGrpSpPr>
            <a:grpSpLocks/>
          </p:cNvGrpSpPr>
          <p:nvPr/>
        </p:nvGrpSpPr>
        <p:grpSpPr bwMode="auto">
          <a:xfrm>
            <a:off x="1600200" y="2971800"/>
            <a:ext cx="7010400" cy="609600"/>
            <a:chOff x="1600200" y="2971800"/>
            <a:chExt cx="7010400" cy="609600"/>
          </a:xfrm>
        </p:grpSpPr>
        <p:sp>
          <p:nvSpPr>
            <p:cNvPr id="19" name="Rounded Rectangle 18">
              <a:hlinkClick r:id="rId3" action="ppaction://hlinkpres?slideindex=1&amp;slidetitle="/>
            </p:cNvPr>
            <p:cNvSpPr/>
            <p:nvPr/>
          </p:nvSpPr>
          <p:spPr>
            <a:xfrm>
              <a:off x="1600200" y="2971800"/>
              <a:ext cx="7010400" cy="6096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latin typeface="Arial" pitchFamily="34" charset="0"/>
                  <a:cs typeface="Arial" pitchFamily="34" charset="0"/>
                </a:rPr>
                <a:t>TRANSPARANSI</a:t>
              </a:r>
            </a:p>
          </p:txBody>
        </p:sp>
        <p:sp>
          <p:nvSpPr>
            <p:cNvPr id="20" name="Isosceles Triangle 19"/>
            <p:cNvSpPr/>
            <p:nvPr/>
          </p:nvSpPr>
          <p:spPr>
            <a:xfrm rot="5400000">
              <a:off x="8039100" y="3009900"/>
              <a:ext cx="381000" cy="457200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1" name="Group 21"/>
          <p:cNvGrpSpPr>
            <a:grpSpLocks/>
          </p:cNvGrpSpPr>
          <p:nvPr/>
        </p:nvGrpSpPr>
        <p:grpSpPr bwMode="auto">
          <a:xfrm>
            <a:off x="1600200" y="3733800"/>
            <a:ext cx="7010400" cy="609600"/>
            <a:chOff x="1600200" y="3733800"/>
            <a:chExt cx="7010400" cy="609600"/>
          </a:xfrm>
        </p:grpSpPr>
        <p:sp>
          <p:nvSpPr>
            <p:cNvPr id="22" name="Rounded Rectangle 21">
              <a:hlinkClick r:id="rId4" action="ppaction://hlinkpres?slideindex=1&amp;slidetitle="/>
            </p:cNvPr>
            <p:cNvSpPr/>
            <p:nvPr/>
          </p:nvSpPr>
          <p:spPr>
            <a:xfrm>
              <a:off x="1600200" y="3733800"/>
              <a:ext cx="7010400" cy="6096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latin typeface="Arial" pitchFamily="34" charset="0"/>
                  <a:cs typeface="Arial" pitchFamily="34" charset="0"/>
                </a:rPr>
                <a:t>KEWAJARAN</a:t>
              </a:r>
            </a:p>
          </p:txBody>
        </p:sp>
        <p:sp>
          <p:nvSpPr>
            <p:cNvPr id="23" name="Isosceles Triangle 22"/>
            <p:cNvSpPr/>
            <p:nvPr/>
          </p:nvSpPr>
          <p:spPr>
            <a:xfrm rot="5400000">
              <a:off x="8039100" y="3771900"/>
              <a:ext cx="381000" cy="457200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4" name="Group 22"/>
          <p:cNvGrpSpPr>
            <a:grpSpLocks/>
          </p:cNvGrpSpPr>
          <p:nvPr/>
        </p:nvGrpSpPr>
        <p:grpSpPr bwMode="auto">
          <a:xfrm>
            <a:off x="1600200" y="4495800"/>
            <a:ext cx="7010400" cy="609600"/>
            <a:chOff x="1600200" y="4495800"/>
            <a:chExt cx="7010400" cy="609600"/>
          </a:xfrm>
        </p:grpSpPr>
        <p:sp>
          <p:nvSpPr>
            <p:cNvPr id="25" name="Rounded Rectangle 24">
              <a:hlinkClick r:id="rId5" action="ppaction://hlinkpres?slideindex=1&amp;slidetitle="/>
            </p:cNvPr>
            <p:cNvSpPr/>
            <p:nvPr/>
          </p:nvSpPr>
          <p:spPr>
            <a:xfrm>
              <a:off x="1600200" y="4495800"/>
              <a:ext cx="7010400" cy="6096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latin typeface="Arial" pitchFamily="34" charset="0"/>
                  <a:cs typeface="Arial" pitchFamily="34" charset="0"/>
                </a:rPr>
                <a:t>KEBIJAKAN</a:t>
              </a:r>
            </a:p>
          </p:txBody>
        </p:sp>
        <p:sp>
          <p:nvSpPr>
            <p:cNvPr id="26" name="Isosceles Triangle 25"/>
            <p:cNvSpPr/>
            <p:nvPr/>
          </p:nvSpPr>
          <p:spPr>
            <a:xfrm rot="5400000">
              <a:off x="8039100" y="4533900"/>
              <a:ext cx="381000" cy="457200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7" name="Group 23"/>
          <p:cNvGrpSpPr>
            <a:grpSpLocks/>
          </p:cNvGrpSpPr>
          <p:nvPr/>
        </p:nvGrpSpPr>
        <p:grpSpPr bwMode="auto">
          <a:xfrm>
            <a:off x="1600200" y="5257800"/>
            <a:ext cx="7010400" cy="609600"/>
            <a:chOff x="1600200" y="5257800"/>
            <a:chExt cx="7010400" cy="609600"/>
          </a:xfrm>
        </p:grpSpPr>
        <p:sp>
          <p:nvSpPr>
            <p:cNvPr id="28" name="Rounded Rectangle 27">
              <a:hlinkClick r:id="rId6" action="ppaction://hlinkpres?slideindex=1&amp;slidetitle="/>
            </p:cNvPr>
            <p:cNvSpPr/>
            <p:nvPr/>
          </p:nvSpPr>
          <p:spPr>
            <a:xfrm>
              <a:off x="1600200" y="5257800"/>
              <a:ext cx="7010400" cy="6096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latin typeface="Arial" pitchFamily="34" charset="0"/>
                  <a:cs typeface="Arial" pitchFamily="34" charset="0"/>
                </a:rPr>
                <a:t>KONTROL KEBIJAKAN</a:t>
              </a:r>
            </a:p>
          </p:txBody>
        </p:sp>
        <p:sp>
          <p:nvSpPr>
            <p:cNvPr id="29" name="Isosceles Triangle 28"/>
            <p:cNvSpPr/>
            <p:nvPr/>
          </p:nvSpPr>
          <p:spPr>
            <a:xfrm rot="5400000">
              <a:off x="8039100" y="5295900"/>
              <a:ext cx="381000" cy="457200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DAA52F-3751-4D9C-A322-38D5BA4FD0B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5" name="Picture 10" descr="72010_demo_mahasiswa.jpg"/>
          <p:cNvPicPr>
            <a:picLocks noChangeAspect="1"/>
          </p:cNvPicPr>
          <p:nvPr/>
        </p:nvPicPr>
        <p:blipFill>
          <a:blip r:embed="rId2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1857375" cy="6858000"/>
          </a:xfrm>
          <a:prstGeom prst="rect">
            <a:avLst/>
          </a:prstGeom>
          <a:solidFill>
            <a:schemeClr val="bg2">
              <a:lumMod val="75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1857375"/>
            <a:ext cx="9144000" cy="5000625"/>
          </a:xfrm>
          <a:prstGeom prst="rect">
            <a:avLst/>
          </a:prstGeom>
          <a:solidFill>
            <a:schemeClr val="bg2">
              <a:lumMod val="2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133600" y="260648"/>
            <a:ext cx="6500813" cy="1000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PERAN MAHASISWA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56592" y="1260772"/>
            <a:ext cx="8735888" cy="260027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Mahasiswa memiliki karakteristik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intelektualitas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jiwa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muda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idealisme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id-ID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kemampuan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intelektual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tinggi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jiwa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muda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penuh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semangat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idealisme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murni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telah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terbukti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bahwa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mahasiswa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selalu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mengambil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peran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penting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sejarah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perjalanan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bangsa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ini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21096" y="3977134"/>
            <a:ext cx="8915400" cy="2476202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Mahasiswa</a:t>
            </a:r>
            <a:r>
              <a:rPr 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didukung</a:t>
            </a:r>
            <a:r>
              <a:rPr 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oleh</a:t>
            </a:r>
            <a:r>
              <a:rPr 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modal </a:t>
            </a:r>
            <a:r>
              <a:rPr lang="en-US" sz="4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dasar</a:t>
            </a:r>
            <a:r>
              <a:rPr 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4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mereka</a:t>
            </a:r>
            <a:r>
              <a:rPr 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miliki</a:t>
            </a:r>
            <a:r>
              <a:rPr 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yaitu</a:t>
            </a:r>
            <a:r>
              <a:rPr 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4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intelegensia</a:t>
            </a:r>
            <a:r>
              <a:rPr 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kemampuan</a:t>
            </a:r>
            <a:r>
              <a:rPr 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berpikir</a:t>
            </a:r>
            <a:r>
              <a:rPr 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kritis</a:t>
            </a:r>
            <a:r>
              <a:rPr 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keberanian</a:t>
            </a:r>
            <a:r>
              <a:rPr 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menyatakan</a:t>
            </a:r>
            <a:r>
              <a:rPr 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kebenaran</a:t>
            </a:r>
            <a:r>
              <a:rPr 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id-ID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kompetensi</a:t>
            </a:r>
            <a:r>
              <a:rPr 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mereka</a:t>
            </a:r>
            <a:r>
              <a:rPr 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miliki</a:t>
            </a:r>
            <a:r>
              <a:rPr 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tersebut</a:t>
            </a:r>
            <a:r>
              <a:rPr 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mahasiswa</a:t>
            </a:r>
            <a:r>
              <a:rPr 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diharapkan</a:t>
            </a:r>
            <a:r>
              <a:rPr 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mampu</a:t>
            </a:r>
            <a:r>
              <a:rPr 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menjadi</a:t>
            </a:r>
            <a:r>
              <a:rPr 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agen</a:t>
            </a:r>
            <a:r>
              <a:rPr 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perubahan</a:t>
            </a:r>
            <a:r>
              <a:rPr 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mampu</a:t>
            </a:r>
            <a:r>
              <a:rPr 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menyuarakan</a:t>
            </a:r>
            <a:r>
              <a:rPr 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kepentingan</a:t>
            </a:r>
            <a:r>
              <a:rPr 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rakyat</a:t>
            </a:r>
            <a:r>
              <a:rPr 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mampu</a:t>
            </a:r>
            <a:r>
              <a:rPr 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mengkritisi</a:t>
            </a:r>
            <a:r>
              <a:rPr 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kebijakan-kebijakan</a:t>
            </a:r>
            <a:r>
              <a:rPr 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koruptif</a:t>
            </a:r>
            <a:r>
              <a:rPr 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mampu</a:t>
            </a:r>
            <a:r>
              <a:rPr 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menjadi</a:t>
            </a:r>
            <a:r>
              <a:rPr 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watch dog</a:t>
            </a:r>
            <a:r>
              <a:rPr 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lembaga-lembaga</a:t>
            </a:r>
            <a:r>
              <a:rPr 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negara</a:t>
            </a:r>
            <a:r>
              <a:rPr 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penegak</a:t>
            </a:r>
            <a:r>
              <a:rPr 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hukum</a:t>
            </a:r>
            <a:r>
              <a:rPr 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DAA52F-3751-4D9C-A322-38D5BA4FD0B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20/9/2010</a:t>
            </a:r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Pendidikan Pancasila</a:t>
            </a: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DAA52F-3751-4D9C-A322-38D5BA4FD0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19" descr="pejuan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2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5334000" y="838200"/>
            <a:ext cx="3352800" cy="54102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Tantangan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pemuda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masa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lalu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perjuangan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kemerdekaan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Indonesia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memerangi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penjajah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..,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..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tantangan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generasi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muda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Indonesia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saat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ini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adalah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memerangi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korupsi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! </a:t>
            </a: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DAA52F-3751-4D9C-A322-38D5BA4FD0B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6" name="Picture 19" descr="kampus3.jpg"/>
          <p:cNvPicPr>
            <a:picLocks noChangeAspect="1"/>
          </p:cNvPicPr>
          <p:nvPr/>
        </p:nvPicPr>
        <p:blipFill>
          <a:blip r:embed="rId2">
            <a:lum bright="-20000"/>
          </a:blip>
          <a:srcRect/>
          <a:stretch>
            <a:fillRect/>
          </a:stretch>
        </p:blipFill>
        <p:spPr bwMode="auto">
          <a:xfrm>
            <a:off x="0" y="-24"/>
            <a:ext cx="915352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0"/>
            <a:ext cx="1857375" cy="6858000"/>
          </a:xfrm>
          <a:prstGeom prst="rect">
            <a:avLst/>
          </a:prstGeom>
          <a:solidFill>
            <a:schemeClr val="bg2">
              <a:lumMod val="75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857375"/>
            <a:ext cx="9144000" cy="5000625"/>
          </a:xfrm>
          <a:prstGeom prst="rect">
            <a:avLst/>
          </a:prstGeom>
          <a:solidFill>
            <a:schemeClr val="bg2">
              <a:lumMod val="1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143125" y="642938"/>
            <a:ext cx="6772275" cy="1000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KETERLIBATAN MAHASISWA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2133600" y="2103438"/>
            <a:ext cx="6781800" cy="376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dirty="0" err="1">
                <a:solidFill>
                  <a:schemeClr val="bg1"/>
                </a:solidFill>
              </a:rPr>
              <a:t>Keterlibatan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mahasiswa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dalam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gerakan</a:t>
            </a:r>
            <a:r>
              <a:rPr lang="en-US" sz="2800" dirty="0">
                <a:solidFill>
                  <a:schemeClr val="bg1"/>
                </a:solidFill>
              </a:rPr>
              <a:t> anti </a:t>
            </a:r>
            <a:r>
              <a:rPr lang="en-US" sz="2800" dirty="0" err="1">
                <a:solidFill>
                  <a:schemeClr val="bg1"/>
                </a:solidFill>
              </a:rPr>
              <a:t>korupsi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pada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dasarnya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dapat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dibedakan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menjadi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empat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wilayah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yaitu</a:t>
            </a:r>
            <a:r>
              <a:rPr lang="en-US" sz="2800" dirty="0">
                <a:solidFill>
                  <a:schemeClr val="bg1"/>
                </a:solidFill>
              </a:rPr>
              <a:t>:</a:t>
            </a:r>
          </a:p>
          <a:p>
            <a:r>
              <a:rPr lang="en-US" sz="2800" dirty="0">
                <a:solidFill>
                  <a:schemeClr val="bg1"/>
                </a:solidFill>
              </a:rPr>
              <a:t> </a:t>
            </a:r>
            <a:endParaRPr lang="id-ID" sz="2800" dirty="0">
              <a:solidFill>
                <a:schemeClr val="bg1"/>
              </a:solidFill>
            </a:endParaRPr>
          </a:p>
          <a:p>
            <a:pPr marL="1371600" lvl="2" indent="-457200">
              <a:buFont typeface="Arial" charset="0"/>
              <a:buChar char="•"/>
            </a:pPr>
            <a:r>
              <a:rPr lang="en-US" sz="2800" dirty="0" err="1">
                <a:solidFill>
                  <a:schemeClr val="bg1"/>
                </a:solidFill>
              </a:rPr>
              <a:t>Lingkungan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keluarga</a:t>
            </a:r>
            <a:endParaRPr lang="id-ID" sz="2800" dirty="0">
              <a:solidFill>
                <a:schemeClr val="bg1"/>
              </a:solidFill>
            </a:endParaRPr>
          </a:p>
          <a:p>
            <a:pPr marL="1371600" lvl="2" indent="-457200">
              <a:buFont typeface="Arial" charset="0"/>
              <a:buChar char="•"/>
            </a:pPr>
            <a:r>
              <a:rPr lang="en-US" sz="2800" dirty="0" err="1">
                <a:solidFill>
                  <a:schemeClr val="bg1"/>
                </a:solidFill>
              </a:rPr>
              <a:t>Lingkungan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kampus</a:t>
            </a:r>
            <a:endParaRPr lang="en-US" sz="2800" dirty="0">
              <a:solidFill>
                <a:schemeClr val="bg1"/>
              </a:solidFill>
            </a:endParaRPr>
          </a:p>
          <a:p>
            <a:pPr marL="1371600" lvl="2" indent="-457200">
              <a:buFont typeface="Arial" charset="0"/>
              <a:buChar char="•"/>
            </a:pPr>
            <a:r>
              <a:rPr lang="en-US" sz="2800" dirty="0" err="1">
                <a:solidFill>
                  <a:schemeClr val="bg1"/>
                </a:solidFill>
              </a:rPr>
              <a:t>Masyarakat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sekitar</a:t>
            </a:r>
            <a:endParaRPr lang="id-ID" sz="2800" dirty="0">
              <a:solidFill>
                <a:schemeClr val="bg1"/>
              </a:solidFill>
            </a:endParaRPr>
          </a:p>
          <a:p>
            <a:pPr marL="1371600" lvl="2" indent="-457200">
              <a:buFont typeface="Arial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Tingkat </a:t>
            </a:r>
            <a:r>
              <a:rPr lang="en-US" sz="2800" dirty="0" err="1">
                <a:solidFill>
                  <a:schemeClr val="bg1"/>
                </a:solidFill>
              </a:rPr>
              <a:t>lokal</a:t>
            </a:r>
            <a:r>
              <a:rPr lang="en-US" sz="2800" dirty="0">
                <a:solidFill>
                  <a:schemeClr val="bg1"/>
                </a:solidFill>
              </a:rPr>
              <a:t>/</a:t>
            </a:r>
            <a:r>
              <a:rPr lang="en-US" sz="2800" dirty="0" err="1">
                <a:solidFill>
                  <a:schemeClr val="bg1"/>
                </a:solidFill>
              </a:rPr>
              <a:t>nasional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DAA52F-3751-4D9C-A322-38D5BA4FD0B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5" name="Picture 10" descr="cd.jpg"/>
          <p:cNvPicPr>
            <a:picLocks noChangeAspect="1"/>
          </p:cNvPicPr>
          <p:nvPr/>
        </p:nvPicPr>
        <p:blipFill>
          <a:blip r:embed="rId2">
            <a:lum contrast="-30000"/>
          </a:blip>
          <a:srcRect/>
          <a:stretch>
            <a:fillRect/>
          </a:stretch>
        </p:blipFill>
        <p:spPr bwMode="auto">
          <a:xfrm>
            <a:off x="0" y="-24"/>
            <a:ext cx="9172608" cy="6115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1857375" cy="6858000"/>
          </a:xfrm>
          <a:prstGeom prst="rect">
            <a:avLst/>
          </a:prstGeom>
          <a:solidFill>
            <a:schemeClr val="bg2">
              <a:lumMod val="75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1143001"/>
            <a:ext cx="9144000" cy="5715000"/>
          </a:xfrm>
          <a:prstGeom prst="rect">
            <a:avLst/>
          </a:prstGeom>
          <a:solidFill>
            <a:schemeClr val="bg2">
              <a:lumMod val="1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923928" y="142875"/>
            <a:ext cx="4981947" cy="1000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A.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DALAM KELUARGA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29820" y="1681262"/>
            <a:ext cx="8712968" cy="376396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Penanaman nilai anti korupsi dalam keluarga melalui pembiasaan hidup jujur, peduli, mandiri, disiplin, tanggung jawab, kerja keras, sederhana, berani, dan adil 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endParaRPr lang="id-ID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Berani mengoreksi ketidakbenaran melalui cara yang etis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id-ID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Memberikan keteladanan yang benar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endParaRPr lang="id-ID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id-ID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DAA52F-3751-4D9C-A322-38D5BA4FD0B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15" name="Picture 10" descr="jogja-sepeda-di-rektorat-ugm.jpg"/>
          <p:cNvPicPr>
            <a:picLocks noChangeAspect="1"/>
          </p:cNvPicPr>
          <p:nvPr/>
        </p:nvPicPr>
        <p:blipFill>
          <a:blip r:embed="rId2">
            <a:lum brigh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0" y="0"/>
            <a:ext cx="1857375" cy="6858000"/>
          </a:xfrm>
          <a:prstGeom prst="rect">
            <a:avLst/>
          </a:prstGeom>
          <a:solidFill>
            <a:schemeClr val="bg2">
              <a:lumMod val="75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1857375"/>
            <a:ext cx="9144000" cy="5000625"/>
          </a:xfrm>
          <a:prstGeom prst="rect">
            <a:avLst/>
          </a:prstGeom>
          <a:solidFill>
            <a:schemeClr val="bg2">
              <a:lumMod val="2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143125" y="642938"/>
            <a:ext cx="6772275" cy="1000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B.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 LINGKUNGAN KAMPUS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240060" y="1556792"/>
            <a:ext cx="8663880" cy="5301208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auto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Keterlibatan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mahasiswa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gerakan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anti-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korupsi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di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lingkungan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kampus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secara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individu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maupun dalam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komunitas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melalui aktivitas, anara lain:</a:t>
            </a:r>
          </a:p>
          <a:p>
            <a:pPr marL="514350" indent="-514350" fontAlgn="auto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Keteladanan pada individu maupun komunitas</a:t>
            </a:r>
          </a:p>
          <a:p>
            <a:pPr marL="514350" indent="-514350" fontAlgn="auto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Melakukan kegiatan ilmiah (dialig, seminar, diskusi, debat) bertema anti korupsi</a:t>
            </a:r>
          </a:p>
          <a:p>
            <a:pPr marL="514350" indent="-514350" fontAlgn="auto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Melakukan kampanye ujian bersih/jujur</a:t>
            </a:r>
          </a:p>
          <a:p>
            <a:pPr marL="514350" indent="-514350" fontAlgn="auto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Menyelenggarakan kantin kejujuran</a:t>
            </a:r>
          </a:p>
          <a:p>
            <a:pPr marL="514350" indent="-514350" fontAlgn="auto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dll</a:t>
            </a: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DAA52F-3751-4D9C-A322-38D5BA4FD0B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5" name="Picture 10" descr="menanam.jpg"/>
          <p:cNvPicPr>
            <a:picLocks noChangeAspect="1"/>
          </p:cNvPicPr>
          <p:nvPr/>
        </p:nvPicPr>
        <p:blipFill>
          <a:blip r:embed="rId2">
            <a:lum bright="-30000" contrast="-30000"/>
          </a:blip>
          <a:srcRect/>
          <a:stretch>
            <a:fillRect/>
          </a:stretch>
        </p:blipFill>
        <p:spPr bwMode="auto">
          <a:xfrm>
            <a:off x="0" y="-26969"/>
            <a:ext cx="9144000" cy="609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1857375" cy="6858000"/>
          </a:xfrm>
          <a:prstGeom prst="rect">
            <a:avLst/>
          </a:prstGeom>
          <a:solidFill>
            <a:schemeClr val="bg2">
              <a:lumMod val="75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1857375"/>
            <a:ext cx="9144000" cy="5000625"/>
          </a:xfrm>
          <a:prstGeom prst="rect">
            <a:avLst/>
          </a:prstGeom>
          <a:solidFill>
            <a:schemeClr val="bg2">
              <a:lumMod val="1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143125" y="642938"/>
            <a:ext cx="6772275" cy="1000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C.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 MASYARAKAT SEKITAR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51520" y="2103438"/>
            <a:ext cx="8663880" cy="3968768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Hal yang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sama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dapat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dilakukan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oleh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mahasiswa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kelompok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mahasiswa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 masyarakat/pemerintahan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lphaLcPeriod"/>
              <a:defRPr/>
            </a:pPr>
            <a:r>
              <a:rPr lang="id-ID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Sikap peduli terhadap perilaku tertib dan jujur di masyarakat dan pemerintahan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lphaLcPeriod"/>
              <a:defRPr/>
            </a:pPr>
            <a:r>
              <a:rPr lang="id-ID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Kritis terhadap lingkungan sekitar 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lphaLcPeriod"/>
              <a:defRPr/>
            </a:pPr>
            <a:r>
              <a:rPr lang="id-ID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Menunjukkan keteladanan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DAA52F-3751-4D9C-A322-38D5BA4FD0B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5" name="Picture 10" descr="IMG_1060.JPG"/>
          <p:cNvPicPr>
            <a:picLocks noChangeAspect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1905000" cy="6858000"/>
          </a:xfrm>
          <a:prstGeom prst="rect">
            <a:avLst/>
          </a:prstGeom>
          <a:solidFill>
            <a:schemeClr val="bg2">
              <a:lumMod val="75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1828800"/>
            <a:ext cx="9144000" cy="5029200"/>
          </a:xfrm>
          <a:prstGeom prst="rect">
            <a:avLst/>
          </a:prstGeom>
          <a:solidFill>
            <a:schemeClr val="bg2">
              <a:lumMod val="1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                                              PENDIDIKAN ANTI-KORUPSI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43125" y="642938"/>
            <a:ext cx="6772275" cy="1000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D.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 TINGKAT LOKAL DAN NASIONAL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2133600" y="2103438"/>
            <a:ext cx="6781800" cy="406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 dirty="0" err="1">
                <a:solidFill>
                  <a:schemeClr val="bg1"/>
                </a:solidFill>
              </a:rPr>
              <a:t>Dalam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konteks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nasional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keterlibatan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seorang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mahasiswa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dalam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gerakan</a:t>
            </a:r>
            <a:r>
              <a:rPr lang="en-US" sz="2400" dirty="0">
                <a:solidFill>
                  <a:schemeClr val="bg1"/>
                </a:solidFill>
              </a:rPr>
              <a:t> anti </a:t>
            </a:r>
            <a:r>
              <a:rPr lang="en-US" sz="2400" dirty="0" err="1">
                <a:solidFill>
                  <a:schemeClr val="bg1"/>
                </a:solidFill>
              </a:rPr>
              <a:t>korupsi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bertujuan</a:t>
            </a:r>
            <a:r>
              <a:rPr lang="en-US" sz="2400" dirty="0">
                <a:solidFill>
                  <a:schemeClr val="bg1"/>
                </a:solidFill>
              </a:rPr>
              <a:t> agar </a:t>
            </a:r>
            <a:r>
              <a:rPr lang="en-US" sz="2400" dirty="0" err="1">
                <a:solidFill>
                  <a:schemeClr val="bg1"/>
                </a:solidFill>
              </a:rPr>
              <a:t>dapat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mencegah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terjadinya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perilaku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koruptif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tindak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korupsi</a:t>
            </a:r>
            <a:r>
              <a:rPr lang="en-US" sz="2400" dirty="0">
                <a:solidFill>
                  <a:schemeClr val="bg1"/>
                </a:solidFill>
              </a:rPr>
              <a:t> yang </a:t>
            </a:r>
            <a:r>
              <a:rPr lang="id-ID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masif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sistematis</a:t>
            </a:r>
            <a:r>
              <a:rPr lang="en-US" sz="2400" dirty="0">
                <a:solidFill>
                  <a:schemeClr val="bg1"/>
                </a:solidFill>
              </a:rPr>
              <a:t> di </a:t>
            </a:r>
            <a:r>
              <a:rPr lang="en-US" sz="2400" dirty="0" err="1">
                <a:solidFill>
                  <a:schemeClr val="bg1"/>
                </a:solidFill>
              </a:rPr>
              <a:t>masyarakat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  <a:r>
              <a:rPr lang="en-US" sz="2400" dirty="0" err="1">
                <a:solidFill>
                  <a:schemeClr val="bg1"/>
                </a:solidFill>
              </a:rPr>
              <a:t>Mahasiswa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dengan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kompetensi</a:t>
            </a:r>
            <a:r>
              <a:rPr lang="en-US" sz="2400" dirty="0">
                <a:solidFill>
                  <a:schemeClr val="bg1"/>
                </a:solidFill>
              </a:rPr>
              <a:t> yang </a:t>
            </a:r>
            <a:r>
              <a:rPr lang="en-US" sz="2400" dirty="0" err="1">
                <a:solidFill>
                  <a:schemeClr val="bg1"/>
                </a:solidFill>
              </a:rPr>
              <a:t>dimilikinya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dapat</a:t>
            </a:r>
            <a:r>
              <a:rPr lang="id-ID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menjadi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pemimpin</a:t>
            </a:r>
            <a:r>
              <a:rPr lang="en-US" sz="2400" dirty="0">
                <a:solidFill>
                  <a:schemeClr val="bg1"/>
                </a:solidFill>
              </a:rPr>
              <a:t> (leader) </a:t>
            </a:r>
            <a:r>
              <a:rPr lang="en-US" sz="2400" dirty="0" err="1">
                <a:solidFill>
                  <a:schemeClr val="bg1"/>
                </a:solidFill>
              </a:rPr>
              <a:t>dalam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gerakan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massa</a:t>
            </a:r>
            <a:r>
              <a:rPr lang="en-US" sz="2400" dirty="0">
                <a:solidFill>
                  <a:schemeClr val="bg1"/>
                </a:solidFill>
              </a:rPr>
              <a:t> anti </a:t>
            </a:r>
            <a:r>
              <a:rPr lang="en-US" sz="2400" dirty="0" err="1">
                <a:solidFill>
                  <a:schemeClr val="bg1"/>
                </a:solidFill>
              </a:rPr>
              <a:t>korupsi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baik</a:t>
            </a:r>
            <a:r>
              <a:rPr lang="en-US" sz="2400" dirty="0">
                <a:solidFill>
                  <a:schemeClr val="bg1"/>
                </a:solidFill>
              </a:rPr>
              <a:t> yang </a:t>
            </a:r>
            <a:r>
              <a:rPr lang="en-US" sz="2400" dirty="0" err="1">
                <a:solidFill>
                  <a:schemeClr val="bg1"/>
                </a:solidFill>
              </a:rPr>
              <a:t>bersifat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lokal</a:t>
            </a:r>
            <a:r>
              <a:rPr lang="id-ID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maupun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nasional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5" name="Picture 19" descr="image.jpg"/>
          <p:cNvPicPr>
            <a:picLocks noChangeAspect="1"/>
          </p:cNvPicPr>
          <p:nvPr/>
        </p:nvPicPr>
        <p:blipFill>
          <a:blip r:embed="rId3"/>
          <a:srcRect l="78333" t="25299" r="833" b="2419"/>
          <a:stretch>
            <a:fillRect/>
          </a:stretch>
        </p:blipFill>
        <p:spPr bwMode="auto">
          <a:xfrm>
            <a:off x="0" y="1828800"/>
            <a:ext cx="1905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3CA7DCEC-74EB-4DBC-8E73-7D5C38534CD3}" type="datetime1">
              <a:rPr lang="en-US" smtClean="0"/>
              <a:pPr>
                <a:defRPr/>
              </a:pPr>
              <a:t>1/10/2026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/>
              <a:t>Revisi 02 Kewarganegaraan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A05B2FC7-9451-4CCF-BE38-11987696341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8" name="Picture 2" descr="https://image2.slideserve.com/5074869/slide6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4" y="8739"/>
            <a:ext cx="9132346" cy="684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3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DAA52F-3751-4D9C-A322-38D5BA4FD0B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5" name="Picture 2" descr="C:\UNIVERSITAS PARAMADINA WORK\MENGAJAR\anti korupsi\DATA KPK 1\Lomba Poster 2006&amp;2005\christian tumpak_bks.jpg"/>
          <p:cNvPicPr>
            <a:picLocks noChangeAspect="1" noChangeArrowheads="1"/>
          </p:cNvPicPr>
          <p:nvPr/>
        </p:nvPicPr>
        <p:blipFill>
          <a:blip r:embed="rId2"/>
          <a:srcRect t="3677" r="3510" b="4375"/>
          <a:stretch>
            <a:fillRect/>
          </a:stretch>
        </p:blipFill>
        <p:spPr bwMode="auto">
          <a:xfrm>
            <a:off x="0" y="269875"/>
            <a:ext cx="4495800" cy="613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4876800" y="1066800"/>
            <a:ext cx="3657600" cy="4724400"/>
          </a:xfrm>
          <a:prstGeom prst="rect">
            <a:avLst/>
          </a:prstGeom>
          <a:noFill/>
          <a:ln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rtlCol="0">
            <a:normAutofit fontScale="92500"/>
          </a:bodyPr>
          <a:lstStyle/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Selamat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datang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generasi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muda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anti-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korupsi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Indonesia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akan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lebih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baik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jika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tanpa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korupsi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0" y="6184900"/>
            <a:ext cx="22717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solidFill>
                  <a:schemeClr val="bg1"/>
                </a:solidFill>
              </a:rPr>
              <a:t>Lomba poster KPK, Karya : Christian Tumpak</a:t>
            </a:r>
          </a:p>
        </p:txBody>
      </p:sp>
    </p:spTree>
  </p:cSld>
  <p:clrMapOvr>
    <a:masterClrMapping/>
  </p:clrMapOvr>
  <p:transition spd="slow">
    <p:wheel spokes="3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00430" y="2629327"/>
            <a:ext cx="2428892" cy="1362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end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40E954-FA84-4BDD-A9BF-2ED05D154CFC}" type="slidenum">
              <a:rPr lang="en-US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ransition spd="slow">
    <p:wheel spokes="3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DAA52F-3751-4D9C-A322-38D5BA4FD0B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CA7DCEC-74EB-4DBC-8E73-7D5C38534CD3}" type="datetime1">
              <a:rPr lang="en-US" smtClean="0"/>
              <a:pPr>
                <a:defRPr/>
              </a:pPr>
              <a:t>1/10/2026</a:t>
            </a:fld>
            <a:endParaRPr lang="en-US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Revisi 02 Kewarganegaraan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05B2FC7-9451-4CCF-BE38-11987696341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05B2FC7-9451-4CCF-BE38-11987696341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6553200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78E5960B-BFD5-47BC-90FA-8BEDE9F1165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1520" y="3429000"/>
            <a:ext cx="1800200" cy="7920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>
                <a:solidFill>
                  <a:srgbClr val="FF0000"/>
                </a:solidFill>
              </a:rPr>
              <a:t>TRI GATRA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11760" y="1844824"/>
            <a:ext cx="1872208" cy="79208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>
                <a:solidFill>
                  <a:schemeClr val="tx1"/>
                </a:solidFill>
              </a:rPr>
              <a:t>GEOGRAFI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11760" y="3441398"/>
            <a:ext cx="1872208" cy="7920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>
                <a:solidFill>
                  <a:schemeClr val="tx1"/>
                </a:solidFill>
              </a:rPr>
              <a:t>DEMOGRAFI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411760" y="5013176"/>
            <a:ext cx="1872208" cy="7920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>
                <a:solidFill>
                  <a:schemeClr val="tx1"/>
                </a:solidFill>
              </a:rPr>
              <a:t>SKA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76056" y="1700808"/>
            <a:ext cx="3888432" cy="100665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id-ID" sz="2000" b="1" dirty="0">
                <a:solidFill>
                  <a:schemeClr val="bg1"/>
                </a:solidFill>
              </a:rPr>
              <a:t>Posisi Strategis belum dioptmalkan</a:t>
            </a:r>
          </a:p>
          <a:p>
            <a:pPr>
              <a:lnSpc>
                <a:spcPct val="150000"/>
              </a:lnSpc>
            </a:pPr>
            <a:r>
              <a:rPr lang="id-ID" sz="2000" b="1" dirty="0">
                <a:solidFill>
                  <a:schemeClr val="bg1"/>
                </a:solidFill>
              </a:rPr>
              <a:t>Renstra belum terimplementasi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94844" y="188640"/>
            <a:ext cx="561346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PERMASALAHAN</a:t>
            </a:r>
          </a:p>
          <a:p>
            <a:pPr algn="ctr"/>
            <a:r>
              <a:rPr lang="id-ID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KETAHANAN NASIONAL</a:t>
            </a:r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76056" y="3284984"/>
            <a:ext cx="3888432" cy="100665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000" b="1" dirty="0">
                <a:solidFill>
                  <a:schemeClr val="bg1"/>
                </a:solidFill>
              </a:rPr>
              <a:t>Penduduk 270,20 jw (SP 2020)</a:t>
            </a:r>
          </a:p>
          <a:p>
            <a:r>
              <a:rPr lang="id-ID" sz="2000" b="1" dirty="0">
                <a:solidFill>
                  <a:schemeClr val="bg1"/>
                </a:solidFill>
              </a:rPr>
              <a:t>Kemiskinan meningkat</a:t>
            </a:r>
          </a:p>
          <a:p>
            <a:r>
              <a:rPr lang="id-ID" sz="2000" b="1" dirty="0">
                <a:solidFill>
                  <a:schemeClr val="bg1"/>
                </a:solidFill>
              </a:rPr>
              <a:t>Imigrasi tak terkendali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41095" y="4869160"/>
            <a:ext cx="3888432" cy="100665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000" b="1" dirty="0">
                <a:solidFill>
                  <a:schemeClr val="bg1"/>
                </a:solidFill>
              </a:rPr>
              <a:t>Eksploitasi tak terkendali</a:t>
            </a:r>
          </a:p>
          <a:p>
            <a:r>
              <a:rPr lang="id-ID" sz="2000" b="1" dirty="0">
                <a:solidFill>
                  <a:schemeClr val="bg1"/>
                </a:solidFill>
              </a:rPr>
              <a:t>Terjadi kegiatan ilegal</a:t>
            </a:r>
          </a:p>
        </p:txBody>
      </p:sp>
      <p:sp>
        <p:nvSpPr>
          <p:cNvPr id="18" name="Curved Down Arrow 17"/>
          <p:cNvSpPr/>
          <p:nvPr/>
        </p:nvSpPr>
        <p:spPr>
          <a:xfrm rot="18217983">
            <a:off x="836526" y="2126024"/>
            <a:ext cx="1575251" cy="806661"/>
          </a:xfrm>
          <a:prstGeom prst="curvedDownArrow">
            <a:avLst>
              <a:gd name="adj1" fmla="val 25000"/>
              <a:gd name="adj2" fmla="val 79923"/>
              <a:gd name="adj3" fmla="val 35800"/>
            </a:avLst>
          </a:prstGeom>
          <a:gradFill>
            <a:gsLst>
              <a:gs pos="0">
                <a:schemeClr val="tx1"/>
              </a:gs>
              <a:gs pos="50000">
                <a:srgbClr val="FF0000"/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ysClr val="windowText" lastClr="000000"/>
              </a:solidFill>
            </a:endParaRPr>
          </a:p>
        </p:txBody>
      </p:sp>
      <p:sp>
        <p:nvSpPr>
          <p:cNvPr id="19" name="Curved Right Arrow 18"/>
          <p:cNvSpPr/>
          <p:nvPr/>
        </p:nvSpPr>
        <p:spPr>
          <a:xfrm rot="19351995">
            <a:off x="1304711" y="4254365"/>
            <a:ext cx="759860" cy="1635945"/>
          </a:xfrm>
          <a:prstGeom prst="curvedRightArrow">
            <a:avLst/>
          </a:prstGeom>
          <a:gradFill>
            <a:gsLst>
              <a:gs pos="0">
                <a:schemeClr val="tx1"/>
              </a:gs>
              <a:gs pos="50000">
                <a:srgbClr val="FF0000"/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4283968" y="1988840"/>
            <a:ext cx="648072" cy="468506"/>
          </a:xfrm>
          <a:prstGeom prst="rightArrow">
            <a:avLst/>
          </a:prstGeom>
          <a:gradFill>
            <a:gsLst>
              <a:gs pos="0">
                <a:schemeClr val="tx1"/>
              </a:gs>
              <a:gs pos="50000">
                <a:srgbClr val="FF0000"/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Right Arrow 20"/>
          <p:cNvSpPr/>
          <p:nvPr/>
        </p:nvSpPr>
        <p:spPr>
          <a:xfrm>
            <a:off x="4283968" y="3608566"/>
            <a:ext cx="648072" cy="468506"/>
          </a:xfrm>
          <a:prstGeom prst="rightArrow">
            <a:avLst/>
          </a:prstGeom>
          <a:gradFill>
            <a:gsLst>
              <a:gs pos="0">
                <a:schemeClr val="tx1"/>
              </a:gs>
              <a:gs pos="50000">
                <a:srgbClr val="FF0000"/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Right Arrow 21"/>
          <p:cNvSpPr/>
          <p:nvPr/>
        </p:nvSpPr>
        <p:spPr>
          <a:xfrm>
            <a:off x="4283968" y="5157192"/>
            <a:ext cx="648072" cy="468506"/>
          </a:xfrm>
          <a:prstGeom prst="rightArrow">
            <a:avLst/>
          </a:prstGeom>
          <a:gradFill>
            <a:gsLst>
              <a:gs pos="0">
                <a:schemeClr val="tx1"/>
              </a:gs>
              <a:gs pos="50000">
                <a:srgbClr val="FF0000"/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Right Arrow 22"/>
          <p:cNvSpPr/>
          <p:nvPr/>
        </p:nvSpPr>
        <p:spPr>
          <a:xfrm>
            <a:off x="2051720" y="3608566"/>
            <a:ext cx="432048" cy="468506"/>
          </a:xfrm>
          <a:prstGeom prst="rightArrow">
            <a:avLst/>
          </a:prstGeom>
          <a:gradFill>
            <a:gsLst>
              <a:gs pos="0">
                <a:schemeClr val="tx1"/>
              </a:gs>
              <a:gs pos="50000">
                <a:srgbClr val="FF0000"/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77468061"/>
      </p:ext>
    </p:extLst>
  </p:cSld>
  <p:clrMapOvr>
    <a:masterClrMapping/>
  </p:clrMapOvr>
  <p:transition spd="slow">
    <p:wheel spokes="3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DAA52F-3751-4D9C-A322-38D5BA4FD0B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78E5960B-BFD5-47BC-90FA-8BEDE9F1165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3528" y="404664"/>
            <a:ext cx="4525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d-ID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TANTANGAN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844824"/>
            <a:ext cx="576064" cy="3970318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rgbClr val="FF0000"/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r>
              <a:rPr lang="id-ID" sz="2800" b="1" dirty="0">
                <a:solidFill>
                  <a:schemeClr val="bg1"/>
                </a:solidFill>
              </a:rPr>
              <a:t>TANTANGAN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87624" y="2401724"/>
            <a:ext cx="2232248" cy="523220"/>
          </a:xfrm>
          <a:prstGeom prst="rect">
            <a:avLst/>
          </a:prstGeom>
          <a:gradFill>
            <a:gsLst>
              <a:gs pos="0">
                <a:schemeClr val="bg2">
                  <a:lumMod val="10000"/>
                </a:schemeClr>
              </a:gs>
              <a:gs pos="50000">
                <a:srgbClr val="0070C0"/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0" scaled="1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d-ID" sz="2800" b="1" dirty="0">
                <a:solidFill>
                  <a:schemeClr val="bg1"/>
                </a:solidFill>
              </a:rPr>
              <a:t>INTERNAL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87624" y="4489956"/>
            <a:ext cx="2232248" cy="523220"/>
          </a:xfrm>
          <a:prstGeom prst="rect">
            <a:avLst/>
          </a:prstGeom>
          <a:gradFill>
            <a:gsLst>
              <a:gs pos="0">
                <a:schemeClr val="bg2">
                  <a:lumMod val="10000"/>
                </a:schemeClr>
              </a:gs>
              <a:gs pos="50000">
                <a:srgbClr val="0070C0"/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0" scaled="1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d-ID" sz="2800" b="1" dirty="0">
                <a:solidFill>
                  <a:schemeClr val="bg1"/>
                </a:solidFill>
              </a:rPr>
              <a:t>EXTERNAL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755576" y="2456438"/>
            <a:ext cx="432048" cy="468506"/>
          </a:xfrm>
          <a:prstGeom prst="rightArrow">
            <a:avLst/>
          </a:prstGeom>
          <a:gradFill>
            <a:gsLst>
              <a:gs pos="0">
                <a:schemeClr val="tx1"/>
              </a:gs>
              <a:gs pos="50000">
                <a:srgbClr val="FF0000"/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ight Arrow 10"/>
          <p:cNvSpPr/>
          <p:nvPr/>
        </p:nvSpPr>
        <p:spPr>
          <a:xfrm>
            <a:off x="755576" y="4544670"/>
            <a:ext cx="432048" cy="468506"/>
          </a:xfrm>
          <a:prstGeom prst="rightArrow">
            <a:avLst/>
          </a:prstGeom>
          <a:gradFill>
            <a:gsLst>
              <a:gs pos="0">
                <a:schemeClr val="tx1"/>
              </a:gs>
              <a:gs pos="50000">
                <a:srgbClr val="FF0000"/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ectangle 11"/>
          <p:cNvSpPr/>
          <p:nvPr/>
        </p:nvSpPr>
        <p:spPr>
          <a:xfrm>
            <a:off x="4067944" y="1544018"/>
            <a:ext cx="4932040" cy="224502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id-ID" sz="2400" b="1" dirty="0">
                <a:solidFill>
                  <a:schemeClr val="bg1"/>
                </a:solidFill>
              </a:rPr>
              <a:t>Kualitas SDM masih kurang bersaing</a:t>
            </a:r>
          </a:p>
          <a:p>
            <a:pPr>
              <a:lnSpc>
                <a:spcPct val="150000"/>
              </a:lnSpc>
            </a:pPr>
            <a:r>
              <a:rPr lang="id-ID" sz="2400" b="1" dirty="0">
                <a:solidFill>
                  <a:schemeClr val="bg1"/>
                </a:solidFill>
              </a:rPr>
              <a:t>Konflik antar kelompok</a:t>
            </a:r>
          </a:p>
          <a:p>
            <a:pPr>
              <a:lnSpc>
                <a:spcPct val="150000"/>
              </a:lnSpc>
            </a:pPr>
            <a:r>
              <a:rPr lang="id-ID" sz="2400" b="1" dirty="0">
                <a:solidFill>
                  <a:schemeClr val="bg1"/>
                </a:solidFill>
              </a:rPr>
              <a:t>Disintegrasi</a:t>
            </a:r>
          </a:p>
          <a:p>
            <a:pPr>
              <a:lnSpc>
                <a:spcPct val="150000"/>
              </a:lnSpc>
            </a:pPr>
            <a:r>
              <a:rPr lang="id-ID" sz="2400" b="1" dirty="0">
                <a:solidFill>
                  <a:schemeClr val="bg1"/>
                </a:solidFill>
              </a:rPr>
              <a:t>Cadangan SDA menipis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3419872" y="2420888"/>
            <a:ext cx="648072" cy="468506"/>
          </a:xfrm>
          <a:prstGeom prst="rightArrow">
            <a:avLst/>
          </a:prstGeom>
          <a:gradFill>
            <a:gsLst>
              <a:gs pos="0">
                <a:schemeClr val="tx1"/>
              </a:gs>
              <a:gs pos="50000">
                <a:srgbClr val="FF0000"/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Rectangle 13"/>
          <p:cNvSpPr/>
          <p:nvPr/>
        </p:nvSpPr>
        <p:spPr>
          <a:xfrm>
            <a:off x="4078351" y="3942934"/>
            <a:ext cx="4932040" cy="187220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id-ID" sz="2400" b="1" dirty="0">
                <a:solidFill>
                  <a:schemeClr val="bg1"/>
                </a:solidFill>
              </a:rPr>
              <a:t>Kemajuan teknologi global</a:t>
            </a:r>
          </a:p>
          <a:p>
            <a:pPr>
              <a:lnSpc>
                <a:spcPct val="150000"/>
              </a:lnSpc>
            </a:pPr>
            <a:r>
              <a:rPr lang="id-ID" sz="2400" b="1" dirty="0">
                <a:solidFill>
                  <a:schemeClr val="bg1"/>
                </a:solidFill>
              </a:rPr>
              <a:t>Penetrasi asing</a:t>
            </a:r>
          </a:p>
          <a:p>
            <a:pPr>
              <a:lnSpc>
                <a:spcPct val="150000"/>
              </a:lnSpc>
            </a:pPr>
            <a:r>
              <a:rPr lang="id-ID" sz="2400" b="1" dirty="0">
                <a:solidFill>
                  <a:schemeClr val="bg1"/>
                </a:solidFill>
              </a:rPr>
              <a:t>Konstelasi politik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3419872" y="4544670"/>
            <a:ext cx="648072" cy="468506"/>
          </a:xfrm>
          <a:prstGeom prst="rightArrow">
            <a:avLst/>
          </a:prstGeom>
          <a:gradFill>
            <a:gsLst>
              <a:gs pos="0">
                <a:schemeClr val="tx1"/>
              </a:gs>
              <a:gs pos="50000">
                <a:srgbClr val="FF0000"/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19716284"/>
      </p:ext>
    </p:extLst>
  </p:cSld>
  <p:clrMapOvr>
    <a:masterClrMapping/>
  </p:clrMapOvr>
  <p:transition spd="slow">
    <p:wheel spokes="3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DAA52F-3751-4D9C-A322-38D5BA4FD0B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Picture 5" descr="KALENG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03"/>
            <a:ext cx="9144000" cy="6840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95536" y="2492896"/>
            <a:ext cx="817358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6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KORUPSI</a:t>
            </a:r>
          </a:p>
          <a:p>
            <a:pPr algn="ctr"/>
            <a:r>
              <a:rPr lang="id-ID" sz="2800" b="1" cap="none" spc="0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SEBAGAI PERMASALAHAN DAN TANTANGAN</a:t>
            </a:r>
          </a:p>
        </p:txBody>
      </p:sp>
    </p:spTree>
    <p:extLst>
      <p:ext uri="{BB962C8B-B14F-4D97-AF65-F5344CB8AC3E}">
        <p14:creationId xmlns:p14="http://schemas.microsoft.com/office/powerpoint/2010/main" val="3369158971"/>
      </p:ext>
    </p:extLst>
  </p:cSld>
  <p:clrMapOvr>
    <a:masterClrMapping/>
  </p:clrMapOvr>
  <p:transition spd="slow">
    <p:wheel spokes="3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DAA52F-3751-4D9C-A322-38D5BA4FD0B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2707B8DB-4F22-4A8F-BDEB-344B738FC87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8" name="Picture 10" descr="BAB1 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514600" y="457200"/>
            <a:ext cx="6629400" cy="5943600"/>
          </a:xfrm>
          <a:prstGeom prst="rect">
            <a:avLst/>
          </a:prstGeom>
          <a:solidFill>
            <a:schemeClr val="bg2">
              <a:lumMod val="1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2971800" y="1295400"/>
            <a:ext cx="5410200" cy="2743200"/>
          </a:xfrm>
          <a:prstGeom prst="rect">
            <a:avLst/>
          </a:prstGeom>
          <a:noFill/>
          <a:ln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rtlCol="0">
            <a:normAutofit/>
          </a:bodyPr>
          <a:lstStyle/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“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KORUPSI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” dari bahasa Latin </a:t>
            </a: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b="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“</a:t>
            </a:r>
            <a:r>
              <a:rPr kumimoji="0" lang="en-US" sz="2600" b="1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corruptio</a:t>
            </a:r>
            <a:r>
              <a:rPr kumimoji="0" lang="en-US" sz="2600" b="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” atau  “</a:t>
            </a:r>
            <a:r>
              <a:rPr kumimoji="0" lang="en-US" sz="2600" b="1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corruptus</a:t>
            </a:r>
            <a:r>
              <a:rPr kumimoji="0" lang="en-US" sz="2600" b="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”   </a:t>
            </a: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b="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“corruptio” 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dari  kata </a:t>
            </a:r>
            <a:r>
              <a:rPr kumimoji="0" lang="en-US" sz="2600" b="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“corrumpere”, </a:t>
            </a:r>
            <a:r>
              <a:rPr kumimoji="0" lang="en-US" sz="2600" b="0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</a:t>
            </a:r>
            <a:r>
              <a:rPr kumimoji="0" lang="en-US" sz="2600" b="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 </a:t>
            </a:r>
            <a:r>
              <a:rPr kumimoji="0" lang="en-US" sz="2600" b="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“corruption, corrupt” (Inggris), “corruption” (Perancis)  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dan </a:t>
            </a:r>
            <a:r>
              <a:rPr kumimoji="0" lang="en-US" sz="2600" b="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“corruptie/korruptie” (Belanda).</a:t>
            </a: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09600" y="4191000"/>
            <a:ext cx="8077200" cy="18288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kebusukan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keburukan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kebejatan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ketidakjujuran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dapat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disuap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tidak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bermoral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penyimpangan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kesucian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1143000" y="4495800"/>
            <a:ext cx="304800" cy="304800"/>
          </a:xfrm>
          <a:prstGeom prst="chevro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914400" y="4495800"/>
            <a:ext cx="304800" cy="304800"/>
          </a:xfrm>
          <a:prstGeom prst="chevro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81000" y="533400"/>
            <a:ext cx="2133600" cy="13716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DEFINISI </a:t>
            </a:r>
            <a:b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KORUPSI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57200" y="1752600"/>
            <a:ext cx="1981200" cy="762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29149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3971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3971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39718"/>
            <a:ext cx="2133600" cy="365125"/>
          </a:xfrm>
        </p:spPr>
        <p:txBody>
          <a:bodyPr/>
          <a:lstStyle/>
          <a:p>
            <a:pPr>
              <a:defRPr/>
            </a:pPr>
            <a:fld id="{CEDAA52F-3751-4D9C-A322-38D5BA4FD0B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Picture 14" descr="BAB1 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90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00" y="188168"/>
            <a:ext cx="7620000" cy="6248400"/>
          </a:xfrm>
          <a:prstGeom prst="rect">
            <a:avLst/>
          </a:prstGeom>
          <a:solidFill>
            <a:schemeClr val="bg2">
              <a:lumMod val="25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8458200" y="6360368"/>
            <a:ext cx="533400" cy="304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114800" y="1712168"/>
            <a:ext cx="3886200" cy="15240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Korupsi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akan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terus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berlangsung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selama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masih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terdapat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kesalahan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tentang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cara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memandang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kekayaan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.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Isosceles Triangle 13"/>
          <p:cNvSpPr/>
          <p:nvPr/>
        </p:nvSpPr>
        <p:spPr>
          <a:xfrm rot="5400000">
            <a:off x="3657600" y="2093168"/>
            <a:ext cx="533400" cy="53340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62000" y="492968"/>
            <a:ext cx="7772400" cy="990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3200" b="1">
                <a:solidFill>
                  <a:schemeClr val="bg1"/>
                </a:solidFill>
                <a:latin typeface="Arial" charset="0"/>
                <a:cs typeface="Arial" charset="0"/>
              </a:rPr>
              <a:t>BEBERAPA PENDAPAT</a:t>
            </a:r>
            <a:br>
              <a:rPr lang="en-US" sz="3200" b="1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US" sz="2800" b="1">
                <a:solidFill>
                  <a:schemeClr val="bg1"/>
                </a:solidFill>
                <a:latin typeface="Arial" charset="0"/>
                <a:cs typeface="Arial" charset="0"/>
              </a:rPr>
              <a:t>FAKTOR PENYEBAB KORUPSI</a:t>
            </a:r>
          </a:p>
        </p:txBody>
      </p:sp>
      <p:grpSp>
        <p:nvGrpSpPr>
          <p:cNvPr id="16" name="Group 20"/>
          <p:cNvGrpSpPr>
            <a:grpSpLocks/>
          </p:cNvGrpSpPr>
          <p:nvPr/>
        </p:nvGrpSpPr>
        <p:grpSpPr bwMode="auto">
          <a:xfrm>
            <a:off x="-1143000" y="1788368"/>
            <a:ext cx="4724400" cy="4114800"/>
            <a:chOff x="-1143000" y="1981200"/>
            <a:chExt cx="4724400" cy="4114800"/>
          </a:xfrm>
        </p:grpSpPr>
        <p:sp>
          <p:nvSpPr>
            <p:cNvPr id="17" name="Rounded Rectangle 16"/>
            <p:cNvSpPr/>
            <p:nvPr/>
          </p:nvSpPr>
          <p:spPr>
            <a:xfrm>
              <a:off x="762000" y="1981200"/>
              <a:ext cx="2819400" cy="4114800"/>
            </a:xfrm>
            <a:prstGeom prst="roundRect">
              <a:avLst>
                <a:gd name="adj" fmla="val 1130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-1143000" y="2057400"/>
              <a:ext cx="4572000" cy="3970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2286000"/>
              <a:r>
                <a:rPr lang="en-GB" dirty="0" err="1">
                  <a:solidFill>
                    <a:schemeClr val="bg1"/>
                  </a:solidFill>
                </a:rPr>
                <a:t>Ketika</a:t>
              </a:r>
              <a:r>
                <a:rPr lang="en-GB" dirty="0">
                  <a:solidFill>
                    <a:schemeClr val="bg1"/>
                  </a:solidFill>
                </a:rPr>
                <a:t> </a:t>
              </a:r>
              <a:r>
                <a:rPr lang="en-GB" dirty="0" err="1">
                  <a:solidFill>
                    <a:schemeClr val="bg1"/>
                  </a:solidFill>
                </a:rPr>
                <a:t>perilaku</a:t>
              </a:r>
              <a:r>
                <a:rPr lang="en-GB" dirty="0">
                  <a:solidFill>
                    <a:schemeClr val="bg1"/>
                  </a:solidFill>
                </a:rPr>
                <a:t> </a:t>
              </a:r>
              <a:r>
                <a:rPr lang="en-GB" dirty="0" err="1">
                  <a:solidFill>
                    <a:schemeClr val="bg1"/>
                  </a:solidFill>
                </a:rPr>
                <a:t>materialistik</a:t>
              </a:r>
              <a:r>
                <a:rPr lang="en-GB" dirty="0">
                  <a:solidFill>
                    <a:schemeClr val="bg1"/>
                  </a:solidFill>
                </a:rPr>
                <a:t> </a:t>
              </a:r>
              <a:r>
                <a:rPr lang="en-GB" dirty="0" err="1">
                  <a:solidFill>
                    <a:schemeClr val="bg1"/>
                  </a:solidFill>
                </a:rPr>
                <a:t>dan</a:t>
              </a:r>
              <a:r>
                <a:rPr lang="en-GB" dirty="0">
                  <a:solidFill>
                    <a:schemeClr val="bg1"/>
                  </a:solidFill>
                </a:rPr>
                <a:t> </a:t>
              </a:r>
            </a:p>
            <a:p>
              <a:pPr marL="2286000"/>
              <a:r>
                <a:rPr lang="en-GB" dirty="0" err="1">
                  <a:solidFill>
                    <a:schemeClr val="bg1"/>
                  </a:solidFill>
                </a:rPr>
                <a:t>konsumtif</a:t>
              </a:r>
              <a:r>
                <a:rPr lang="en-GB" dirty="0">
                  <a:solidFill>
                    <a:schemeClr val="bg1"/>
                  </a:solidFill>
                </a:rPr>
                <a:t> </a:t>
              </a:r>
              <a:r>
                <a:rPr lang="en-GB" dirty="0" err="1">
                  <a:solidFill>
                    <a:schemeClr val="bg1"/>
                  </a:solidFill>
                </a:rPr>
                <a:t>masyarakat</a:t>
              </a:r>
              <a:r>
                <a:rPr lang="en-GB" dirty="0">
                  <a:solidFill>
                    <a:schemeClr val="bg1"/>
                  </a:solidFill>
                </a:rPr>
                <a:t> </a:t>
              </a:r>
              <a:r>
                <a:rPr lang="en-GB" dirty="0" err="1">
                  <a:solidFill>
                    <a:schemeClr val="bg1"/>
                  </a:solidFill>
                </a:rPr>
                <a:t>serta</a:t>
              </a:r>
              <a:r>
                <a:rPr lang="en-GB" dirty="0">
                  <a:solidFill>
                    <a:schemeClr val="bg1"/>
                  </a:solidFill>
                </a:rPr>
                <a:t> </a:t>
              </a:r>
            </a:p>
            <a:p>
              <a:pPr marL="2286000"/>
              <a:r>
                <a:rPr lang="en-GB" dirty="0" err="1">
                  <a:solidFill>
                    <a:schemeClr val="bg1"/>
                  </a:solidFill>
                </a:rPr>
                <a:t>sistem</a:t>
              </a:r>
              <a:r>
                <a:rPr lang="en-GB" dirty="0">
                  <a:solidFill>
                    <a:schemeClr val="bg1"/>
                  </a:solidFill>
                </a:rPr>
                <a:t> </a:t>
              </a:r>
              <a:r>
                <a:rPr lang="en-GB" dirty="0" err="1">
                  <a:solidFill>
                    <a:schemeClr val="bg1"/>
                  </a:solidFill>
                </a:rPr>
                <a:t>politik</a:t>
              </a:r>
              <a:r>
                <a:rPr lang="en-GB" dirty="0">
                  <a:solidFill>
                    <a:schemeClr val="bg1"/>
                  </a:solidFill>
                </a:rPr>
                <a:t> yang </a:t>
              </a:r>
              <a:r>
                <a:rPr lang="en-GB" dirty="0" err="1">
                  <a:solidFill>
                    <a:schemeClr val="bg1"/>
                  </a:solidFill>
                </a:rPr>
                <a:t>masih</a:t>
              </a:r>
              <a:r>
                <a:rPr lang="en-GB" dirty="0">
                  <a:solidFill>
                    <a:schemeClr val="bg1"/>
                  </a:solidFill>
                </a:rPr>
                <a:t> "</a:t>
              </a:r>
              <a:r>
                <a:rPr lang="en-GB" b="1" dirty="0" err="1">
                  <a:solidFill>
                    <a:schemeClr val="bg1"/>
                  </a:solidFill>
                </a:rPr>
                <a:t>mendewakan</a:t>
              </a:r>
              <a:r>
                <a:rPr lang="en-GB" dirty="0">
                  <a:solidFill>
                    <a:schemeClr val="bg1"/>
                  </a:solidFill>
                </a:rPr>
                <a:t>“</a:t>
              </a:r>
            </a:p>
            <a:p>
              <a:pPr marL="2286000"/>
              <a:r>
                <a:rPr lang="en-GB" dirty="0">
                  <a:solidFill>
                    <a:schemeClr val="bg1"/>
                  </a:solidFill>
                </a:rPr>
                <a:t> </a:t>
              </a:r>
              <a:r>
                <a:rPr lang="en-GB" dirty="0" err="1">
                  <a:solidFill>
                    <a:schemeClr val="bg1"/>
                  </a:solidFill>
                </a:rPr>
                <a:t>materi</a:t>
              </a:r>
              <a:r>
                <a:rPr lang="en-GB" dirty="0">
                  <a:solidFill>
                    <a:schemeClr val="bg1"/>
                  </a:solidFill>
                </a:rPr>
                <a:t> </a:t>
              </a:r>
              <a:r>
                <a:rPr lang="en-GB" dirty="0" err="1">
                  <a:solidFill>
                    <a:schemeClr val="bg1"/>
                  </a:solidFill>
                </a:rPr>
                <a:t>maka</a:t>
              </a:r>
              <a:r>
                <a:rPr lang="en-GB" dirty="0">
                  <a:solidFill>
                    <a:schemeClr val="bg1"/>
                  </a:solidFill>
                </a:rPr>
                <a:t> </a:t>
              </a:r>
              <a:r>
                <a:rPr lang="en-GB" dirty="0" err="1">
                  <a:solidFill>
                    <a:schemeClr val="bg1"/>
                  </a:solidFill>
                </a:rPr>
                <a:t>dapat</a:t>
              </a:r>
              <a:r>
                <a:rPr lang="en-GB" dirty="0">
                  <a:solidFill>
                    <a:schemeClr val="bg1"/>
                  </a:solidFill>
                </a:rPr>
                <a:t> </a:t>
              </a:r>
            </a:p>
            <a:p>
              <a:pPr marL="2286000"/>
              <a:r>
                <a:rPr lang="en-GB" dirty="0">
                  <a:solidFill>
                    <a:schemeClr val="bg1"/>
                  </a:solidFill>
                </a:rPr>
                <a:t>"</a:t>
              </a:r>
              <a:r>
                <a:rPr lang="en-GB" b="1" dirty="0" err="1">
                  <a:solidFill>
                    <a:schemeClr val="bg1"/>
                  </a:solidFill>
                </a:rPr>
                <a:t>memaksa</a:t>
              </a:r>
              <a:r>
                <a:rPr lang="en-GB" dirty="0">
                  <a:solidFill>
                    <a:schemeClr val="bg1"/>
                  </a:solidFill>
                </a:rPr>
                <a:t>" </a:t>
              </a:r>
              <a:r>
                <a:rPr lang="en-GB" dirty="0" err="1">
                  <a:solidFill>
                    <a:schemeClr val="bg1"/>
                  </a:solidFill>
                </a:rPr>
                <a:t>terjadinya</a:t>
              </a:r>
              <a:endParaRPr lang="en-GB" dirty="0">
                <a:solidFill>
                  <a:schemeClr val="bg1"/>
                </a:solidFill>
              </a:endParaRPr>
            </a:p>
            <a:p>
              <a:pPr marL="2286000"/>
              <a:r>
                <a:rPr lang="en-GB" dirty="0">
                  <a:solidFill>
                    <a:schemeClr val="bg1"/>
                  </a:solidFill>
                </a:rPr>
                <a:t> </a:t>
              </a:r>
              <a:r>
                <a:rPr lang="en-GB" dirty="0" err="1">
                  <a:solidFill>
                    <a:schemeClr val="bg1"/>
                  </a:solidFill>
                </a:rPr>
                <a:t>permainan</a:t>
              </a:r>
              <a:r>
                <a:rPr lang="en-GB" dirty="0">
                  <a:solidFill>
                    <a:schemeClr val="bg1"/>
                  </a:solidFill>
                </a:rPr>
                <a:t> </a:t>
              </a:r>
              <a:r>
                <a:rPr lang="en-GB" dirty="0" err="1">
                  <a:solidFill>
                    <a:schemeClr val="bg1"/>
                  </a:solidFill>
                </a:rPr>
                <a:t>uang</a:t>
              </a:r>
              <a:r>
                <a:rPr lang="en-GB" dirty="0">
                  <a:solidFill>
                    <a:schemeClr val="bg1"/>
                  </a:solidFill>
                </a:rPr>
                <a:t> </a:t>
              </a:r>
              <a:r>
                <a:rPr lang="en-GB" dirty="0" err="1">
                  <a:solidFill>
                    <a:schemeClr val="bg1"/>
                  </a:solidFill>
                </a:rPr>
                <a:t>dan</a:t>
              </a:r>
              <a:r>
                <a:rPr lang="en-GB" dirty="0">
                  <a:solidFill>
                    <a:schemeClr val="bg1"/>
                  </a:solidFill>
                </a:rPr>
                <a:t> </a:t>
              </a:r>
              <a:r>
                <a:rPr lang="en-GB" dirty="0" err="1">
                  <a:solidFill>
                    <a:schemeClr val="bg1"/>
                  </a:solidFill>
                </a:rPr>
                <a:t>korupsi</a:t>
              </a:r>
              <a:r>
                <a:rPr lang="en-GB" dirty="0">
                  <a:solidFill>
                    <a:schemeClr val="bg1"/>
                  </a:solidFill>
                </a:rPr>
                <a:t> </a:t>
              </a:r>
            </a:p>
            <a:p>
              <a:pPr marL="2286000"/>
              <a:r>
                <a:rPr lang="en-GB" dirty="0">
                  <a:solidFill>
                    <a:schemeClr val="bg1"/>
                  </a:solidFill>
                </a:rPr>
                <a:t>(Ansari </a:t>
              </a:r>
              <a:r>
                <a:rPr lang="en-GB" dirty="0" err="1">
                  <a:solidFill>
                    <a:schemeClr val="bg1"/>
                  </a:solidFill>
                </a:rPr>
                <a:t>Yamamah</a:t>
              </a:r>
              <a:r>
                <a:rPr lang="en-GB" dirty="0">
                  <a:solidFill>
                    <a:schemeClr val="bg1"/>
                  </a:solidFill>
                </a:rPr>
                <a:t> : 2009) 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3200400" y="3388568"/>
            <a:ext cx="5715000" cy="2667000"/>
          </a:xfrm>
          <a:prstGeom prst="roundRect">
            <a:avLst/>
          </a:prstGeom>
          <a:solidFill>
            <a:schemeClr val="accent3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500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400" kern="500" dirty="0" err="1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Semakin</a:t>
            </a:r>
            <a:r>
              <a:rPr lang="en-US" sz="1400" kern="500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kern="500" dirty="0" err="1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banyak</a:t>
            </a:r>
            <a:r>
              <a:rPr lang="en-US" sz="1400" kern="500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kern="500" dirty="0" err="1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orang</a:t>
            </a:r>
            <a:r>
              <a:rPr lang="en-US" sz="1400" kern="500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kern="500" dirty="0" err="1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salah</a:t>
            </a:r>
            <a:r>
              <a:rPr lang="en-US" sz="1400" kern="500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kern="500" dirty="0" err="1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dalam</a:t>
            </a:r>
            <a:r>
              <a:rPr lang="en-US" sz="1400" kern="500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kern="500" dirty="0" err="1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memandang</a:t>
            </a:r>
            <a:r>
              <a:rPr lang="en-US" sz="1400" kern="500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kern="500" dirty="0" err="1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kekayaan</a:t>
            </a:r>
            <a:r>
              <a:rPr lang="en-US" sz="1400" kern="500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, </a:t>
            </a:r>
            <a:r>
              <a:rPr lang="en-US" sz="1400" kern="500" dirty="0" err="1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semakin</a:t>
            </a:r>
            <a:r>
              <a:rPr lang="en-US" sz="1400" kern="500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kern="500" dirty="0" err="1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besar</a:t>
            </a:r>
            <a:r>
              <a:rPr lang="en-US" sz="1400" kern="500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 pula </a:t>
            </a:r>
            <a:r>
              <a:rPr lang="en-US" sz="1400" kern="500" dirty="0" err="1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kemungkinan</a:t>
            </a:r>
            <a:r>
              <a:rPr lang="en-US" sz="1400" kern="500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kern="500" dirty="0" err="1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orang</a:t>
            </a:r>
            <a:r>
              <a:rPr lang="en-US" sz="1400" kern="500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kern="500" dirty="0" err="1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melakukan</a:t>
            </a:r>
            <a:r>
              <a:rPr lang="en-US" sz="1400" kern="500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kern="500" dirty="0" err="1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kesalahan</a:t>
            </a:r>
            <a:r>
              <a:rPr lang="en-US" sz="1400" kern="500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kern="500" dirty="0" err="1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dalam</a:t>
            </a:r>
            <a:r>
              <a:rPr lang="en-US" sz="1400" kern="500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kern="500" dirty="0" err="1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mengakses</a:t>
            </a:r>
            <a:r>
              <a:rPr lang="en-US" sz="1400" kern="500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kern="500" dirty="0" err="1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kekayaan</a:t>
            </a:r>
            <a:r>
              <a:rPr lang="en-US" sz="1400" kern="500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.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kern="500" dirty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500" b="1" kern="500" dirty="0" err="1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Bagaimana</a:t>
            </a:r>
            <a:r>
              <a:rPr lang="en-US" sz="1500" b="1" kern="500" dirty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500" b="1" kern="500" dirty="0" err="1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menurut</a:t>
            </a:r>
            <a:r>
              <a:rPr lang="en-US" sz="1500" b="1" kern="500" dirty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500" b="1" kern="500" dirty="0" err="1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anda</a:t>
            </a:r>
            <a:r>
              <a:rPr lang="en-US" sz="1500" b="1" kern="500" dirty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500" b="1" kern="500" dirty="0" err="1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perilaku</a:t>
            </a:r>
            <a:r>
              <a:rPr lang="en-US" sz="1500" b="1" kern="500" dirty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500" b="1" kern="500" dirty="0" err="1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orang-orang</a:t>
            </a:r>
            <a:r>
              <a:rPr lang="en-US" sz="1500" b="1" kern="500" dirty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 yang </a:t>
            </a:r>
            <a:r>
              <a:rPr lang="en-US" sz="1500" b="1" kern="500" dirty="0" err="1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memandang</a:t>
            </a:r>
            <a:r>
              <a:rPr lang="en-US" sz="1500" b="1" kern="500" dirty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500" b="1" kern="500" dirty="0" err="1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kekayaan</a:t>
            </a:r>
            <a:r>
              <a:rPr lang="en-US" sz="1500" b="1" kern="500" dirty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500" b="1" kern="500" dirty="0" err="1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dan</a:t>
            </a:r>
            <a:r>
              <a:rPr lang="en-US" sz="1500" b="1" kern="500" dirty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500" b="1" kern="500" dirty="0" err="1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uang</a:t>
            </a:r>
            <a:r>
              <a:rPr lang="en-US" sz="1500" b="1" kern="500" dirty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500" b="1" kern="500" dirty="0" err="1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sebagai</a:t>
            </a:r>
            <a:r>
              <a:rPr lang="en-US" sz="1500" b="1" kern="500" dirty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500" b="1" kern="500" dirty="0" err="1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suatu</a:t>
            </a:r>
            <a:r>
              <a:rPr lang="en-US" sz="1500" b="1" kern="500" dirty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500" b="1" kern="500" dirty="0" err="1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hal</a:t>
            </a:r>
            <a:r>
              <a:rPr lang="en-US" sz="1500" b="1" kern="500" dirty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 yang </a:t>
            </a:r>
            <a:r>
              <a:rPr lang="en-US" sz="1500" b="1" kern="500" dirty="0" err="1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punya</a:t>
            </a:r>
            <a:r>
              <a:rPr lang="en-US" sz="1500" b="1" kern="500" dirty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500" b="1" kern="500" dirty="0" err="1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arti</a:t>
            </a:r>
            <a:r>
              <a:rPr lang="en-US" sz="1500" b="1" kern="500" dirty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500" b="1" kern="500" dirty="0" err="1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segala-galanya</a:t>
            </a:r>
            <a:r>
              <a:rPr lang="en-US" sz="1500" b="1" kern="500" dirty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? </a:t>
            </a:r>
            <a:r>
              <a:rPr lang="en-US" sz="1500" b="1" kern="500" dirty="0" err="1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Bagaimana</a:t>
            </a:r>
            <a:r>
              <a:rPr lang="en-US" sz="1500" b="1" kern="500" dirty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500" b="1" kern="500" dirty="0" err="1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bentuk</a:t>
            </a:r>
            <a:r>
              <a:rPr lang="en-US" sz="1500" b="1" kern="500" dirty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500" b="1" kern="500" dirty="0" err="1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penyadaran</a:t>
            </a:r>
            <a:r>
              <a:rPr lang="en-US" sz="1500" b="1" kern="500" dirty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 yang </a:t>
            </a:r>
            <a:r>
              <a:rPr lang="en-US" sz="1500" b="1" kern="500" dirty="0" err="1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tepat</a:t>
            </a:r>
            <a:r>
              <a:rPr lang="en-US" sz="1500" b="1" kern="500" dirty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?</a:t>
            </a:r>
            <a:endParaRPr lang="en-US" sz="1500" kern="500" dirty="0">
              <a:solidFill>
                <a:srgbClr val="FFFF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012515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9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DAA52F-3751-4D9C-A322-38D5BA4FD0B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11" descr="BAB1 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66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00" y="304800"/>
            <a:ext cx="7620000" cy="6248400"/>
          </a:xfrm>
          <a:prstGeom prst="rect">
            <a:avLst/>
          </a:prstGeom>
          <a:solidFill>
            <a:schemeClr val="bg2">
              <a:lumMod val="2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flip="none" rotWithShape="1">
            <a:gsLst>
              <a:gs pos="37000">
                <a:schemeClr val="tx1">
                  <a:lumMod val="75000"/>
                  <a:lumOff val="25000"/>
                  <a:alpha val="83000"/>
                </a:schemeClr>
              </a:gs>
              <a:gs pos="100000">
                <a:schemeClr val="bg2">
                  <a:shade val="30000"/>
                  <a:satMod val="20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                                             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458200" y="6477000"/>
            <a:ext cx="533400" cy="304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09600" y="685800"/>
            <a:ext cx="7772400" cy="990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3200" b="1">
                <a:solidFill>
                  <a:schemeClr val="bg1"/>
                </a:solidFill>
                <a:latin typeface="Arial" charset="0"/>
                <a:cs typeface="Arial" charset="0"/>
              </a:rPr>
              <a:t>PENDAPAT YANG MENGARAH PADA FAKTOR INTERNAL</a:t>
            </a:r>
            <a:endParaRPr lang="en-US" sz="28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990600" y="2133600"/>
            <a:ext cx="7239000" cy="2743200"/>
          </a:xfrm>
          <a:prstGeom prst="wedgeRoundRectCallout">
            <a:avLst>
              <a:gd name="adj1" fmla="val -8513"/>
              <a:gd name="adj2" fmla="val 77387"/>
              <a:gd name="adj3" fmla="val 16667"/>
            </a:avLst>
          </a:prstGeom>
          <a:solidFill>
            <a:schemeClr val="accent5">
              <a:lumMod val="50000"/>
              <a:alpha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258888" indent="-569913" defTabSz="568325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400" dirty="0" err="1">
                <a:latin typeface="Arial" pitchFamily="34" charset="0"/>
                <a:cs typeface="Arial" pitchFamily="34" charset="0"/>
              </a:rPr>
              <a:t>Sifat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tamak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manusia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,</a:t>
            </a:r>
          </a:p>
          <a:p>
            <a:pPr marL="1258888" indent="-569913" defTabSz="568325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Moral yang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kurang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kuat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menghadapi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godaan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, </a:t>
            </a:r>
          </a:p>
          <a:p>
            <a:pPr marL="1258888" indent="-569913" defTabSz="568325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Gaya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hidup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konsumtif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,</a:t>
            </a:r>
          </a:p>
          <a:p>
            <a:pPr marL="1258888" indent="-569913" defTabSz="568325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mau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(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malas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)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bekerja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keras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67200" y="5334000"/>
            <a:ext cx="43434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Isa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Wahyudi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414462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4" descr="BAB1 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524000" y="304800"/>
            <a:ext cx="7620000" cy="6553200"/>
          </a:xfrm>
          <a:prstGeom prst="rect">
            <a:avLst/>
          </a:prstGeom>
          <a:solidFill>
            <a:schemeClr val="bg2">
              <a:lumMod val="2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8458200" y="6477000"/>
            <a:ext cx="533400" cy="304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609600" y="685800"/>
            <a:ext cx="7772400" cy="990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3200" b="1">
                <a:solidFill>
                  <a:schemeClr val="bg1"/>
                </a:solidFill>
                <a:latin typeface="Arial" charset="0"/>
                <a:cs typeface="Arial" charset="0"/>
              </a:rPr>
              <a:t>PENDAPAT YANG MENGARAH PADA FAKTOR EKSTERNAL</a:t>
            </a:r>
            <a:endParaRPr lang="en-US" sz="28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Rounded Rectangular Callout 28"/>
          <p:cNvSpPr/>
          <p:nvPr/>
        </p:nvSpPr>
        <p:spPr>
          <a:xfrm>
            <a:off x="990600" y="2209800"/>
            <a:ext cx="7239000" cy="2895600"/>
          </a:xfrm>
          <a:prstGeom prst="wedgeRoundRectCallout">
            <a:avLst>
              <a:gd name="adj1" fmla="val -5821"/>
              <a:gd name="adj2" fmla="val 67333"/>
              <a:gd name="adj3" fmla="val 16667"/>
            </a:avLst>
          </a:prstGeom>
          <a:solidFill>
            <a:srgbClr val="FFC000">
              <a:alpha val="85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5760" anchor="ctr"/>
          <a:lstStyle>
            <a:lvl1pPr marL="742950" indent="-458788">
              <a:tabLst>
                <a:tab pos="2398713" algn="l"/>
                <a:tab pos="24590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2398713" algn="l"/>
                <a:tab pos="24590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2398713" algn="l"/>
                <a:tab pos="24590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2398713" algn="l"/>
                <a:tab pos="24590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2398713" algn="l"/>
                <a:tab pos="24590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398713" algn="l"/>
                <a:tab pos="24590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398713" algn="l"/>
                <a:tab pos="24590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398713" algn="l"/>
                <a:tab pos="24590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398713" algn="l"/>
                <a:tab pos="24590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Calibri" pitchFamily="34" charset="0"/>
              <a:buAutoNum type="arabicPeriod"/>
            </a:pPr>
            <a:r>
              <a:rPr lang="en-GB" sz="3000">
                <a:latin typeface="Arial" charset="0"/>
                <a:cs typeface="Arial" charset="0"/>
              </a:rPr>
              <a:t>Faktor politik,</a:t>
            </a:r>
          </a:p>
          <a:p>
            <a:pPr algn="ctr">
              <a:buFont typeface="Calibri" pitchFamily="34" charset="0"/>
              <a:buAutoNum type="arabicPeriod"/>
            </a:pPr>
            <a:r>
              <a:rPr lang="en-GB" sz="3000">
                <a:latin typeface="Arial" charset="0"/>
                <a:cs typeface="Arial" charset="0"/>
              </a:rPr>
              <a:t> Faktor hukum,</a:t>
            </a:r>
          </a:p>
          <a:p>
            <a:pPr algn="ctr">
              <a:buFont typeface="Calibri" pitchFamily="34" charset="0"/>
              <a:buAutoNum type="arabicPeriod"/>
            </a:pPr>
            <a:r>
              <a:rPr lang="en-GB" sz="3000">
                <a:latin typeface="Arial" charset="0"/>
                <a:cs typeface="Arial" charset="0"/>
              </a:rPr>
              <a:t> Faktor ekonomi dan birokrasi </a:t>
            </a:r>
          </a:p>
          <a:p>
            <a:pPr algn="ctr">
              <a:buFont typeface="Calibri" pitchFamily="34" charset="0"/>
              <a:buAutoNum type="arabicPeriod"/>
            </a:pPr>
            <a:r>
              <a:rPr lang="en-GB" sz="3000">
                <a:latin typeface="Arial" charset="0"/>
                <a:cs typeface="Arial" charset="0"/>
              </a:rPr>
              <a:t>Faktor transnasional. </a:t>
            </a:r>
            <a:endParaRPr lang="en-US" sz="3000">
              <a:latin typeface="Arial" charset="0"/>
              <a:cs typeface="Arial" charset="0"/>
            </a:endParaRPr>
          </a:p>
          <a:p>
            <a:pPr algn="just" eaLnBrk="0" hangingPunct="0"/>
            <a:endParaRPr lang="en-US" sz="1900">
              <a:ea typeface="Times New Roman" pitchFamily="18" charset="0"/>
              <a:cs typeface="Arial" charset="0"/>
            </a:endParaRPr>
          </a:p>
          <a:p>
            <a:endParaRPr lang="en-US" sz="24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67200" y="5410200"/>
            <a:ext cx="4572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Indonesia Corruption Watch | ICW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198452"/>
      </p:ext>
    </p:extLst>
  </p:cSld>
  <p:clrMapOvr>
    <a:masterClrMapping/>
  </p:clrMapOvr>
  <p:transition spd="slow">
    <p:wheel spokes="3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Posisi dan Arti Penting Pembelajaran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5A44488-2ACF-4347-AB47-2512FC001EB7}&quot;/&gt;&lt;filename val=&quot;D:\template ppt\template darmajaya\flash template\data\asimages\{05A44488-2ACF-4347-AB47-2512FC001EB7}.png&quot;/&gt;&lt;hasEffects val=&quot;1&quot;/&gt;&lt;left val=&quot;168.72&quot;/&gt;&lt;top val=&quot;177.84&quot;/&gt;&lt;width val=&quot;391.92&quot;/&gt;&lt;height val=&quot;205.2&quot;/&gt;&lt;/ThreeDShapeInfo&gt;"/>
</p:tagLst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</TotalTime>
  <Words>852</Words>
  <Application>Microsoft Office PowerPoint</Application>
  <PresentationFormat>On-screen Show (4:3)</PresentationFormat>
  <Paragraphs>202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Arial Black</vt:lpstr>
      <vt:lpstr>Berlin Sans FB Demi</vt:lpstr>
      <vt:lpstr>Calibri</vt:lpstr>
      <vt:lpstr>Cambria</vt:lpstr>
      <vt:lpstr>Corbel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Nurjoko Nurjoko</cp:lastModifiedBy>
  <cp:revision>113</cp:revision>
  <dcterms:created xsi:type="dcterms:W3CDTF">2010-04-18T12:06:30Z</dcterms:created>
  <dcterms:modified xsi:type="dcterms:W3CDTF">2026-01-09T23:57:24Z</dcterms:modified>
</cp:coreProperties>
</file>